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67" r:id="rId3"/>
    <p:sldId id="258" r:id="rId4"/>
    <p:sldId id="265" r:id="rId5"/>
    <p:sldId id="266" r:id="rId6"/>
    <p:sldId id="289" r:id="rId7"/>
    <p:sldId id="288" r:id="rId8"/>
    <p:sldId id="283" r:id="rId9"/>
    <p:sldId id="280" r:id="rId10"/>
    <p:sldId id="281" r:id="rId11"/>
    <p:sldId id="282" r:id="rId12"/>
    <p:sldId id="274" r:id="rId13"/>
    <p:sldId id="268" r:id="rId14"/>
    <p:sldId id="279" r:id="rId15"/>
    <p:sldId id="269" r:id="rId16"/>
    <p:sldId id="284" r:id="rId17"/>
    <p:sldId id="286" r:id="rId18"/>
    <p:sldId id="271" r:id="rId19"/>
    <p:sldId id="285" r:id="rId20"/>
    <p:sldId id="290" r:id="rId21"/>
    <p:sldId id="291" r:id="rId22"/>
    <p:sldId id="292" r:id="rId23"/>
    <p:sldId id="293" r:id="rId24"/>
    <p:sldId id="294" r:id="rId25"/>
    <p:sldId id="306" r:id="rId26"/>
    <p:sldId id="333" r:id="rId27"/>
    <p:sldId id="335" r:id="rId28"/>
    <p:sldId id="334" r:id="rId29"/>
    <p:sldId id="332" r:id="rId30"/>
    <p:sldId id="296" r:id="rId31"/>
    <p:sldId id="295" r:id="rId32"/>
    <p:sldId id="297" r:id="rId33"/>
    <p:sldId id="298" r:id="rId34"/>
    <p:sldId id="299" r:id="rId35"/>
    <p:sldId id="300" r:id="rId36"/>
    <p:sldId id="325" r:id="rId37"/>
    <p:sldId id="302" r:id="rId38"/>
    <p:sldId id="303" r:id="rId39"/>
    <p:sldId id="304" r:id="rId40"/>
    <p:sldId id="305" r:id="rId41"/>
    <p:sldId id="307" r:id="rId42"/>
    <p:sldId id="312" r:id="rId43"/>
    <p:sldId id="328" r:id="rId44"/>
    <p:sldId id="316" r:id="rId45"/>
    <p:sldId id="336" r:id="rId46"/>
    <p:sldId id="330" r:id="rId47"/>
    <p:sldId id="317" r:id="rId48"/>
    <p:sldId id="318" r:id="rId49"/>
    <p:sldId id="320" r:id="rId50"/>
    <p:sldId id="321" r:id="rId51"/>
    <p:sldId id="322" r:id="rId52"/>
    <p:sldId id="323" r:id="rId53"/>
    <p:sldId id="326" r:id="rId54"/>
    <p:sldId id="308" r:id="rId55"/>
    <p:sldId id="310" r:id="rId56"/>
    <p:sldId id="264" r:id="rId57"/>
    <p:sldId id="272" r:id="rId58"/>
  </p:sldIdLst>
  <p:sldSz cx="9144000" cy="6858000" type="screen4x3"/>
  <p:notesSz cx="9144000" cy="6858000"/>
  <p:defaultTextStyle>
    <a:defPPr>
      <a:defRPr lang="en-US"/>
    </a:defPPr>
    <a:lvl1pPr marL="0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45713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n Baumeister" initials="LB" lastIdx="11" clrIdx="0"/>
  <p:cmAuthor id="1" name="Whitney Quesenbery" initials="WQ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4D565E"/>
    <a:srgbClr val="328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7" autoAdjust="0"/>
    <p:restoredTop sz="74019" autoAdjust="0"/>
  </p:normalViewPr>
  <p:slideViewPr>
    <p:cSldViewPr snapToGrid="0" snapToObjects="1">
      <p:cViewPr varScale="1">
        <p:scale>
          <a:sx n="64" d="100"/>
          <a:sy n="64" d="100"/>
        </p:scale>
        <p:origin x="-13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commentAuthors" Target="commentAuthor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2FE88-B22B-8E4D-848F-90977E7B4C38}" type="datetimeFigureOut">
              <a:t>6/28/15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ED47C-59AD-E24D-B5AC-BB7C427C4D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35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22372-B27E-1548-9D84-5CBE2534D908}" type="datetimeFigureOut">
              <a:t>6/28/15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13703-D750-9D4F-ADAB-C368A0F46C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6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4571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09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[I like this getting them to think thru</a:t>
            </a:r>
            <a:r>
              <a:rPr lang="en-US" baseline="0" dirty="0" smtClean="0"/>
              <a:t> their concerns as a precursor to taking closer look at tasks]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87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7900" y="544513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3D5464F-AEAD-DA49-9F21-C09E603484B0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1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 </a:t>
            </a:r>
          </a:p>
          <a:p>
            <a:r>
              <a:rPr lang="en-US" dirty="0"/>
              <a:t>How many people</a:t>
            </a:r>
            <a:r>
              <a:rPr lang="en-US" baseline="0" dirty="0"/>
              <a:t> in the room are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using e-</a:t>
            </a:r>
            <a:r>
              <a:rPr lang="en-US" baseline="0" dirty="0" err="1"/>
              <a:t>pollbooks</a:t>
            </a:r>
            <a:r>
              <a:rPr lang="en-US" baseline="0" dirty="0"/>
              <a:t> now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thinking about using them soon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wish they could use them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Ask:</a:t>
            </a:r>
          </a:p>
          <a:p>
            <a:pPr marL="0" indent="0">
              <a:buFontTx/>
              <a:buNone/>
            </a:pPr>
            <a:r>
              <a:rPr lang="en-US" baseline="0" dirty="0"/>
              <a:t>Vendors</a:t>
            </a:r>
          </a:p>
          <a:p>
            <a:pPr marL="0" indent="0">
              <a:buFontTx/>
              <a:buNone/>
            </a:pPr>
            <a:r>
              <a:rPr lang="en-US" baseline="0" dirty="0"/>
              <a:t>- What do you think the growth in this market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7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5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68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27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0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62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13703-D750-9D4F-ADAB-C368A0F46C79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281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1" y="660400"/>
            <a:ext cx="7772400" cy="2521450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090684"/>
            <a:ext cx="9144000" cy="2767317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298939"/>
            <a:ext cx="7772400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4D565E"/>
                </a:solidFill>
                <a:latin typeface="Arial"/>
                <a:cs typeface="Arial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0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810195" y="466802"/>
            <a:ext cx="8226607" cy="342929"/>
          </a:xfrm>
          <a:prstGeom prst="roundRect">
            <a:avLst>
              <a:gd name="adj" fmla="val 1002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4" tIns="13727" rIns="91414" bIns="13727" rtlCol="0" anchor="ctr"/>
          <a:lstStyle/>
          <a:p>
            <a:pPr algn="ctr"/>
            <a:endParaRPr lang="en-US" sz="1200" b="1">
              <a:solidFill>
                <a:srgbClr val="262B2F"/>
              </a:solidFill>
            </a:endParaRPr>
          </a:p>
        </p:txBody>
      </p:sp>
      <p:sp>
        <p:nvSpPr>
          <p:cNvPr id="3" name="Rounded Rectangle 2"/>
          <p:cNvSpPr/>
          <p:nvPr userDrawn="1"/>
        </p:nvSpPr>
        <p:spPr>
          <a:xfrm>
            <a:off x="811861" y="819267"/>
            <a:ext cx="8225065" cy="342929"/>
          </a:xfrm>
          <a:prstGeom prst="roundRect">
            <a:avLst>
              <a:gd name="adj" fmla="val 100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4" tIns="13727" rIns="91414" bIns="13727" rtlCol="0" anchor="ctr"/>
          <a:lstStyle/>
          <a:p>
            <a:pPr algn="ctr"/>
            <a:endParaRPr lang="en-US" sz="1100" b="1">
              <a:solidFill>
                <a:srgbClr val="262B2F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763149" y="795429"/>
            <a:ext cx="0" cy="6027918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 descr="(visual dividing lines)"/>
          <p:cNvGrpSpPr/>
          <p:nvPr userDrawn="1"/>
        </p:nvGrpSpPr>
        <p:grpSpPr>
          <a:xfrm>
            <a:off x="804312" y="465505"/>
            <a:ext cx="8232612" cy="6357843"/>
            <a:chOff x="514681" y="765990"/>
            <a:chExt cx="8296636" cy="591247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321668" y="789729"/>
              <a:ext cx="0" cy="5888736"/>
            </a:xfrm>
            <a:prstGeom prst="line">
              <a:avLst/>
            </a:prstGeom>
            <a:ln w="28575" cmpd="sng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107377" y="789729"/>
              <a:ext cx="0" cy="5888736"/>
            </a:xfrm>
            <a:prstGeom prst="line">
              <a:avLst/>
            </a:prstGeom>
            <a:ln w="28575" cmpd="sng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811316" y="765990"/>
              <a:ext cx="1" cy="5867312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14681" y="765990"/>
              <a:ext cx="0" cy="5888736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 userDrawn="1"/>
        </p:nvSpPr>
        <p:spPr>
          <a:xfrm>
            <a:off x="804313" y="853377"/>
            <a:ext cx="786779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r>
              <a:rPr lang="en-US" sz="1200">
                <a:solidFill>
                  <a:srgbClr val="4D565E"/>
                </a:solidFill>
              </a:rPr>
              <a:t>Prepare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772894" y="853377"/>
            <a:ext cx="896248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r>
              <a:rPr lang="en-US" sz="1200">
                <a:solidFill>
                  <a:srgbClr val="4D565E"/>
                </a:solidFill>
              </a:rPr>
              <a:t>Load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686834" y="853377"/>
            <a:ext cx="896248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r>
              <a:rPr lang="en-US" sz="1200">
                <a:solidFill>
                  <a:srgbClr val="4D565E"/>
                </a:solidFill>
              </a:rPr>
              <a:t>Opening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664551" y="853377"/>
            <a:ext cx="896248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r>
              <a:rPr lang="en-US" sz="1200">
                <a:solidFill>
                  <a:srgbClr val="4D565E"/>
                </a:solidFill>
              </a:rPr>
              <a:t>Closing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3647343" y="853376"/>
            <a:ext cx="1948923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pPr algn="ctr"/>
            <a:r>
              <a:rPr lang="en-US" sz="1200">
                <a:solidFill>
                  <a:srgbClr val="4D565E"/>
                </a:solidFill>
              </a:rPr>
              <a:t>Polls Open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412674" y="853377"/>
            <a:ext cx="1073151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r>
              <a:rPr lang="en-US" sz="1200">
                <a:solidFill>
                  <a:srgbClr val="4D565E"/>
                </a:solidFill>
              </a:rPr>
              <a:t>Return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7266118" y="853377"/>
            <a:ext cx="1073151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r>
              <a:rPr lang="en-US" sz="1200">
                <a:solidFill>
                  <a:srgbClr val="4D565E"/>
                </a:solidFill>
              </a:rPr>
              <a:t>Reports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8051998" y="853377"/>
            <a:ext cx="1073151" cy="254180"/>
          </a:xfrm>
          <a:prstGeom prst="rect">
            <a:avLst/>
          </a:prstGeom>
          <a:noFill/>
        </p:spPr>
        <p:txBody>
          <a:bodyPr wrap="square" lIns="68634" tIns="34317" rIns="68634" bIns="34317" rtlCol="0">
            <a:spAutoFit/>
          </a:bodyPr>
          <a:lstStyle/>
          <a:p>
            <a:r>
              <a:rPr lang="en-US" sz="1200">
                <a:solidFill>
                  <a:srgbClr val="4D565E"/>
                </a:solidFill>
              </a:rPr>
              <a:t>Voter History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811861" y="514372"/>
            <a:ext cx="910768" cy="254180"/>
          </a:xfrm>
          <a:prstGeom prst="rect">
            <a:avLst/>
          </a:prstGeom>
        </p:spPr>
        <p:txBody>
          <a:bodyPr wrap="none" lIns="68634" tIns="34317" rIns="68634" bIns="34317">
            <a:spAutoFit/>
          </a:bodyPr>
          <a:lstStyle/>
          <a:p>
            <a:pPr algn="ctr"/>
            <a:r>
              <a:rPr lang="en-US" sz="1200" b="1">
                <a:solidFill>
                  <a:srgbClr val="262B2F"/>
                </a:solidFill>
              </a:rPr>
              <a:t>Pre-Election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4213527" y="522179"/>
            <a:ext cx="930250" cy="254180"/>
          </a:xfrm>
          <a:prstGeom prst="rect">
            <a:avLst/>
          </a:prstGeom>
        </p:spPr>
        <p:txBody>
          <a:bodyPr wrap="none" lIns="68634" tIns="34317" rIns="68634" bIns="34317">
            <a:spAutoFit/>
          </a:bodyPr>
          <a:lstStyle/>
          <a:p>
            <a:pPr algn="ctr"/>
            <a:r>
              <a:rPr lang="en-US" sz="1200" b="1">
                <a:solidFill>
                  <a:srgbClr val="262B2F"/>
                </a:solidFill>
              </a:rPr>
              <a:t>Election Day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7509029" y="522179"/>
            <a:ext cx="976134" cy="254180"/>
          </a:xfrm>
          <a:prstGeom prst="rect">
            <a:avLst/>
          </a:prstGeom>
        </p:spPr>
        <p:txBody>
          <a:bodyPr wrap="none" lIns="68634" tIns="34317" rIns="68634" bIns="34317">
            <a:spAutoFit/>
          </a:bodyPr>
          <a:lstStyle/>
          <a:p>
            <a:pPr algn="ctr"/>
            <a:r>
              <a:rPr lang="en-US" sz="1200" b="1">
                <a:solidFill>
                  <a:srgbClr val="262B2F"/>
                </a:solidFill>
              </a:rPr>
              <a:t>Post-Election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7154969" y="795429"/>
            <a:ext cx="0" cy="6027918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7966339" y="795429"/>
            <a:ext cx="0" cy="6027918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3647341" y="795429"/>
            <a:ext cx="0" cy="6027918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5630607" y="795429"/>
            <a:ext cx="0" cy="6027918"/>
          </a:xfrm>
          <a:prstGeom prst="line">
            <a:avLst/>
          </a:prstGeom>
          <a:ln w="3175" cmpd="sng">
            <a:solidFill>
              <a:schemeClr val="bg1">
                <a:lumMod val="9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715133" y="-1754"/>
            <a:ext cx="8224941" cy="467259"/>
          </a:xfrm>
        </p:spPr>
        <p:txBody>
          <a:bodyPr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410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5154" y="2976249"/>
            <a:ext cx="5641645" cy="1143000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4826" y="4260851"/>
            <a:ext cx="5641975" cy="136525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78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600">
                <a:solidFill>
                  <a:srgbClr val="4D565E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669" y="1600201"/>
            <a:ext cx="7038131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4D565E"/>
                </a:solidFill>
                <a:latin typeface="Arial"/>
                <a:cs typeface="Arial"/>
              </a:defRPr>
            </a:lvl1pPr>
            <a:lvl2pPr>
              <a:defRPr sz="2000" b="0">
                <a:solidFill>
                  <a:srgbClr val="4D565E"/>
                </a:solidFill>
                <a:latin typeface="Arial"/>
                <a:cs typeface="Arial"/>
              </a:defRPr>
            </a:lvl2pPr>
            <a:lvl3pPr>
              <a:defRPr sz="1600" b="0">
                <a:solidFill>
                  <a:srgbClr val="4D565E"/>
                </a:solidFill>
                <a:latin typeface="Arial"/>
                <a:cs typeface="Arial"/>
              </a:defRPr>
            </a:lvl3pPr>
            <a:lvl4pPr>
              <a:defRPr sz="1600" b="0">
                <a:solidFill>
                  <a:srgbClr val="4D565E"/>
                </a:solidFill>
                <a:latin typeface="Arial"/>
                <a:cs typeface="Arial"/>
              </a:defRPr>
            </a:lvl4pPr>
            <a:lvl5pPr>
              <a:defRPr sz="1600" b="0">
                <a:solidFill>
                  <a:srgbClr val="4D565E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5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29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45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162"/>
            <a:ext cx="8229600" cy="11430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4724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4724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7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033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442" y="5381437"/>
            <a:ext cx="5486400" cy="566738"/>
          </a:xfrm>
        </p:spPr>
        <p:txBody>
          <a:bodyPr anchor="b"/>
          <a:lstStyle>
            <a:lvl1pPr algn="r"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8689" y="612775"/>
            <a:ext cx="7463154" cy="4677214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88587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419280"/>
            <a:ext cx="9144000" cy="457674"/>
          </a:xfrm>
          <a:prstGeom prst="rect">
            <a:avLst/>
          </a:prstGeom>
          <a:solidFill>
            <a:srgbClr val="3281B0"/>
          </a:solidFill>
          <a:ln>
            <a:solidFill>
              <a:srgbClr val="3281B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endParaRPr lang="en-US">
              <a:solidFill>
                <a:srgbClr val="3281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4" r:id="rId4"/>
    <p:sldLayoutId id="2147483655" r:id="rId5"/>
    <p:sldLayoutId id="2147483660" r:id="rId6"/>
    <p:sldLayoutId id="2147483652" r:id="rId7"/>
    <p:sldLayoutId id="2147483657" r:id="rId8"/>
    <p:sldLayoutId id="2147483661" r:id="rId9"/>
    <p:sldLayoutId id="2147483662" r:id="rId10"/>
  </p:sldLayoutIdLst>
  <p:txStyles>
    <p:titleStyle>
      <a:lvl1pPr algn="l" defTabSz="457135" rtl="0" eaLnBrk="1" latinLnBrk="0" hangingPunct="1">
        <a:spcBef>
          <a:spcPct val="0"/>
        </a:spcBef>
        <a:buNone/>
        <a:defRPr sz="3600" b="1" i="0" kern="1200">
          <a:solidFill>
            <a:srgbClr val="4D565E"/>
          </a:solidFill>
          <a:latin typeface="Arial"/>
          <a:ea typeface="+mj-ea"/>
          <a:cs typeface="Arial"/>
        </a:defRPr>
      </a:lvl1pPr>
    </p:titleStyle>
    <p:bodyStyle>
      <a:lvl1pPr marL="342851" indent="-342851" algn="l" defTabSz="457135" rtl="0" eaLnBrk="1" latinLnBrk="0" hangingPunct="1">
        <a:spcBef>
          <a:spcPct val="20000"/>
        </a:spcBef>
        <a:buFont typeface="Wingdings" charset="2"/>
        <a:buChar char="§"/>
        <a:defRPr sz="2400" b="0" i="0" kern="1200" baseline="0">
          <a:solidFill>
            <a:srgbClr val="4D565E"/>
          </a:solidFill>
          <a:latin typeface="Arial"/>
          <a:ea typeface="+mn-ea"/>
          <a:cs typeface="Arial"/>
        </a:defRPr>
      </a:lvl1pPr>
      <a:lvl2pPr marL="742844" indent="-285709" algn="l" defTabSz="457135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rgbClr val="4D565E"/>
          </a:solidFill>
          <a:latin typeface="Arial"/>
          <a:ea typeface="+mn-ea"/>
          <a:cs typeface="Arial"/>
        </a:defRPr>
      </a:lvl2pPr>
      <a:lvl3pPr marL="1142837" indent="-228567" algn="l" defTabSz="457135" rtl="0" eaLnBrk="1" latinLnBrk="0" hangingPunct="1">
        <a:spcBef>
          <a:spcPct val="20000"/>
        </a:spcBef>
        <a:buFont typeface="Wingdings" charset="2"/>
        <a:buChar char="§"/>
        <a:defRPr sz="1600" b="0" i="0" kern="1200">
          <a:solidFill>
            <a:srgbClr val="4D565E"/>
          </a:solidFill>
          <a:latin typeface="Arial"/>
          <a:ea typeface="+mn-ea"/>
          <a:cs typeface="Arial"/>
        </a:defRPr>
      </a:lvl3pPr>
      <a:lvl4pPr marL="1599971" indent="-228567" algn="l" defTabSz="457135" rtl="0" eaLnBrk="1" latinLnBrk="0" hangingPunct="1">
        <a:spcBef>
          <a:spcPct val="20000"/>
        </a:spcBef>
        <a:buFont typeface="Wingdings" charset="2"/>
        <a:buChar char="§"/>
        <a:defRPr sz="1600" b="0" i="0" kern="1200">
          <a:solidFill>
            <a:srgbClr val="4D565E"/>
          </a:solidFill>
          <a:latin typeface="Arial"/>
          <a:ea typeface="+mn-ea"/>
          <a:cs typeface="Arial"/>
        </a:defRPr>
      </a:lvl4pPr>
      <a:lvl5pPr marL="2057106" indent="-228567" algn="l" defTabSz="457135" rtl="0" eaLnBrk="1" latinLnBrk="0" hangingPunct="1">
        <a:spcBef>
          <a:spcPct val="20000"/>
        </a:spcBef>
        <a:buFont typeface="Wingdings" charset="2"/>
        <a:buChar char="§"/>
        <a:defRPr sz="1600" b="0" i="0" kern="1200">
          <a:solidFill>
            <a:srgbClr val="4D565E"/>
          </a:solidFill>
          <a:latin typeface="Arial"/>
          <a:ea typeface="+mn-ea"/>
          <a:cs typeface="Arial"/>
        </a:defRPr>
      </a:lvl5pPr>
      <a:lvl6pPr marL="2514241" indent="-228567" algn="l" defTabSz="4571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4571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4571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45713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4571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925" y="899460"/>
            <a:ext cx="8059537" cy="2521450"/>
          </a:xfrm>
        </p:spPr>
        <p:txBody>
          <a:bodyPr/>
          <a:lstStyle/>
          <a:p>
            <a:r>
              <a:rPr lang="en-US" sz="6000"/>
              <a:t>Usability of Electronic Poll Books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415241"/>
            <a:ext cx="3766671" cy="1752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Whitney Quesenbery</a:t>
            </a:r>
          </a:p>
          <a:p>
            <a:pPr>
              <a:lnSpc>
                <a:spcPct val="90000"/>
              </a:lnSpc>
            </a:pPr>
            <a:r>
              <a:rPr lang="en-US" sz="2400"/>
              <a:t>Lynn Baumeister</a:t>
            </a:r>
          </a:p>
          <a:p>
            <a:pPr>
              <a:lnSpc>
                <a:spcPct val="90000"/>
              </a:lnSpc>
            </a:pPr>
            <a:r>
              <a:rPr lang="en-US" sz="2000"/>
              <a:t>Center for Civic Design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pic>
        <p:nvPicPr>
          <p:cNvPr id="4" name="Picture 3" descr="NIST - National Institute of Standards and Technology (logo)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1075" y="5748309"/>
            <a:ext cx="1908387" cy="876300"/>
          </a:xfrm>
          <a:prstGeom prst="rect">
            <a:avLst/>
          </a:prstGeom>
        </p:spPr>
      </p:pic>
      <p:pic>
        <p:nvPicPr>
          <p:cNvPr id="5" name="Picture 4" descr="Center for Civic Design (Logo)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49" y="5648577"/>
            <a:ext cx="2509054" cy="103498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917142" y="4415241"/>
            <a:ext cx="3766671" cy="1752600"/>
          </a:xfrm>
          <a:prstGeom prst="rect">
            <a:avLst/>
          </a:prstGeom>
        </p:spPr>
        <p:txBody>
          <a:bodyPr vert="horz" lIns="91427" tIns="45713" rIns="91427" bIns="45713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3600" b="0" i="0" kern="1200" baseline="0">
                <a:solidFill>
                  <a:srgbClr val="4D565E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learviewADA"/>
                <a:ea typeface="+mn-ea"/>
                <a:cs typeface="ClearviewADA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learviewADA"/>
                <a:ea typeface="+mn-ea"/>
                <a:cs typeface="ClearviewADA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learviewADA"/>
                <a:ea typeface="+mn-ea"/>
                <a:cs typeface="ClearviewADA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Wingdings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learviewADA"/>
                <a:ea typeface="+mn-ea"/>
                <a:cs typeface="ClearviewAD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/>
              <a:t>Shaneé Dawkins</a:t>
            </a:r>
          </a:p>
          <a:p>
            <a:pPr>
              <a:lnSpc>
                <a:spcPct val="90000"/>
              </a:lnSpc>
            </a:pPr>
            <a:r>
              <a:rPr lang="en-US" sz="2000"/>
              <a:t>NIST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469334" y="529937"/>
            <a:ext cx="6380018" cy="64633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IACREOT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June 27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, 2015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15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certification or approval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623295"/>
              </p:ext>
            </p:extLst>
          </p:nvPr>
        </p:nvGraphicFramePr>
        <p:xfrm>
          <a:off x="457200" y="1686135"/>
          <a:ext cx="8488373" cy="4500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947"/>
                <a:gridCol w="6282426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Requirements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Description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No requirements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No requirements in the state election code. </a:t>
                      </a:r>
                      <a:b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</a:b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Counties may choose to use electronic poll books or not.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Data compatibility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Requires only compatibility with the state voter registration format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258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Certification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EPBs must be approved through a state certification process.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Examples: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Indiana has a full certification process conducted by the state with an advisory program (VSTOP) at Ball State University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Ohio has an approval process conducted by a state board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622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Approval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The state approves vendors and products from which counties may select, or approves products on a case-by-case basis, but without a formal certification process.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5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/>
              <a:t>State may require specific e-pollbooks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807991"/>
              </p:ext>
            </p:extLst>
          </p:nvPr>
        </p:nvGraphicFramePr>
        <p:xfrm>
          <a:off x="457200" y="1645663"/>
          <a:ext cx="8229600" cy="4450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319"/>
                <a:gridCol w="6184281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Requirements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Description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1804416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Single system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The entire state uses a single product. Local elections offices are either required to use it, or must use it if they use an EPB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Michigan and Utah have a system managed by the state Department of Elections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Colorado’s Uniform Voting System will include an electronic poll book</a:t>
                      </a:r>
                    </a:p>
                    <a:p>
                      <a:pPr marL="0" marR="0" lvl="0" inden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/>
                        <a:buNone/>
                      </a:pP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4416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EPB as part of a voting system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The EPB is a component in a state-wide voting system. 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Some voting systems create a voter access card (or similar technology) that activates the voting session, and which updates an electronic voter list.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Maryland and Georgia have a single voting system for the entire state which includes an electronic poll book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1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     </a:t>
            </a:r>
            <a:r>
              <a:rPr lang="en-US" dirty="0" smtClean="0"/>
              <a:t>             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Accuracy at the polling place</a:t>
            </a:r>
          </a:p>
          <a:p>
            <a:r>
              <a:rPr lang="en-US" dirty="0"/>
              <a:t>Faster voter check-in</a:t>
            </a:r>
          </a:p>
          <a:p>
            <a:r>
              <a:rPr lang="en-US" dirty="0"/>
              <a:t>Connected e-</a:t>
            </a:r>
            <a:r>
              <a:rPr lang="en-US" dirty="0" err="1"/>
              <a:t>pollbooks</a:t>
            </a:r>
            <a:r>
              <a:rPr lang="en-US" dirty="0"/>
              <a:t> enable vote centers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New technology in election administration</a:t>
            </a:r>
          </a:p>
          <a:p>
            <a:r>
              <a:rPr lang="en-US" dirty="0"/>
              <a:t>Challenges to poll worker acceptance of new technology in the polling place</a:t>
            </a:r>
          </a:p>
          <a:p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187675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3014" y="2976249"/>
            <a:ext cx="6403785" cy="1143000"/>
          </a:xfrm>
        </p:spPr>
        <p:txBody>
          <a:bodyPr/>
          <a:lstStyle/>
          <a:p>
            <a:r>
              <a:rPr lang="en-US" dirty="0"/>
              <a:t>What do e-pollbooks do?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sz="quarter" idx="10"/>
          </p:nvPr>
        </p:nvSpPr>
        <p:spPr>
          <a:xfrm>
            <a:off x="2241063" y="4260851"/>
            <a:ext cx="6753527" cy="1365250"/>
          </a:xfrm>
        </p:spPr>
        <p:txBody>
          <a:bodyPr/>
          <a:lstStyle/>
          <a:p>
            <a:r>
              <a:rPr lang="en-US" dirty="0"/>
              <a:t>Summary of the landscape analysis</a:t>
            </a:r>
          </a:p>
        </p:txBody>
      </p:sp>
    </p:spTree>
    <p:extLst>
      <p:ext uri="{BB962C8B-B14F-4D97-AF65-F5344CB8AC3E}">
        <p14:creationId xmlns:p14="http://schemas.microsoft.com/office/powerpoint/2010/main" val="179662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e-pollbook (physically)?</a:t>
            </a:r>
            <a:br>
              <a:rPr lang="en-US"/>
            </a:b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85907"/>
              </p:ext>
            </p:extLst>
          </p:nvPr>
        </p:nvGraphicFramePr>
        <p:xfrm>
          <a:off x="457200" y="1143011"/>
          <a:ext cx="8229600" cy="5206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452"/>
                <a:gridCol w="5904148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Hardware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Variations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82309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Device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Laptop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 (usually Windows)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Tablet (Windows, Android, </a:t>
                      </a:r>
                      <a:r>
                        <a:rPr lang="en-US" sz="2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iPad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, </a:t>
                      </a:r>
                      <a:r>
                        <a:rPr lang="en-US" sz="2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iPad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 mini)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9000">
                <a:tc>
                  <a:txBody>
                    <a:bodyPr/>
                    <a:lstStyle/>
                    <a:p>
                      <a:pPr marL="0" marR="0" indent="0" algn="l" defTabSz="457135" rtl="0" eaLnBrk="1" fontAlgn="auto" latinLnBrk="0" hangingPunct="1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Operating system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Windows, Windows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 7, Windows 8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Android, </a:t>
                      </a:r>
                      <a:r>
                        <a:rPr lang="en-US" sz="2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iOS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 (Apple)</a:t>
                      </a:r>
                      <a:endParaRPr lang="en-US" sz="2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36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Scanner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 for ID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External,</a:t>
                      </a:r>
                      <a:r>
                        <a:rPr lang="en-US" sz="20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 or tablet camera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67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Signature capture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External</a:t>
                      </a:r>
                      <a:r>
                        <a:rPr lang="en-US" sz="20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device, or tablet screen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710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Case or stand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Wide</a:t>
                      </a:r>
                      <a:r>
                        <a:rPr lang="en-US" sz="20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variety of custom cases and stands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892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Printer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Small label printer (often</a:t>
                      </a:r>
                      <a:r>
                        <a:rPr lang="en-US" sz="20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Brother), may be bluetooth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154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Other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Link</a:t>
                      </a:r>
                      <a:r>
                        <a:rPr lang="en-US" sz="200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to printer for ballot-on-demand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5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Mobile apps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Mobile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app for line management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59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an e-pollbook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48668" y="1600201"/>
            <a:ext cx="7495332" cy="4525963"/>
          </a:xfrm>
        </p:spPr>
        <p:txBody>
          <a:bodyPr/>
          <a:lstStyle/>
          <a:p>
            <a:r>
              <a:rPr lang="en-US" dirty="0"/>
              <a:t>The most basic function: Check in a voter</a:t>
            </a:r>
          </a:p>
          <a:p>
            <a:pPr lvl="1"/>
            <a:r>
              <a:rPr lang="en-US" dirty="0"/>
              <a:t>Find a voter in the database</a:t>
            </a:r>
          </a:p>
          <a:p>
            <a:pPr lvl="1"/>
            <a:r>
              <a:rPr lang="en-US" dirty="0"/>
              <a:t>Review the voter record to confirm their identify</a:t>
            </a:r>
          </a:p>
          <a:p>
            <a:pPr lvl="1"/>
            <a:r>
              <a:rPr lang="en-US" dirty="0"/>
              <a:t>Collect the voter’s signature or other identification</a:t>
            </a:r>
          </a:p>
          <a:p>
            <a:pPr lvl="1"/>
            <a:r>
              <a:rPr lang="en-US" dirty="0"/>
              <a:t>Issue the ballot or any authorization materials</a:t>
            </a:r>
          </a:p>
          <a:p>
            <a:pPr lvl="1"/>
            <a:r>
              <a:rPr lang="en-US" dirty="0"/>
              <a:t>Mark the voter as having voted</a:t>
            </a:r>
          </a:p>
        </p:txBody>
      </p:sp>
    </p:spTree>
    <p:extLst>
      <p:ext uri="{BB962C8B-B14F-4D97-AF65-F5344CB8AC3E}">
        <p14:creationId xmlns:p14="http://schemas.microsoft.com/office/powerpoint/2010/main" val="166100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an e-pollbook do?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48668" y="1600201"/>
            <a:ext cx="7495332" cy="4525963"/>
          </a:xfrm>
        </p:spPr>
        <p:txBody>
          <a:bodyPr/>
          <a:lstStyle/>
          <a:p>
            <a:r>
              <a:rPr lang="en-US"/>
              <a:t>They also </a:t>
            </a:r>
          </a:p>
          <a:p>
            <a:pPr lvl="1"/>
            <a:r>
              <a:rPr lang="en-US"/>
              <a:t>Identify the correct polling place for a misplaced voter</a:t>
            </a:r>
          </a:p>
          <a:p>
            <a:pPr lvl="1"/>
            <a:r>
              <a:rPr lang="en-US"/>
              <a:t>Collect updates and new registrations electronically</a:t>
            </a:r>
          </a:p>
          <a:p>
            <a:pPr lvl="1"/>
            <a:r>
              <a:rPr lang="en-US"/>
              <a:t>Synchronize with other poll books or the VR database</a:t>
            </a:r>
          </a:p>
          <a:p>
            <a:pPr lvl="1"/>
            <a:r>
              <a:rPr lang="en-US"/>
              <a:t>Facilitate communicaton between office and polling place</a:t>
            </a:r>
          </a:p>
          <a:p>
            <a:pPr lvl="1"/>
            <a:r>
              <a:rPr lang="en-US"/>
              <a:t>Provide instruction and scripts for poll workers</a:t>
            </a:r>
          </a:p>
          <a:p>
            <a:pPr lvl="1"/>
            <a:r>
              <a:rPr lang="en-US"/>
              <a:t>Facilitate updating voter history</a:t>
            </a:r>
          </a:p>
          <a:p>
            <a:pPr lvl="1"/>
            <a:r>
              <a:rPr lang="en-US"/>
              <a:t>Allow a central office to monitor polling place activity</a:t>
            </a:r>
          </a:p>
          <a:p>
            <a:pPr lvl="1"/>
            <a:r>
              <a:rPr lang="en-US"/>
              <a:t>and....</a:t>
            </a:r>
          </a:p>
        </p:txBody>
      </p:sp>
    </p:spTree>
    <p:extLst>
      <p:ext uri="{BB962C8B-B14F-4D97-AF65-F5344CB8AC3E}">
        <p14:creationId xmlns:p14="http://schemas.microsoft.com/office/powerpoint/2010/main" val="904572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Connectivity</a:t>
            </a:r>
            <a:br>
              <a:rPr lang="en-US"/>
            </a:br>
            <a:endParaRPr lang="en-US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129457"/>
              </p:ext>
            </p:extLst>
          </p:nvPr>
        </p:nvGraphicFramePr>
        <p:xfrm>
          <a:off x="457200" y="1161685"/>
          <a:ext cx="8413671" cy="4739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66"/>
                <a:gridCol w="6036205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Scope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  <a:cs typeface="Arial"/>
                        </a:rPr>
                        <a:t>Impact of ED admin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8230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</a:rPr>
                        <a:t>EPBs synced with central  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ヒラギノ角ゴ Pro W3"/>
                        </a:rPr>
                        <a:t>Immediate ED updates (e.g., mail-in ballots, voter registration) between polling places and central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90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Periodic voter record updates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(central =&gt; EPBs)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Central updates (e.g., mail-in ballots, voter registration) sent to polling places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Intermediate updates  handled manually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36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Periodic voter record updates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(EPBs =&gt; central)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EPB updates (e.g., voter history, voter registration) sent to central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67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None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Updates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handled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manually 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1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19" y="87624"/>
            <a:ext cx="8229600" cy="1143000"/>
          </a:xfrm>
        </p:spPr>
        <p:txBody>
          <a:bodyPr/>
          <a:lstStyle/>
          <a:p>
            <a:r>
              <a:rPr lang="en-US"/>
              <a:t>E-Pollbook election journey</a:t>
            </a:r>
            <a:br>
              <a:rPr lang="en-US"/>
            </a:br>
            <a:endParaRPr lang="en-US"/>
          </a:p>
        </p:txBody>
      </p:sp>
      <p:grpSp>
        <p:nvGrpSpPr>
          <p:cNvPr id="6" name="Group 5" descr="arrows showing repeated interactions"/>
          <p:cNvGrpSpPr/>
          <p:nvPr/>
        </p:nvGrpSpPr>
        <p:grpSpPr>
          <a:xfrm>
            <a:off x="3397094" y="2464958"/>
            <a:ext cx="2339687" cy="1172755"/>
            <a:chOff x="3012997" y="3090817"/>
            <a:chExt cx="2339687" cy="1263294"/>
          </a:xfrm>
        </p:grpSpPr>
        <p:grpSp>
          <p:nvGrpSpPr>
            <p:cNvPr id="49" name="Group 48"/>
            <p:cNvGrpSpPr/>
            <p:nvPr/>
          </p:nvGrpSpPr>
          <p:grpSpPr>
            <a:xfrm>
              <a:off x="3012997" y="3090817"/>
              <a:ext cx="2339687" cy="1263294"/>
              <a:chOff x="3026892" y="3327139"/>
              <a:chExt cx="844694" cy="734091"/>
            </a:xfrm>
          </p:grpSpPr>
          <p:sp>
            <p:nvSpPr>
              <p:cNvPr id="50" name="Circular Arrow 49"/>
              <p:cNvSpPr/>
              <p:nvPr/>
            </p:nvSpPr>
            <p:spPr>
              <a:xfrm rot="5017364">
                <a:off x="3135854" y="3298321"/>
                <a:ext cx="706914" cy="764550"/>
              </a:xfrm>
              <a:prstGeom prst="circular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Circular Arrow 50"/>
              <p:cNvSpPr/>
              <p:nvPr/>
            </p:nvSpPr>
            <p:spPr>
              <a:xfrm rot="15811358">
                <a:off x="3055710" y="3325498"/>
                <a:ext cx="706914" cy="764550"/>
              </a:xfrm>
              <a:prstGeom prst="circular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387948" y="3555063"/>
              <a:ext cx="1692552" cy="397830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>
                  <a:solidFill>
                    <a:srgbClr val="4D565E"/>
                  </a:solidFill>
                </a:rPr>
                <a:t>Check in voters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615821" y="3728732"/>
            <a:ext cx="2592934" cy="1959964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At the Polling Place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Voters in wrong location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Already voted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Provisional ballots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Election day registrations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Voter information updates</a:t>
            </a:r>
          </a:p>
          <a:p>
            <a:pPr>
              <a:spcAft>
                <a:spcPts val="400"/>
              </a:spcAft>
            </a:pPr>
            <a:endParaRPr lang="en-US" sz="1400">
              <a:solidFill>
                <a:srgbClr val="4D565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6078" y="718419"/>
            <a:ext cx="138644" cy="346610"/>
          </a:xfrm>
          <a:prstGeom prst="rect">
            <a:avLst/>
          </a:prstGeom>
          <a:noFill/>
        </p:spPr>
        <p:txBody>
          <a:bodyPr wrap="none" lIns="68634" tIns="34317" rIns="68634" bIns="34317" rtlCol="0">
            <a:spAutoFit/>
          </a:bodyPr>
          <a:lstStyle/>
          <a:p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6028" y="901658"/>
            <a:ext cx="9033456" cy="406348"/>
          </a:xfrm>
          <a:prstGeom prst="roundRect">
            <a:avLst>
              <a:gd name="adj" fmla="val 1002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772" tIns="18286" rIns="121772" bIns="18286" rtlCol="0" anchor="ctr"/>
          <a:lstStyle/>
          <a:p>
            <a:pPr algn="ctr"/>
            <a:endParaRPr lang="en-US" sz="1600" b="1">
              <a:solidFill>
                <a:srgbClr val="262B2F"/>
              </a:solidFill>
            </a:endParaRPr>
          </a:p>
        </p:txBody>
      </p:sp>
      <p:grpSp>
        <p:nvGrpSpPr>
          <p:cNvPr id="46" name="Group 45" descr="(visual dividing lines)"/>
          <p:cNvGrpSpPr/>
          <p:nvPr/>
        </p:nvGrpSpPr>
        <p:grpSpPr>
          <a:xfrm>
            <a:off x="73454" y="928000"/>
            <a:ext cx="9016029" cy="5490914"/>
            <a:chOff x="514681" y="765990"/>
            <a:chExt cx="8296636" cy="5912475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2321668" y="789729"/>
              <a:ext cx="0" cy="5888736"/>
            </a:xfrm>
            <a:prstGeom prst="line">
              <a:avLst/>
            </a:prstGeom>
            <a:ln w="28575" cmpd="sng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155713" y="789729"/>
              <a:ext cx="0" cy="5888736"/>
            </a:xfrm>
            <a:prstGeom prst="line">
              <a:avLst/>
            </a:prstGeom>
            <a:ln w="28575" cmpd="sng">
              <a:solidFill>
                <a:schemeClr val="tx2">
                  <a:lumMod val="20000"/>
                  <a:lumOff val="80000"/>
                </a:schemeClr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811316" y="765990"/>
              <a:ext cx="1" cy="5867312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14681" y="765990"/>
              <a:ext cx="0" cy="5888736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11271" y="901659"/>
            <a:ext cx="1487619" cy="404278"/>
          </a:xfrm>
          <a:prstGeom prst="rect">
            <a:avLst/>
          </a:prstGeom>
        </p:spPr>
        <p:txBody>
          <a:bodyPr wrap="none" lIns="91427" tIns="45713" rIns="91427" bIns="45713">
            <a:spAutoFit/>
          </a:bodyPr>
          <a:lstStyle/>
          <a:p>
            <a:pPr algn="ctr"/>
            <a:r>
              <a:rPr lang="en-US" sz="2000" b="1">
                <a:solidFill>
                  <a:srgbClr val="262B2F"/>
                </a:solidFill>
              </a:rPr>
              <a:t>Pre-Election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215525" y="826184"/>
            <a:ext cx="1522958" cy="404278"/>
          </a:xfrm>
          <a:prstGeom prst="rect">
            <a:avLst/>
          </a:prstGeom>
        </p:spPr>
        <p:txBody>
          <a:bodyPr wrap="none" lIns="91427" tIns="45713" rIns="91427" bIns="45713">
            <a:spAutoFit/>
          </a:bodyPr>
          <a:lstStyle/>
          <a:p>
            <a:pPr algn="ctr"/>
            <a:r>
              <a:rPr lang="en-US" sz="2000" b="1">
                <a:solidFill>
                  <a:srgbClr val="262B2F"/>
                </a:solidFill>
              </a:rPr>
              <a:t>Election Day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397992" y="868841"/>
            <a:ext cx="1597923" cy="404278"/>
          </a:xfrm>
          <a:prstGeom prst="rect">
            <a:avLst/>
          </a:prstGeom>
        </p:spPr>
        <p:txBody>
          <a:bodyPr wrap="none" lIns="91427" tIns="45713" rIns="91427" bIns="45713">
            <a:spAutoFit/>
          </a:bodyPr>
          <a:lstStyle/>
          <a:p>
            <a:pPr algn="ctr"/>
            <a:r>
              <a:rPr lang="en-US" sz="2000" b="1">
                <a:solidFill>
                  <a:srgbClr val="262B2F"/>
                </a:solidFill>
              </a:rPr>
              <a:t>Post-Election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583167" y="3752156"/>
            <a:ext cx="2116212" cy="1908646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Live  Communication 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Data updates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Status of polling place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Messages to and from the polling place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Support questions</a:t>
            </a:r>
          </a:p>
          <a:p>
            <a:pPr>
              <a:spcAft>
                <a:spcPts val="400"/>
              </a:spcAft>
            </a:pPr>
            <a:endParaRPr lang="en-US" sz="1400">
              <a:solidFill>
                <a:srgbClr val="4D565E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454" y="1417049"/>
            <a:ext cx="1963669" cy="1867164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Prepare voter registration lists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Pull voter records 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(Transform format)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Load e-pollbooks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Set up access for poll workers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42949" y="5234868"/>
            <a:ext cx="1856822" cy="1087463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Training/Support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Scripts/prompts in e-pollbook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endParaRPr lang="en-US" sz="1400">
              <a:solidFill>
                <a:srgbClr val="4D565E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04456" y="1424250"/>
            <a:ext cx="1963669" cy="1354203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Setup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Set up system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Connections 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Supplemental updates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494739" y="1424250"/>
            <a:ext cx="1714016" cy="1315655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Closing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Shut down system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Final reports or reconciliation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360631" y="4931299"/>
            <a:ext cx="1856822" cy="1637810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Election Reporting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Election checks &amp; audits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Turnout analysis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Voter history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endParaRPr lang="en-US" sz="1400">
              <a:solidFill>
                <a:srgbClr val="4D565E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287178" y="1515824"/>
            <a:ext cx="1856822" cy="1087463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Return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Collect final records from EPB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endParaRPr lang="en-US" sz="1400">
              <a:solidFill>
                <a:srgbClr val="4D565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008772" y="2157868"/>
            <a:ext cx="1090404" cy="605280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Polls Open</a:t>
            </a:r>
          </a:p>
          <a:p>
            <a:pPr>
              <a:spcAft>
                <a:spcPts val="400"/>
              </a:spcAft>
            </a:pPr>
            <a:endParaRPr lang="en-US" sz="1400">
              <a:solidFill>
                <a:srgbClr val="4D565E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637917" y="5452348"/>
            <a:ext cx="2599706" cy="872019"/>
          </a:xfrm>
          <a:prstGeom prst="rect">
            <a:avLst/>
          </a:prstGeom>
          <a:noFill/>
        </p:spPr>
        <p:txBody>
          <a:bodyPr wrap="square" lIns="91414" tIns="45706" rIns="91414" bIns="45706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b="1">
                <a:solidFill>
                  <a:srgbClr val="4D565E"/>
                </a:solidFill>
              </a:rPr>
              <a:t>Reports and Status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Turnout and lines</a:t>
            </a:r>
          </a:p>
          <a:p>
            <a:pPr marL="214482" indent="-214482">
              <a:spcAft>
                <a:spcPts val="400"/>
              </a:spcAft>
              <a:buFont typeface="Arial"/>
              <a:buChar char="•"/>
            </a:pPr>
            <a:r>
              <a:rPr lang="en-US" sz="1400">
                <a:solidFill>
                  <a:srgbClr val="4D565E"/>
                </a:solidFill>
              </a:rPr>
              <a:t>Mid-day voter lists</a:t>
            </a:r>
          </a:p>
        </p:txBody>
      </p:sp>
    </p:spTree>
    <p:extLst>
      <p:ext uri="{BB962C8B-B14F-4D97-AF65-F5344CB8AC3E}">
        <p14:creationId xmlns:p14="http://schemas.microsoft.com/office/powerpoint/2010/main" val="204738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in connectivity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942088"/>
            <a:ext cx="290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Less connectivity</a:t>
            </a:r>
          </a:p>
        </p:txBody>
      </p:sp>
      <p:cxnSp>
        <p:nvCxnSpPr>
          <p:cNvPr id="7" name="Straight Connector 6" descr="to"/>
          <p:cNvCxnSpPr/>
          <p:nvPr/>
        </p:nvCxnSpPr>
        <p:spPr>
          <a:xfrm>
            <a:off x="457200" y="2296893"/>
            <a:ext cx="8229600" cy="0"/>
          </a:xfrm>
          <a:prstGeom prst="line">
            <a:avLst/>
          </a:prstGeom>
          <a:ln w="57150" cmpd="sng"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93655" y="1909822"/>
            <a:ext cx="248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Constant connectivity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614349"/>
            <a:ext cx="1568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e-pollbook replaces printed rosters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18056" y="2614349"/>
            <a:ext cx="1568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polling place has direct connection to state database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77158" y="2636031"/>
            <a:ext cx="1568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e-pollbooks connected within a polling place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94179" y="2645055"/>
            <a:ext cx="1568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e-pollbooks connected within a county on election days</a:t>
            </a:r>
          </a:p>
        </p:txBody>
      </p:sp>
    </p:spTree>
    <p:extLst>
      <p:ext uri="{BB962C8B-B14F-4D97-AF65-F5344CB8AC3E}">
        <p14:creationId xmlns:p14="http://schemas.microsoft.com/office/powerpoint/2010/main" val="95798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Who is here today?</a:t>
            </a:r>
          </a:p>
        </p:txBody>
      </p:sp>
    </p:spTree>
    <p:extLst>
      <p:ext uri="{BB962C8B-B14F-4D97-AF65-F5344CB8AC3E}">
        <p14:creationId xmlns:p14="http://schemas.microsoft.com/office/powerpoint/2010/main" val="77294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E-pollbook Usability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/>
              <a:t>What do we need to consider</a:t>
            </a:r>
          </a:p>
        </p:txBody>
      </p:sp>
    </p:spTree>
    <p:extLst>
      <p:ext uri="{BB962C8B-B14F-4D97-AF65-F5344CB8AC3E}">
        <p14:creationId xmlns:p14="http://schemas.microsoft.com/office/powerpoint/2010/main" val="62223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/>
              <a:t>Understanding usability </a:t>
            </a:r>
            <a:br>
              <a:rPr lang="en-US"/>
            </a:br>
            <a:r>
              <a:rPr lang="en-US"/>
              <a:t>for e-pollbooks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Usability is a measure of the effectiveness, efficiency, and satisfaction achieved by a specified set of users with a given product in the performance of specified tasks.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this case:</a:t>
            </a:r>
          </a:p>
          <a:p>
            <a:pPr lvl="0"/>
            <a:r>
              <a:rPr lang="en-US" sz="2000" dirty="0"/>
              <a:t>The product is the electronic poll book</a:t>
            </a:r>
          </a:p>
          <a:p>
            <a:pPr lvl="0"/>
            <a:r>
              <a:rPr lang="en-US" sz="2000" dirty="0"/>
              <a:t>The users are the poll workers</a:t>
            </a:r>
          </a:p>
          <a:p>
            <a:pPr lvl="0"/>
            <a:r>
              <a:rPr lang="en-US" sz="2000" dirty="0"/>
              <a:t>The tasks are the different scenarios </a:t>
            </a:r>
            <a:r>
              <a:rPr lang="en-US" sz="2000" dirty="0" smtClean="0"/>
              <a:t>and associated activities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8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Usability: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</a:t>
            </a:r>
            <a:r>
              <a:rPr lang="en-US" b="1"/>
              <a:t>efficiency</a:t>
            </a:r>
            <a:r>
              <a:rPr lang="en-US"/>
              <a:t> with which poll workers can complete both routine and unusual tasks. </a:t>
            </a:r>
          </a:p>
          <a:p>
            <a:endParaRPr lang="en-US"/>
          </a:p>
          <a:p>
            <a:r>
              <a:rPr lang="en-US" sz="2000"/>
              <a:t>Can e-pollbooks speed up voter check-in and reduce lines at the polling place?</a:t>
            </a:r>
          </a:p>
          <a:p>
            <a:r>
              <a:rPr lang="en-US" sz="2000"/>
              <a:t>Is the design optimized for the most frequent tasks?</a:t>
            </a:r>
          </a:p>
          <a:p>
            <a:r>
              <a:rPr lang="en-US" sz="2000"/>
              <a:t>Does the design help poll workers identfy voters and special circumstances quickly?</a:t>
            </a:r>
          </a:p>
          <a:p>
            <a:r>
              <a:rPr lang="en-US" sz="2000"/>
              <a:t>Can updates be completed in a reasonable amount of time?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35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Usability: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Effectiveness</a:t>
            </a:r>
            <a:r>
              <a:rPr lang="en-US"/>
              <a:t> is the measured by the accuracy with which poll workers can handle each voter. For example, can they:</a:t>
            </a:r>
          </a:p>
          <a:p>
            <a:pPr lvl="0"/>
            <a:r>
              <a:rPr lang="en-US" sz="2000"/>
              <a:t>Find and identify the correct voter registration record </a:t>
            </a:r>
          </a:p>
          <a:p>
            <a:pPr lvl="0"/>
            <a:r>
              <a:rPr lang="en-US" sz="2000"/>
              <a:t>Recognize any special conditions, such as whether they have already voted or identification requirement</a:t>
            </a:r>
          </a:p>
          <a:p>
            <a:pPr lvl="0"/>
            <a:r>
              <a:rPr lang="en-US" sz="2000"/>
              <a:t>Take appropriate action to check the voter in or deal with any special requirements</a:t>
            </a:r>
          </a:p>
          <a:p>
            <a:pPr lvl="0"/>
            <a:r>
              <a:rPr lang="en-US" sz="2000"/>
              <a:t>Complete any administrative procedures such as logging unusual events or updating records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Usability: Satisfaction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Satisfaction</a:t>
            </a:r>
            <a:r>
              <a:rPr lang="en-US" dirty="0"/>
              <a:t> is a measure of poll workers’ attitude towards electronic poll books. This includes both positive attitudes and by a lack of negative attitudes about them.  </a:t>
            </a:r>
          </a:p>
          <a:p>
            <a:pPr marL="0" indent="0">
              <a:buNone/>
            </a:pPr>
            <a:r>
              <a:rPr lang="en-US" dirty="0"/>
              <a:t>Do poll workers believe that electronic poll books:</a:t>
            </a:r>
          </a:p>
          <a:p>
            <a:pPr lvl="0"/>
            <a:r>
              <a:rPr lang="en-US" sz="2000" dirty="0"/>
              <a:t>Help them do their job well</a:t>
            </a:r>
          </a:p>
          <a:p>
            <a:pPr lvl="0"/>
            <a:r>
              <a:rPr lang="en-US" sz="2000" dirty="0"/>
              <a:t>Make finding voters easy</a:t>
            </a:r>
          </a:p>
          <a:p>
            <a:pPr lvl="0"/>
            <a:r>
              <a:rPr lang="en-US" sz="2000" dirty="0"/>
              <a:t>Let them check voters in quickly</a:t>
            </a:r>
          </a:p>
          <a:p>
            <a:pPr lvl="0"/>
            <a:r>
              <a:rPr lang="en-US" sz="2000" dirty="0"/>
              <a:t>Help them interact with voters in a helpful way</a:t>
            </a:r>
          </a:p>
        </p:txBody>
      </p:sp>
    </p:spTree>
    <p:extLst>
      <p:ext uri="{BB962C8B-B14F-4D97-AF65-F5344CB8AC3E}">
        <p14:creationId xmlns:p14="http://schemas.microsoft.com/office/powerpoint/2010/main" val="9836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Usability is in the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669" y="1600201"/>
            <a:ext cx="7375015" cy="4525963"/>
          </a:xfrm>
        </p:spPr>
        <p:txBody>
          <a:bodyPr/>
          <a:lstStyle/>
          <a:p>
            <a:r>
              <a:rPr lang="en-US"/>
              <a:t>Presentation</a:t>
            </a:r>
          </a:p>
          <a:p>
            <a:pPr lvl="1"/>
            <a:r>
              <a:rPr lang="en-US"/>
              <a:t>Visual hierarchy – what stands out on the screen</a:t>
            </a:r>
          </a:p>
          <a:p>
            <a:pPr lvl="1"/>
            <a:r>
              <a:rPr lang="en-US"/>
              <a:t>Information display – data grid or human-readable</a:t>
            </a:r>
          </a:p>
          <a:p>
            <a:pPr lvl="1"/>
            <a:r>
              <a:rPr lang="en-US"/>
              <a:t>Clarity or clutter</a:t>
            </a:r>
          </a:p>
          <a:p>
            <a:pPr lvl="1"/>
            <a:endParaRPr lang="en-US"/>
          </a:p>
          <a:p>
            <a:r>
              <a:rPr lang="en-US"/>
              <a:t>Navigation</a:t>
            </a:r>
          </a:p>
          <a:p>
            <a:pPr lvl="1"/>
            <a:r>
              <a:rPr lang="en-US"/>
              <a:t>Efficiency - Steps or screens to complete a common task</a:t>
            </a:r>
          </a:p>
          <a:p>
            <a:pPr lvl="1"/>
            <a:r>
              <a:rPr lang="en-US"/>
              <a:t>Learnability - Access to less common tasks</a:t>
            </a:r>
          </a:p>
          <a:p>
            <a:pPr lvl="1"/>
            <a:endParaRPr lang="en-US"/>
          </a:p>
          <a:p>
            <a:r>
              <a:rPr lang="en-US"/>
              <a:t>Work process support</a:t>
            </a:r>
          </a:p>
          <a:p>
            <a:pPr lvl="1"/>
            <a:r>
              <a:rPr lang="en-US"/>
              <a:t>Labels – does terminology match procedures</a:t>
            </a:r>
          </a:p>
          <a:p>
            <a:pPr lvl="1"/>
            <a:r>
              <a:rPr lang="en-US"/>
              <a:t>Reminders – does the interface help support tasks</a:t>
            </a:r>
          </a:p>
        </p:txBody>
      </p:sp>
    </p:spTree>
    <p:extLst>
      <p:ext uri="{BB962C8B-B14F-4D97-AF65-F5344CB8AC3E}">
        <p14:creationId xmlns:p14="http://schemas.microsoft.com/office/powerpoint/2010/main" val="279805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</a:t>
            </a:r>
            <a:r>
              <a:rPr lang="en-US"/>
              <a:t/>
            </a:r>
            <a:br>
              <a:rPr lang="en-US"/>
            </a:br>
            <a:r>
              <a:rPr lang="en-US"/>
              <a:t>Finding a voter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799" cy="1728535"/>
          </a:xfrm>
        </p:spPr>
        <p:txBody>
          <a:bodyPr/>
          <a:lstStyle/>
          <a:p>
            <a:r>
              <a:rPr lang="en-US"/>
              <a:t>How easy is it to enter a search?</a:t>
            </a:r>
          </a:p>
          <a:p>
            <a:r>
              <a:rPr lang="en-US"/>
              <a:t>How many screens does it take from home to voter record?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8254" y="2880616"/>
            <a:ext cx="1481220" cy="8962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Search</a:t>
            </a:r>
            <a:endParaRPr lang="en-US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8" name="Right Arrow 7" descr="next (arrow)"/>
          <p:cNvSpPr/>
          <p:nvPr/>
        </p:nvSpPr>
        <p:spPr>
          <a:xfrm>
            <a:off x="2205789" y="3148262"/>
            <a:ext cx="649707" cy="360948"/>
          </a:xfrm>
          <a:prstGeom prst="rightArrow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95075" y="2867247"/>
            <a:ext cx="1481220" cy="8962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Voter List</a:t>
            </a:r>
            <a:endParaRPr lang="en-US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5" name="Right Arrow 14" descr="next (arrow)"/>
          <p:cNvSpPr/>
          <p:nvPr/>
        </p:nvSpPr>
        <p:spPr>
          <a:xfrm>
            <a:off x="4140200" y="3164523"/>
            <a:ext cx="649707" cy="360948"/>
          </a:xfrm>
          <a:prstGeom prst="rightArrow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65054" y="2880616"/>
            <a:ext cx="1481220" cy="8962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Voter Details</a:t>
            </a:r>
            <a:endParaRPr lang="en-US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Right Arrow 15" descr="next (arrow)"/>
          <p:cNvSpPr/>
          <p:nvPr/>
        </p:nvSpPr>
        <p:spPr>
          <a:xfrm>
            <a:off x="5896811" y="3164523"/>
            <a:ext cx="649707" cy="360948"/>
          </a:xfrm>
          <a:prstGeom prst="rightArrow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21665" y="2867247"/>
            <a:ext cx="1481220" cy="8962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Check-in </a:t>
            </a:r>
            <a:endParaRPr lang="en-US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253" y="4249541"/>
            <a:ext cx="2417009" cy="13651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Search Criteria</a:t>
            </a:r>
          </a:p>
          <a:p>
            <a:pPr algn="ctr">
              <a:lnSpc>
                <a:spcPct val="120000"/>
              </a:lnSpc>
            </a:pPr>
            <a:endParaRPr lang="en-US" b="1">
              <a:solidFill>
                <a:schemeClr val="tx2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List, filtered by search</a:t>
            </a:r>
          </a:p>
        </p:txBody>
      </p:sp>
      <p:sp>
        <p:nvSpPr>
          <p:cNvPr id="14" name="Curved Right Arrow 13" descr="Screen refresh"/>
          <p:cNvSpPr/>
          <p:nvPr/>
        </p:nvSpPr>
        <p:spPr>
          <a:xfrm>
            <a:off x="584200" y="4506498"/>
            <a:ext cx="548106" cy="836856"/>
          </a:xfrm>
          <a:prstGeom prst="curvedRightArrow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ight Arrow 16" descr="next (arrow)"/>
          <p:cNvSpPr/>
          <p:nvPr/>
        </p:nvSpPr>
        <p:spPr>
          <a:xfrm>
            <a:off x="3315367" y="4745857"/>
            <a:ext cx="649707" cy="360948"/>
          </a:xfrm>
          <a:prstGeom prst="rightArrow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65074" y="4249540"/>
            <a:ext cx="2117558" cy="13651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Voter Details</a:t>
            </a:r>
          </a:p>
          <a:p>
            <a:pPr algn="ctr"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and Check-in</a:t>
            </a:r>
            <a:endParaRPr lang="en-US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50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</a:t>
            </a:r>
            <a:r>
              <a:rPr lang="en-US"/>
              <a:t/>
            </a:r>
            <a:br>
              <a:rPr lang="en-US"/>
            </a:br>
            <a:r>
              <a:rPr lang="en-US"/>
              <a:t>Voter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2"/>
            <a:ext cx="8229600" cy="734040"/>
          </a:xfrm>
        </p:spPr>
        <p:txBody>
          <a:bodyPr/>
          <a:lstStyle/>
          <a:p>
            <a:r>
              <a:rPr lang="en-US"/>
              <a:t>How easily can a poll worker find a voter in the list?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1" y="2633024"/>
            <a:ext cx="8229600" cy="14126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Voter ID			Last Name     	First Name	MI 		Address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95852348611	Doughtery		Jordan				</a:t>
            </a:r>
            <a:r>
              <a:rPr lang="en-US">
                <a:solidFill>
                  <a:srgbClr val="4D565E"/>
                </a:solidFill>
                <a:latin typeface="Arial"/>
                <a:cs typeface="Arial"/>
              </a:rPr>
              <a:t>23 Chestnut, Maple 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76654123123	Driver			John		L		1545 Tates Drive, Br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54788232367	Driver			Melinda		K		1545 Tates Drive, Br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484752"/>
            <a:ext cx="8229600" cy="14126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Name 					Address										Voter ID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Doughtery, Jordan 		</a:t>
            </a:r>
            <a:r>
              <a:rPr lang="en-US">
                <a:solidFill>
                  <a:srgbClr val="4D565E"/>
                </a:solidFill>
                <a:latin typeface="Arial"/>
                <a:cs typeface="Arial"/>
              </a:rPr>
              <a:t>23 Chestnut, Maple 					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95852348611</a:t>
            </a:r>
            <a:endParaRPr lang="en-US">
              <a:solidFill>
                <a:srgbClr val="4D565E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Driver, John L			1545 Tates Drive, Berwyn			76654123123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Driver, Melinda K			1545 Tates Drive, Berwyn			54788232367</a:t>
            </a:r>
          </a:p>
        </p:txBody>
      </p:sp>
    </p:spTree>
    <p:extLst>
      <p:ext uri="{BB962C8B-B14F-4D97-AF65-F5344CB8AC3E}">
        <p14:creationId xmlns:p14="http://schemas.microsoft.com/office/powerpoint/2010/main" val="266318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</a:t>
            </a:r>
            <a:r>
              <a:rPr lang="en-US"/>
              <a:t/>
            </a:r>
            <a:br>
              <a:rPr lang="en-US"/>
            </a:br>
            <a:r>
              <a:rPr lang="en-US"/>
              <a:t>Voter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2"/>
            <a:ext cx="8229600" cy="734040"/>
          </a:xfrm>
        </p:spPr>
        <p:txBody>
          <a:bodyPr/>
          <a:lstStyle/>
          <a:p>
            <a:r>
              <a:rPr lang="en-US"/>
              <a:t>Can pollworkers easily see the status of each voter?</a:t>
            </a:r>
          </a:p>
          <a:p>
            <a:r>
              <a:rPr lang="en-US"/>
              <a:t>Are the indicators easy to understand?</a:t>
            </a:r>
          </a:p>
        </p:txBody>
      </p:sp>
      <p:sp>
        <p:nvSpPr>
          <p:cNvPr id="7" name="TextBox 6" descr="List with icons in the first column"/>
          <p:cNvSpPr txBox="1"/>
          <p:nvPr/>
        </p:nvSpPr>
        <p:spPr>
          <a:xfrm>
            <a:off x="830710" y="2682270"/>
            <a:ext cx="6639495" cy="174509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S  Name 				Address						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  <a:sym typeface="Zapf Dingbats"/>
              </a:rPr>
              <a:t>  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Doughtery, Jordan 		</a:t>
            </a:r>
            <a:r>
              <a:rPr lang="en-US">
                <a:solidFill>
                  <a:srgbClr val="4D565E"/>
                </a:solidFill>
                <a:latin typeface="Arial"/>
                <a:cs typeface="Arial"/>
              </a:rPr>
              <a:t>23 Chestnut, Maple Grove				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  <a:sym typeface="Zapf Dingbats"/>
              </a:rPr>
              <a:t>  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Driver, John L			1545 Tates Drive, Berwyn		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ea typeface="Zapf Dingbats"/>
                <a:cs typeface="Arial"/>
                <a:sym typeface="Zapf Dingbats"/>
              </a:rPr>
              <a:t>   </a:t>
            </a:r>
            <a:r>
              <a:rPr lang="en-US">
                <a:solidFill>
                  <a:schemeClr val="tx2"/>
                </a:solidFill>
                <a:latin typeface="Zapf Dingbats"/>
                <a:ea typeface="Zapf Dingbats"/>
                <a:cs typeface="Zapf Dingbats"/>
                <a:sym typeface="Zapf Dingbats"/>
              </a:rPr>
              <a:t>  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Driver, Melinda K		1545 Tates Drive, Berwyn		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  <a:sym typeface="Zapf Dingbats"/>
              </a:rPr>
              <a:t>  </a:t>
            </a: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Driver, Samantha		1545 Tates Drive, Berwyn	</a:t>
            </a:r>
          </a:p>
        </p:txBody>
      </p:sp>
      <p:sp>
        <p:nvSpPr>
          <p:cNvPr id="9" name="TextBox 8" descr="List with descriptive words in the first column"/>
          <p:cNvSpPr txBox="1"/>
          <p:nvPr/>
        </p:nvSpPr>
        <p:spPr>
          <a:xfrm>
            <a:off x="830710" y="4512313"/>
            <a:ext cx="7461220" cy="174509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Status		Name 					Address					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ID Req'd		Doughtery, Jordan 		</a:t>
            </a:r>
            <a:r>
              <a:rPr lang="en-US">
                <a:solidFill>
                  <a:srgbClr val="4D565E"/>
                </a:solidFill>
                <a:latin typeface="Arial"/>
                <a:cs typeface="Arial"/>
              </a:rPr>
              <a:t>23 Chestnut, Maple Grove	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Voted		Driver, John L			1545 Tates Drive, Berwyn	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			Driver, Melinda K			1545 Tates Drive, Berwyn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Voted		Driver, Samantha			1545 Tates Drive, Berwyn</a:t>
            </a:r>
          </a:p>
        </p:txBody>
      </p:sp>
    </p:spTree>
    <p:extLst>
      <p:ext uri="{BB962C8B-B14F-4D97-AF65-F5344CB8AC3E}">
        <p14:creationId xmlns:p14="http://schemas.microsoft.com/office/powerpoint/2010/main" val="92073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</a:t>
            </a:r>
            <a:br>
              <a:rPr lang="en-US" sz="2800"/>
            </a:br>
            <a:r>
              <a:rPr lang="en-US"/>
              <a:t>Voter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2"/>
            <a:ext cx="8229600" cy="734040"/>
          </a:xfrm>
        </p:spPr>
        <p:txBody>
          <a:bodyPr/>
          <a:lstStyle/>
          <a:p>
            <a:r>
              <a:rPr lang="en-US"/>
              <a:t>Does the layout make the name easy to see</a:t>
            </a:r>
          </a:p>
        </p:txBody>
      </p:sp>
      <p:sp>
        <p:nvSpPr>
          <p:cNvPr id="4" name="TextBox 3" descr="Database format"/>
          <p:cNvSpPr txBox="1"/>
          <p:nvPr/>
        </p:nvSpPr>
        <p:spPr>
          <a:xfrm>
            <a:off x="457201" y="2633024"/>
            <a:ext cx="3838168" cy="30746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Voter ID	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00000000001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Last Name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Doughtery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First Name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Jordan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Middle Name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Sex		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M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DOB	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08/01/1963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Address	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123 Chestnut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City		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Maple Grove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Zip				</a:t>
            </a:r>
            <a:r>
              <a:rPr lang="en-US" b="1">
                <a:solidFill>
                  <a:schemeClr val="tx2"/>
                </a:solidFill>
                <a:latin typeface="Arial"/>
                <a:cs typeface="Arial"/>
              </a:rPr>
              <a:t>08888</a:t>
            </a:r>
          </a:p>
        </p:txBody>
      </p:sp>
      <p:sp>
        <p:nvSpPr>
          <p:cNvPr id="8" name="TextBox 7" descr="Readable display format"/>
          <p:cNvSpPr txBox="1"/>
          <p:nvPr/>
        </p:nvSpPr>
        <p:spPr>
          <a:xfrm>
            <a:off x="4848633" y="2633024"/>
            <a:ext cx="3838168" cy="126496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>
                <a:solidFill>
                  <a:schemeClr val="tx2"/>
                </a:solidFill>
                <a:latin typeface="Arial"/>
                <a:cs typeface="Arial"/>
              </a:rPr>
              <a:t>Jordan Doughtery</a:t>
            </a:r>
            <a:endParaRPr lang="en-US" b="1">
              <a:solidFill>
                <a:srgbClr val="4D565E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4D565E"/>
                </a:solidFill>
                <a:latin typeface="Arial"/>
                <a:cs typeface="Arial"/>
              </a:rPr>
              <a:t>August 1, 1963 - Male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4D565E"/>
                </a:solidFill>
                <a:latin typeface="Arial"/>
                <a:cs typeface="Arial"/>
              </a:rPr>
              <a:t>23 Chestnut, Maple Grove</a:t>
            </a:r>
            <a:endParaRPr lang="en-US" sz="280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70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About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Usability testing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4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method for testing usability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Possible uses for a usability testing method:</a:t>
            </a:r>
          </a:p>
          <a:p>
            <a:endParaRPr lang="en-US"/>
          </a:p>
          <a:p>
            <a:r>
              <a:rPr lang="en-US"/>
              <a:t>Formal test protocol</a:t>
            </a:r>
          </a:p>
          <a:p>
            <a:pPr lvl="1"/>
            <a:r>
              <a:rPr lang="en-US"/>
              <a:t>Benchmarking or comparing systems</a:t>
            </a:r>
          </a:p>
          <a:p>
            <a:pPr lvl="1"/>
            <a:r>
              <a:rPr lang="en-US"/>
              <a:t>Certification</a:t>
            </a:r>
          </a:p>
          <a:p>
            <a:endParaRPr lang="en-US"/>
          </a:p>
          <a:p>
            <a:r>
              <a:rPr lang="en-US"/>
              <a:t>Informal uses of usability testing</a:t>
            </a:r>
          </a:p>
          <a:p>
            <a:pPr lvl="1"/>
            <a:r>
              <a:rPr lang="en-US"/>
              <a:t>Purchase decisions</a:t>
            </a:r>
          </a:p>
          <a:p>
            <a:pPr lvl="1"/>
            <a:r>
              <a:rPr lang="en-US"/>
              <a:t>Planning poll worker training</a:t>
            </a:r>
          </a:p>
        </p:txBody>
      </p:sp>
    </p:spTree>
    <p:extLst>
      <p:ext uri="{BB962C8B-B14F-4D97-AF65-F5344CB8AC3E}">
        <p14:creationId xmlns:p14="http://schemas.microsoft.com/office/powerpoint/2010/main" val="377959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Watch and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field conditions </a:t>
            </a:r>
            <a:endParaRPr lang="en-US" dirty="0"/>
          </a:p>
          <a:p>
            <a:r>
              <a:rPr lang="en-US" dirty="0" smtClean="0"/>
              <a:t>Observe poll workers actually using an e-pollbook to check-in voters</a:t>
            </a:r>
          </a:p>
          <a:p>
            <a:pPr lvl="1"/>
            <a:r>
              <a:rPr lang="en-US" dirty="0" smtClean="0"/>
              <a:t>What’s easy, intuitive?</a:t>
            </a:r>
          </a:p>
          <a:p>
            <a:pPr lvl="1"/>
            <a:r>
              <a:rPr lang="en-US" dirty="0" smtClean="0"/>
              <a:t>What’s difficult, confusing?</a:t>
            </a:r>
          </a:p>
          <a:p>
            <a:pPr lvl="1"/>
            <a:r>
              <a:rPr lang="en-US" dirty="0" smtClean="0"/>
              <a:t>What’s the overall experience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9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test setup</a:t>
            </a:r>
            <a:endParaRPr lang="en-US" dirty="0"/>
          </a:p>
        </p:txBody>
      </p:sp>
      <p:pic>
        <p:nvPicPr>
          <p:cNvPr id="6" name="Picture 5" descr="poll worker helping voter"/>
          <p:cNvPicPr>
            <a:picLocks noChangeAspect="1"/>
          </p:cNvPicPr>
          <p:nvPr/>
        </p:nvPicPr>
        <p:blipFill rotWithShape="1">
          <a:blip r:embed="rId3"/>
          <a:srcRect r="25961"/>
          <a:stretch/>
        </p:blipFill>
        <p:spPr>
          <a:xfrm>
            <a:off x="2448425" y="2242744"/>
            <a:ext cx="1609829" cy="1553081"/>
          </a:xfrm>
          <a:prstGeom prst="rect">
            <a:avLst/>
          </a:prstGeom>
        </p:spPr>
      </p:pic>
      <p:pic>
        <p:nvPicPr>
          <p:cNvPr id="7" name="Picture 6" descr="voter waiting in line"/>
          <p:cNvPicPr>
            <a:picLocks noChangeAspect="1"/>
          </p:cNvPicPr>
          <p:nvPr/>
        </p:nvPicPr>
        <p:blipFill rotWithShape="1">
          <a:blip r:embed="rId3"/>
          <a:srcRect l="72672"/>
          <a:stretch/>
        </p:blipFill>
        <p:spPr>
          <a:xfrm>
            <a:off x="5001091" y="2360421"/>
            <a:ext cx="549179" cy="1435404"/>
          </a:xfrm>
          <a:prstGeom prst="rect">
            <a:avLst/>
          </a:prstGeom>
        </p:spPr>
      </p:pic>
      <p:pic>
        <p:nvPicPr>
          <p:cNvPr id="8" name="Picture 7" descr="person taking note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83"/>
          <a:stretch/>
        </p:blipFill>
        <p:spPr>
          <a:xfrm>
            <a:off x="1583114" y="2710848"/>
            <a:ext cx="636702" cy="11786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33698" y="4104105"/>
            <a:ext cx="1314727" cy="346313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dirty="0" smtClean="0"/>
              <a:t>Note-taker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38456" y="4110971"/>
            <a:ext cx="3580211" cy="900311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dirty="0" smtClean="0"/>
              <a:t>3 (or more)  “</a:t>
            </a:r>
            <a:r>
              <a:rPr lang="en-US" dirty="0"/>
              <a:t>v</a:t>
            </a:r>
            <a:r>
              <a:rPr lang="en-US" dirty="0" smtClean="0"/>
              <a:t>oters” with scenarios simulate the line, rotating through the line as often as needed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17273" y="4110971"/>
            <a:ext cx="2166246" cy="346610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dirty="0" smtClean="0"/>
              <a:t>Poll worker</a:t>
            </a:r>
            <a:endParaRPr lang="en-US" dirty="0"/>
          </a:p>
        </p:txBody>
      </p:sp>
      <p:sp>
        <p:nvSpPr>
          <p:cNvPr id="28" name="Curved Up Arrow 27"/>
          <p:cNvSpPr/>
          <p:nvPr/>
        </p:nvSpPr>
        <p:spPr>
          <a:xfrm>
            <a:off x="3961099" y="3739799"/>
            <a:ext cx="2241848" cy="364306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" name="Picture 29" descr="voter waiting in line"/>
          <p:cNvPicPr>
            <a:picLocks noChangeAspect="1"/>
          </p:cNvPicPr>
          <p:nvPr/>
        </p:nvPicPr>
        <p:blipFill rotWithShape="1">
          <a:blip r:embed="rId3"/>
          <a:srcRect l="72672"/>
          <a:stretch/>
        </p:blipFill>
        <p:spPr>
          <a:xfrm>
            <a:off x="5479383" y="2351449"/>
            <a:ext cx="549179" cy="1435404"/>
          </a:xfrm>
          <a:prstGeom prst="rect">
            <a:avLst/>
          </a:prstGeom>
        </p:spPr>
      </p:pic>
      <p:sp>
        <p:nvSpPr>
          <p:cNvPr id="34" name="Curved Down Arrow 33"/>
          <p:cNvSpPr/>
          <p:nvPr/>
        </p:nvSpPr>
        <p:spPr>
          <a:xfrm flipH="1">
            <a:off x="5001091" y="2145552"/>
            <a:ext cx="690985" cy="353893"/>
          </a:xfrm>
          <a:prstGeom prst="curvedDownArrow">
            <a:avLst>
              <a:gd name="adj1" fmla="val 25000"/>
              <a:gd name="adj2" fmla="val 50000"/>
              <a:gd name="adj3" fmla="val 123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flipH="1">
            <a:off x="3556063" y="2145552"/>
            <a:ext cx="1327455" cy="353893"/>
          </a:xfrm>
          <a:prstGeom prst="curvedDownArrow">
            <a:avLst>
              <a:gd name="adj1" fmla="val 25000"/>
              <a:gd name="adj2" fmla="val 50000"/>
              <a:gd name="adj3" fmla="val 123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8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session repeats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057" y="1600201"/>
            <a:ext cx="806274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Repeat with 6</a:t>
            </a:r>
            <a:r>
              <a:rPr lang="en-US" dirty="0"/>
              <a:t>-10 </a:t>
            </a:r>
            <a:r>
              <a:rPr lang="en-US" dirty="0" smtClean="0"/>
              <a:t>participants (acting as poll workers)</a:t>
            </a:r>
            <a:endParaRPr lang="en-US" dirty="0"/>
          </a:p>
        </p:txBody>
      </p:sp>
      <p:grpSp>
        <p:nvGrpSpPr>
          <p:cNvPr id="9" name="Group 8" descr="First participant - represented as an icon of the process."/>
          <p:cNvGrpSpPr/>
          <p:nvPr/>
        </p:nvGrpSpPr>
        <p:grpSpPr>
          <a:xfrm>
            <a:off x="379052" y="2781268"/>
            <a:ext cx="1514419" cy="1176525"/>
            <a:chOff x="379052" y="2781268"/>
            <a:chExt cx="1514419" cy="1176525"/>
          </a:xfrm>
        </p:grpSpPr>
        <p:grpSp>
          <p:nvGrpSpPr>
            <p:cNvPr id="4" name="Group 3"/>
            <p:cNvGrpSpPr/>
            <p:nvPr/>
          </p:nvGrpSpPr>
          <p:grpSpPr>
            <a:xfrm>
              <a:off x="379052" y="2781268"/>
              <a:ext cx="1418362" cy="797623"/>
              <a:chOff x="3309630" y="2987210"/>
              <a:chExt cx="4909484" cy="2655112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2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8" name="Picture 7" descr="Check-in-noun_624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5" name="Rectangle 4"/>
            <p:cNvSpPr/>
            <p:nvPr/>
          </p:nvSpPr>
          <p:spPr>
            <a:xfrm>
              <a:off x="379053" y="3683187"/>
              <a:ext cx="1514418" cy="2746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Poll worker 1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19104" y="2781268"/>
            <a:ext cx="1514419" cy="1176525"/>
            <a:chOff x="2719104" y="2781268"/>
            <a:chExt cx="1514419" cy="1176525"/>
          </a:xfrm>
        </p:grpSpPr>
        <p:grpSp>
          <p:nvGrpSpPr>
            <p:cNvPr id="54" name="Group 53"/>
            <p:cNvGrpSpPr/>
            <p:nvPr/>
          </p:nvGrpSpPr>
          <p:grpSpPr>
            <a:xfrm>
              <a:off x="2719104" y="2781268"/>
              <a:ext cx="1418362" cy="797623"/>
              <a:chOff x="3309630" y="2987210"/>
              <a:chExt cx="4909484" cy="2655112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2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57" name="Picture 56" descr="Check-in-noun_624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29" name="Rectangle 128"/>
            <p:cNvSpPr/>
            <p:nvPr/>
          </p:nvSpPr>
          <p:spPr>
            <a:xfrm>
              <a:off x="2719105" y="3683187"/>
              <a:ext cx="1514418" cy="2746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Poll worker 2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59156" y="2781268"/>
            <a:ext cx="1514418" cy="1176525"/>
            <a:chOff x="5059156" y="2781268"/>
            <a:chExt cx="1514418" cy="1176525"/>
          </a:xfrm>
        </p:grpSpPr>
        <p:grpSp>
          <p:nvGrpSpPr>
            <p:cNvPr id="59" name="Group 58"/>
            <p:cNvGrpSpPr/>
            <p:nvPr/>
          </p:nvGrpSpPr>
          <p:grpSpPr>
            <a:xfrm>
              <a:off x="5059156" y="2781268"/>
              <a:ext cx="1418362" cy="797623"/>
              <a:chOff x="3309630" y="2987210"/>
              <a:chExt cx="4909484" cy="2655112"/>
            </a:xfrm>
          </p:grpSpPr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2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62" name="Picture 61" descr="Check-in-noun_624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30" name="Rectangle 129"/>
            <p:cNvSpPr/>
            <p:nvPr/>
          </p:nvSpPr>
          <p:spPr>
            <a:xfrm>
              <a:off x="5059156" y="3683187"/>
              <a:ext cx="1514418" cy="2746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Poll worker 3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99207" y="2781268"/>
            <a:ext cx="1514418" cy="1176525"/>
            <a:chOff x="7399207" y="2781268"/>
            <a:chExt cx="1514418" cy="1176525"/>
          </a:xfrm>
        </p:grpSpPr>
        <p:grpSp>
          <p:nvGrpSpPr>
            <p:cNvPr id="64" name="Group 63"/>
            <p:cNvGrpSpPr/>
            <p:nvPr/>
          </p:nvGrpSpPr>
          <p:grpSpPr>
            <a:xfrm>
              <a:off x="7399207" y="2781268"/>
              <a:ext cx="1418362" cy="797623"/>
              <a:chOff x="3309630" y="2987210"/>
              <a:chExt cx="4909484" cy="2655112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2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67" name="Picture 66" descr="Check-in-noun_624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31" name="Rectangle 130"/>
            <p:cNvSpPr/>
            <p:nvPr/>
          </p:nvSpPr>
          <p:spPr>
            <a:xfrm>
              <a:off x="7399207" y="3683187"/>
              <a:ext cx="1514418" cy="2746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Poll worker 4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9052" y="4836286"/>
            <a:ext cx="1563759" cy="1198960"/>
            <a:chOff x="379052" y="4836286"/>
            <a:chExt cx="1563759" cy="1198960"/>
          </a:xfrm>
        </p:grpSpPr>
        <p:grpSp>
          <p:nvGrpSpPr>
            <p:cNvPr id="109" name="Group 108"/>
            <p:cNvGrpSpPr/>
            <p:nvPr/>
          </p:nvGrpSpPr>
          <p:grpSpPr>
            <a:xfrm>
              <a:off x="379052" y="4836286"/>
              <a:ext cx="1418362" cy="797623"/>
              <a:chOff x="3309630" y="2987210"/>
              <a:chExt cx="4909484" cy="2655112"/>
            </a:xfrm>
          </p:grpSpPr>
          <p:pic>
            <p:nvPicPr>
              <p:cNvPr id="110" name="Picture 109"/>
              <p:cNvPicPr>
                <a:picLocks noChangeAspect="1"/>
              </p:cNvPicPr>
              <p:nvPr/>
            </p:nvPicPr>
            <p:blipFill rotWithShape="1">
              <a:blip r:embed="rId2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11" name="Picture 110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12" name="Picture 111" descr="Check-in-noun_624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13" name="Picture 112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32" name="Rectangle 131"/>
            <p:cNvSpPr/>
            <p:nvPr/>
          </p:nvSpPr>
          <p:spPr>
            <a:xfrm>
              <a:off x="428393" y="5760640"/>
              <a:ext cx="1514418" cy="2746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Poll worker 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19104" y="4836286"/>
            <a:ext cx="1563759" cy="1198960"/>
            <a:chOff x="2719104" y="4836286"/>
            <a:chExt cx="1563759" cy="1198960"/>
          </a:xfrm>
        </p:grpSpPr>
        <p:grpSp>
          <p:nvGrpSpPr>
            <p:cNvPr id="114" name="Group 113"/>
            <p:cNvGrpSpPr/>
            <p:nvPr/>
          </p:nvGrpSpPr>
          <p:grpSpPr>
            <a:xfrm>
              <a:off x="2719104" y="4836286"/>
              <a:ext cx="1418362" cy="797623"/>
              <a:chOff x="3309630" y="2987210"/>
              <a:chExt cx="4909484" cy="2655112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 rotWithShape="1">
              <a:blip r:embed="rId2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16" name="Picture 115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17" name="Picture 116" descr="Check-in-noun_624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18" name="Picture 117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33" name="Rectangle 132"/>
            <p:cNvSpPr/>
            <p:nvPr/>
          </p:nvSpPr>
          <p:spPr>
            <a:xfrm>
              <a:off x="2768445" y="5760640"/>
              <a:ext cx="1514418" cy="2746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Poll worker 6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59156" y="4836286"/>
            <a:ext cx="1563759" cy="1198960"/>
            <a:chOff x="5059156" y="4836286"/>
            <a:chExt cx="1563759" cy="1198960"/>
          </a:xfrm>
        </p:grpSpPr>
        <p:grpSp>
          <p:nvGrpSpPr>
            <p:cNvPr id="119" name="Group 118"/>
            <p:cNvGrpSpPr/>
            <p:nvPr/>
          </p:nvGrpSpPr>
          <p:grpSpPr>
            <a:xfrm>
              <a:off x="5059156" y="4836286"/>
              <a:ext cx="1418362" cy="797623"/>
              <a:chOff x="3309630" y="2987210"/>
              <a:chExt cx="4909484" cy="2655112"/>
            </a:xfrm>
          </p:grpSpPr>
          <p:pic>
            <p:nvPicPr>
              <p:cNvPr id="120" name="Picture 119"/>
              <p:cNvPicPr>
                <a:picLocks noChangeAspect="1"/>
              </p:cNvPicPr>
              <p:nvPr/>
            </p:nvPicPr>
            <p:blipFill rotWithShape="1">
              <a:blip r:embed="rId2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21" name="Picture 120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22" name="Picture 121" descr="Check-in-noun_624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23" name="Picture 122"/>
              <p:cNvPicPr>
                <a:picLocks noChangeAspect="1"/>
              </p:cNvPicPr>
              <p:nvPr/>
            </p:nvPicPr>
            <p:blipFill rotWithShape="1">
              <a:blip r:embed="rId2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34" name="Rectangle 133"/>
            <p:cNvSpPr/>
            <p:nvPr/>
          </p:nvSpPr>
          <p:spPr>
            <a:xfrm>
              <a:off x="5108497" y="5760640"/>
              <a:ext cx="1514418" cy="27460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Poll worker 7</a:t>
              </a:r>
              <a:endParaRPr lang="en-US" dirty="0"/>
            </a:p>
          </p:txBody>
        </p:sp>
      </p:grpSp>
      <p:sp>
        <p:nvSpPr>
          <p:cNvPr id="10" name="TextBox 9" descr="and so on"/>
          <p:cNvSpPr txBox="1"/>
          <p:nvPr/>
        </p:nvSpPr>
        <p:spPr>
          <a:xfrm>
            <a:off x="7190074" y="5388915"/>
            <a:ext cx="195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/>
                <a:cs typeface="Arial Black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66189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69697" cy="1143000"/>
          </a:xfrm>
        </p:spPr>
        <p:txBody>
          <a:bodyPr/>
          <a:lstStyle/>
          <a:p>
            <a:r>
              <a:rPr lang="en-US" dirty="0" smtClean="0"/>
              <a:t>Comparing two or more e-</a:t>
            </a:r>
            <a:r>
              <a:rPr lang="en-US" dirty="0" err="1" smtClean="0"/>
              <a:t>pollbooks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Repeat entire process for each e-pollbook being tested</a:t>
            </a:r>
          </a:p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895994" y="2830920"/>
            <a:ext cx="829936" cy="505243"/>
            <a:chOff x="3309630" y="2987210"/>
            <a:chExt cx="4909484" cy="265511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r="25961"/>
            <a:stretch/>
          </p:blipFill>
          <p:spPr>
            <a:xfrm>
              <a:off x="4038149" y="2987210"/>
              <a:ext cx="2144203" cy="206861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6756162" y="3143950"/>
              <a:ext cx="731476" cy="1911878"/>
            </a:xfrm>
            <a:prstGeom prst="rect">
              <a:avLst/>
            </a:prstGeom>
          </p:spPr>
        </p:pic>
        <p:pic>
          <p:nvPicPr>
            <p:cNvPr id="8" name="Picture 7" descr="Check-in-noun_624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83"/>
            <a:stretch/>
          </p:blipFill>
          <p:spPr>
            <a:xfrm>
              <a:off x="3309630" y="4072363"/>
              <a:ext cx="848052" cy="1569959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7487638" y="3131999"/>
              <a:ext cx="731476" cy="1911878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850653" y="3958861"/>
            <a:ext cx="4251421" cy="2669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dirty="0" smtClean="0"/>
              <a:t>Testing EPB1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4214728" y="3397804"/>
            <a:ext cx="829936" cy="505243"/>
            <a:chOff x="3309630" y="2987210"/>
            <a:chExt cx="4909484" cy="2655112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/>
            <a:srcRect r="25961"/>
            <a:stretch/>
          </p:blipFill>
          <p:spPr>
            <a:xfrm>
              <a:off x="4038149" y="2987210"/>
              <a:ext cx="2144203" cy="2068618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6756162" y="3143950"/>
              <a:ext cx="731476" cy="1911878"/>
            </a:xfrm>
            <a:prstGeom prst="rect">
              <a:avLst/>
            </a:prstGeom>
          </p:spPr>
        </p:pic>
        <p:pic>
          <p:nvPicPr>
            <p:cNvPr id="69" name="Picture 68" descr="Check-in-noun_624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83"/>
            <a:stretch/>
          </p:blipFill>
          <p:spPr>
            <a:xfrm>
              <a:off x="3309630" y="4072363"/>
              <a:ext cx="848052" cy="1569959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7487638" y="3131999"/>
              <a:ext cx="731476" cy="1911878"/>
            </a:xfrm>
            <a:prstGeom prst="rect">
              <a:avLst/>
            </a:prstGeom>
          </p:spPr>
        </p:pic>
      </p:grpSp>
      <p:grpSp>
        <p:nvGrpSpPr>
          <p:cNvPr id="71" name="Group 70"/>
          <p:cNvGrpSpPr/>
          <p:nvPr/>
        </p:nvGrpSpPr>
        <p:grpSpPr>
          <a:xfrm>
            <a:off x="4214728" y="2757241"/>
            <a:ext cx="829936" cy="505243"/>
            <a:chOff x="3309630" y="2987210"/>
            <a:chExt cx="4909484" cy="2655112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 rotWithShape="1">
            <a:blip r:embed="rId3"/>
            <a:srcRect r="25961"/>
            <a:stretch/>
          </p:blipFill>
          <p:spPr>
            <a:xfrm>
              <a:off x="4038149" y="2987210"/>
              <a:ext cx="2144203" cy="2068618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6756162" y="3143950"/>
              <a:ext cx="731476" cy="1911878"/>
            </a:xfrm>
            <a:prstGeom prst="rect">
              <a:avLst/>
            </a:prstGeom>
          </p:spPr>
        </p:pic>
        <p:pic>
          <p:nvPicPr>
            <p:cNvPr id="74" name="Picture 73" descr="Check-in-noun_624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83"/>
            <a:stretch/>
          </p:blipFill>
          <p:spPr>
            <a:xfrm>
              <a:off x="3309630" y="4072363"/>
              <a:ext cx="848052" cy="1569959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7487638" y="3131999"/>
              <a:ext cx="731476" cy="1911878"/>
            </a:xfrm>
            <a:prstGeom prst="rect">
              <a:avLst/>
            </a:prstGeom>
          </p:spPr>
        </p:pic>
      </p:grpSp>
      <p:grpSp>
        <p:nvGrpSpPr>
          <p:cNvPr id="76" name="Group 75"/>
          <p:cNvGrpSpPr/>
          <p:nvPr/>
        </p:nvGrpSpPr>
        <p:grpSpPr>
          <a:xfrm>
            <a:off x="3074746" y="2787067"/>
            <a:ext cx="829936" cy="505243"/>
            <a:chOff x="3309630" y="2987210"/>
            <a:chExt cx="4909484" cy="2655112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 rotWithShape="1">
            <a:blip r:embed="rId3"/>
            <a:srcRect r="25961"/>
            <a:stretch/>
          </p:blipFill>
          <p:spPr>
            <a:xfrm>
              <a:off x="4038149" y="2987210"/>
              <a:ext cx="2144203" cy="2068618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6756162" y="3143950"/>
              <a:ext cx="731476" cy="1911878"/>
            </a:xfrm>
            <a:prstGeom prst="rect">
              <a:avLst/>
            </a:prstGeom>
          </p:spPr>
        </p:pic>
        <p:pic>
          <p:nvPicPr>
            <p:cNvPr id="79" name="Picture 78" descr="Check-in-noun_624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83"/>
            <a:stretch/>
          </p:blipFill>
          <p:spPr>
            <a:xfrm>
              <a:off x="3309630" y="4072363"/>
              <a:ext cx="848052" cy="1569959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7487638" y="3131999"/>
              <a:ext cx="731476" cy="1911878"/>
            </a:xfrm>
            <a:prstGeom prst="rect">
              <a:avLst/>
            </a:prstGeom>
          </p:spPr>
        </p:pic>
      </p:grpSp>
      <p:grpSp>
        <p:nvGrpSpPr>
          <p:cNvPr id="81" name="Group 80"/>
          <p:cNvGrpSpPr/>
          <p:nvPr/>
        </p:nvGrpSpPr>
        <p:grpSpPr>
          <a:xfrm>
            <a:off x="3074746" y="3397804"/>
            <a:ext cx="829936" cy="505243"/>
            <a:chOff x="3309630" y="2987210"/>
            <a:chExt cx="4909484" cy="2655112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 rotWithShape="1">
            <a:blip r:embed="rId3"/>
            <a:srcRect r="25961"/>
            <a:stretch/>
          </p:blipFill>
          <p:spPr>
            <a:xfrm>
              <a:off x="4038149" y="2987210"/>
              <a:ext cx="2144203" cy="2068618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6756162" y="3143950"/>
              <a:ext cx="731476" cy="1911878"/>
            </a:xfrm>
            <a:prstGeom prst="rect">
              <a:avLst/>
            </a:prstGeom>
          </p:spPr>
        </p:pic>
        <p:pic>
          <p:nvPicPr>
            <p:cNvPr id="84" name="Picture 83" descr="Check-in-noun_624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83"/>
            <a:stretch/>
          </p:blipFill>
          <p:spPr>
            <a:xfrm>
              <a:off x="3309630" y="4072363"/>
              <a:ext cx="848052" cy="1569959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7487638" y="3131999"/>
              <a:ext cx="731476" cy="1911878"/>
            </a:xfrm>
            <a:prstGeom prst="rect">
              <a:avLst/>
            </a:prstGeom>
          </p:spPr>
        </p:pic>
      </p:grpSp>
      <p:grpSp>
        <p:nvGrpSpPr>
          <p:cNvPr id="86" name="Group 85"/>
          <p:cNvGrpSpPr/>
          <p:nvPr/>
        </p:nvGrpSpPr>
        <p:grpSpPr>
          <a:xfrm>
            <a:off x="5400516" y="2757241"/>
            <a:ext cx="829936" cy="505243"/>
            <a:chOff x="3309630" y="2987210"/>
            <a:chExt cx="4909484" cy="2655112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 rotWithShape="1">
            <a:blip r:embed="rId3"/>
            <a:srcRect r="25961"/>
            <a:stretch/>
          </p:blipFill>
          <p:spPr>
            <a:xfrm>
              <a:off x="4038149" y="2987210"/>
              <a:ext cx="2144203" cy="2068618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6756162" y="3143950"/>
              <a:ext cx="731476" cy="1911878"/>
            </a:xfrm>
            <a:prstGeom prst="rect">
              <a:avLst/>
            </a:prstGeom>
          </p:spPr>
        </p:pic>
        <p:pic>
          <p:nvPicPr>
            <p:cNvPr id="89" name="Picture 88" descr="Check-in-noun_624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83"/>
            <a:stretch/>
          </p:blipFill>
          <p:spPr>
            <a:xfrm>
              <a:off x="3309630" y="4072363"/>
              <a:ext cx="848052" cy="1569959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7487638" y="3131999"/>
              <a:ext cx="731476" cy="1911878"/>
            </a:xfrm>
            <a:prstGeom prst="rect">
              <a:avLst/>
            </a:prstGeom>
          </p:spPr>
        </p:pic>
      </p:grpSp>
      <p:grpSp>
        <p:nvGrpSpPr>
          <p:cNvPr id="96" name="Group 95"/>
          <p:cNvGrpSpPr/>
          <p:nvPr/>
        </p:nvGrpSpPr>
        <p:grpSpPr>
          <a:xfrm>
            <a:off x="1855377" y="3443931"/>
            <a:ext cx="829936" cy="505243"/>
            <a:chOff x="3309630" y="2987210"/>
            <a:chExt cx="4909484" cy="2655112"/>
          </a:xfrm>
        </p:grpSpPr>
        <p:pic>
          <p:nvPicPr>
            <p:cNvPr id="97" name="Picture 96"/>
            <p:cNvPicPr>
              <a:picLocks noChangeAspect="1"/>
            </p:cNvPicPr>
            <p:nvPr/>
          </p:nvPicPr>
          <p:blipFill rotWithShape="1">
            <a:blip r:embed="rId3"/>
            <a:srcRect r="25961"/>
            <a:stretch/>
          </p:blipFill>
          <p:spPr>
            <a:xfrm>
              <a:off x="4038149" y="2987210"/>
              <a:ext cx="2144203" cy="2068618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6756162" y="3143950"/>
              <a:ext cx="731476" cy="1911878"/>
            </a:xfrm>
            <a:prstGeom prst="rect">
              <a:avLst/>
            </a:prstGeom>
          </p:spPr>
        </p:pic>
        <p:pic>
          <p:nvPicPr>
            <p:cNvPr id="99" name="Picture 98" descr="Check-in-noun_624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983"/>
            <a:stretch/>
          </p:blipFill>
          <p:spPr>
            <a:xfrm>
              <a:off x="3309630" y="4072363"/>
              <a:ext cx="848052" cy="1569959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 rotWithShape="1">
            <a:blip r:embed="rId3"/>
            <a:srcRect l="72672"/>
            <a:stretch/>
          </p:blipFill>
          <p:spPr>
            <a:xfrm>
              <a:off x="7487638" y="3131999"/>
              <a:ext cx="731476" cy="1911878"/>
            </a:xfrm>
            <a:prstGeom prst="rect">
              <a:avLst/>
            </a:prstGeom>
          </p:spPr>
        </p:pic>
      </p:grpSp>
      <p:sp>
        <p:nvSpPr>
          <p:cNvPr id="109" name="TextBox 108"/>
          <p:cNvSpPr txBox="1"/>
          <p:nvPr/>
        </p:nvSpPr>
        <p:spPr>
          <a:xfrm>
            <a:off x="5253489" y="3222285"/>
            <a:ext cx="195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/>
                <a:cs typeface="Arial Black"/>
              </a:rPr>
              <a:t>...</a:t>
            </a:r>
          </a:p>
        </p:txBody>
      </p:sp>
      <p:grpSp>
        <p:nvGrpSpPr>
          <p:cNvPr id="10" name="Group 9" descr="visual representation of multiple sessions for second epb"/>
          <p:cNvGrpSpPr/>
          <p:nvPr/>
        </p:nvGrpSpPr>
        <p:grpSpPr>
          <a:xfrm>
            <a:off x="1880695" y="4857128"/>
            <a:ext cx="5356762" cy="1477518"/>
            <a:chOff x="1880695" y="4857128"/>
            <a:chExt cx="5356762" cy="1477518"/>
          </a:xfrm>
        </p:grpSpPr>
        <p:grpSp>
          <p:nvGrpSpPr>
            <p:cNvPr id="101" name="Group 100"/>
            <p:cNvGrpSpPr/>
            <p:nvPr/>
          </p:nvGrpSpPr>
          <p:grpSpPr>
            <a:xfrm>
              <a:off x="1926036" y="4930808"/>
              <a:ext cx="829936" cy="505243"/>
              <a:chOff x="3309630" y="2987210"/>
              <a:chExt cx="4909484" cy="2655112"/>
            </a:xfrm>
          </p:grpSpPr>
          <p:pic>
            <p:nvPicPr>
              <p:cNvPr id="102" name="Picture 101"/>
              <p:cNvPicPr>
                <a:picLocks noChangeAspect="1"/>
              </p:cNvPicPr>
              <p:nvPr/>
            </p:nvPicPr>
            <p:blipFill rotWithShape="1">
              <a:blip r:embed="rId3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04" name="Picture 103" descr="Check-in-noun_624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06" name="Rectangle 105"/>
            <p:cNvSpPr/>
            <p:nvPr/>
          </p:nvSpPr>
          <p:spPr>
            <a:xfrm>
              <a:off x="1880695" y="6058749"/>
              <a:ext cx="4251421" cy="27589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644" tIns="34322" rIns="68644" bIns="34322" rtlCol="0" anchor="ctr"/>
            <a:lstStyle/>
            <a:p>
              <a:pPr algn="ctr"/>
              <a:r>
                <a:rPr lang="en-US" dirty="0" smtClean="0"/>
                <a:t>Testing EPB2</a:t>
              </a:r>
              <a:endParaRPr lang="en-US" dirty="0"/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4244770" y="5497692"/>
              <a:ext cx="829936" cy="505243"/>
              <a:chOff x="3309630" y="2987210"/>
              <a:chExt cx="4909484" cy="2655112"/>
            </a:xfrm>
          </p:grpSpPr>
          <p:pic>
            <p:nvPicPr>
              <p:cNvPr id="108" name="Picture 107"/>
              <p:cNvPicPr>
                <a:picLocks noChangeAspect="1"/>
              </p:cNvPicPr>
              <p:nvPr/>
            </p:nvPicPr>
            <p:blipFill rotWithShape="1">
              <a:blip r:embed="rId3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36" name="Picture 135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37" name="Picture 136" descr="Check-in-noun_624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38" name="Picture 137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grpSp>
          <p:nvGrpSpPr>
            <p:cNvPr id="139" name="Group 138"/>
            <p:cNvGrpSpPr/>
            <p:nvPr/>
          </p:nvGrpSpPr>
          <p:grpSpPr>
            <a:xfrm>
              <a:off x="4244770" y="4857128"/>
              <a:ext cx="829936" cy="505243"/>
              <a:chOff x="3309630" y="2987210"/>
              <a:chExt cx="4909484" cy="2655112"/>
            </a:xfrm>
          </p:grpSpPr>
          <p:pic>
            <p:nvPicPr>
              <p:cNvPr id="140" name="Picture 139"/>
              <p:cNvPicPr>
                <a:picLocks noChangeAspect="1"/>
              </p:cNvPicPr>
              <p:nvPr/>
            </p:nvPicPr>
            <p:blipFill rotWithShape="1">
              <a:blip r:embed="rId3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41" name="Picture 140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42" name="Picture 141" descr="Check-in-noun_624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43" name="Picture 142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grpSp>
          <p:nvGrpSpPr>
            <p:cNvPr id="144" name="Group 143"/>
            <p:cNvGrpSpPr/>
            <p:nvPr/>
          </p:nvGrpSpPr>
          <p:grpSpPr>
            <a:xfrm>
              <a:off x="3104788" y="4886955"/>
              <a:ext cx="829936" cy="505243"/>
              <a:chOff x="3309630" y="2987210"/>
              <a:chExt cx="4909484" cy="2655112"/>
            </a:xfrm>
          </p:grpSpPr>
          <p:pic>
            <p:nvPicPr>
              <p:cNvPr id="145" name="Picture 144"/>
              <p:cNvPicPr>
                <a:picLocks noChangeAspect="1"/>
              </p:cNvPicPr>
              <p:nvPr/>
            </p:nvPicPr>
            <p:blipFill rotWithShape="1">
              <a:blip r:embed="rId3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46" name="Picture 145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47" name="Picture 146" descr="Check-in-noun_624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48" name="Picture 147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grpSp>
          <p:nvGrpSpPr>
            <p:cNvPr id="149" name="Group 148"/>
            <p:cNvGrpSpPr/>
            <p:nvPr/>
          </p:nvGrpSpPr>
          <p:grpSpPr>
            <a:xfrm>
              <a:off x="3104788" y="5497692"/>
              <a:ext cx="829936" cy="505243"/>
              <a:chOff x="3309630" y="2987210"/>
              <a:chExt cx="4909484" cy="2655112"/>
            </a:xfrm>
          </p:grpSpPr>
          <p:pic>
            <p:nvPicPr>
              <p:cNvPr id="150" name="Picture 149"/>
              <p:cNvPicPr>
                <a:picLocks noChangeAspect="1"/>
              </p:cNvPicPr>
              <p:nvPr/>
            </p:nvPicPr>
            <p:blipFill rotWithShape="1">
              <a:blip r:embed="rId3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51" name="Picture 150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52" name="Picture 151" descr="Check-in-noun_624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53" name="Picture 152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grpSp>
          <p:nvGrpSpPr>
            <p:cNvPr id="154" name="Group 153"/>
            <p:cNvGrpSpPr/>
            <p:nvPr/>
          </p:nvGrpSpPr>
          <p:grpSpPr>
            <a:xfrm>
              <a:off x="5430558" y="4857128"/>
              <a:ext cx="829936" cy="505243"/>
              <a:chOff x="3309630" y="2987210"/>
              <a:chExt cx="4909484" cy="2655112"/>
            </a:xfrm>
          </p:grpSpPr>
          <p:pic>
            <p:nvPicPr>
              <p:cNvPr id="155" name="Picture 154"/>
              <p:cNvPicPr>
                <a:picLocks noChangeAspect="1"/>
              </p:cNvPicPr>
              <p:nvPr/>
            </p:nvPicPr>
            <p:blipFill rotWithShape="1">
              <a:blip r:embed="rId3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56" name="Picture 155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57" name="Picture 156" descr="Check-in-noun_624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58" name="Picture 157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grpSp>
          <p:nvGrpSpPr>
            <p:cNvPr id="164" name="Group 163"/>
            <p:cNvGrpSpPr/>
            <p:nvPr/>
          </p:nvGrpSpPr>
          <p:grpSpPr>
            <a:xfrm>
              <a:off x="1885419" y="5543819"/>
              <a:ext cx="829936" cy="505243"/>
              <a:chOff x="3309630" y="2987210"/>
              <a:chExt cx="4909484" cy="2655112"/>
            </a:xfrm>
          </p:grpSpPr>
          <p:pic>
            <p:nvPicPr>
              <p:cNvPr id="165" name="Picture 164"/>
              <p:cNvPicPr>
                <a:picLocks noChangeAspect="1"/>
              </p:cNvPicPr>
              <p:nvPr/>
            </p:nvPicPr>
            <p:blipFill rotWithShape="1">
              <a:blip r:embed="rId3"/>
              <a:srcRect r="25961"/>
              <a:stretch/>
            </p:blipFill>
            <p:spPr>
              <a:xfrm>
                <a:off x="4038149" y="2987210"/>
                <a:ext cx="2144203" cy="2068618"/>
              </a:xfrm>
              <a:prstGeom prst="rect">
                <a:avLst/>
              </a:prstGeom>
            </p:spPr>
          </p:pic>
          <p:pic>
            <p:nvPicPr>
              <p:cNvPr id="166" name="Picture 165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6756162" y="3143950"/>
                <a:ext cx="731476" cy="1911878"/>
              </a:xfrm>
              <a:prstGeom prst="rect">
                <a:avLst/>
              </a:prstGeom>
            </p:spPr>
          </p:pic>
          <p:pic>
            <p:nvPicPr>
              <p:cNvPr id="167" name="Picture 166" descr="Check-in-noun_624.png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5983"/>
              <a:stretch/>
            </p:blipFill>
            <p:spPr>
              <a:xfrm>
                <a:off x="3309630" y="4072363"/>
                <a:ext cx="848052" cy="1569959"/>
              </a:xfrm>
              <a:prstGeom prst="rect">
                <a:avLst/>
              </a:prstGeom>
            </p:spPr>
          </p:pic>
          <p:pic>
            <p:nvPicPr>
              <p:cNvPr id="168" name="Picture 167"/>
              <p:cNvPicPr>
                <a:picLocks noChangeAspect="1"/>
              </p:cNvPicPr>
              <p:nvPr/>
            </p:nvPicPr>
            <p:blipFill rotWithShape="1">
              <a:blip r:embed="rId3"/>
              <a:srcRect l="72672"/>
              <a:stretch/>
            </p:blipFill>
            <p:spPr>
              <a:xfrm>
                <a:off x="7487638" y="3131999"/>
                <a:ext cx="731476" cy="1911878"/>
              </a:xfrm>
              <a:prstGeom prst="rect">
                <a:avLst/>
              </a:prstGeom>
            </p:spPr>
          </p:pic>
        </p:grpSp>
        <p:sp>
          <p:nvSpPr>
            <p:cNvPr id="110" name="TextBox 109"/>
            <p:cNvSpPr txBox="1"/>
            <p:nvPr/>
          </p:nvSpPr>
          <p:spPr>
            <a:xfrm>
              <a:off x="5283531" y="5372619"/>
              <a:ext cx="19539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Arial Black"/>
                  <a:cs typeface="Arial Black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3950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Voter is registered, in correct polling place with ID variations</a:t>
            </a:r>
          </a:p>
          <a:p>
            <a:r>
              <a:rPr lang="en-US" dirty="0" smtClean="0"/>
              <a:t>Similar/same names</a:t>
            </a:r>
          </a:p>
          <a:p>
            <a:r>
              <a:rPr lang="en-US" dirty="0" smtClean="0"/>
              <a:t>Registered but in wrong place</a:t>
            </a:r>
          </a:p>
          <a:p>
            <a:r>
              <a:rPr lang="en-US" dirty="0" smtClean="0"/>
              <a:t>Already voted</a:t>
            </a:r>
          </a:p>
          <a:p>
            <a:r>
              <a:rPr lang="en-US" dirty="0" smtClean="0"/>
              <a:t>Not in database at all</a:t>
            </a:r>
          </a:p>
          <a:p>
            <a:r>
              <a:rPr lang="en-US" dirty="0" smtClean="0"/>
              <a:t>Updates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64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set up and shut down?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usability test can include</a:t>
            </a:r>
          </a:p>
          <a:p>
            <a:endParaRPr lang="en-US" dirty="0"/>
          </a:p>
          <a:p>
            <a:r>
              <a:rPr lang="en-US" dirty="0" smtClean="0"/>
              <a:t>Setting up at the beginning of election day</a:t>
            </a:r>
          </a:p>
          <a:p>
            <a:pPr lvl="1"/>
            <a:r>
              <a:rPr lang="en-US" dirty="0" smtClean="0"/>
              <a:t>Unpack and set up communications</a:t>
            </a:r>
          </a:p>
          <a:p>
            <a:pPr lvl="1"/>
            <a:r>
              <a:rPr lang="en-US" dirty="0"/>
              <a:t>Morning supplemental updates</a:t>
            </a:r>
            <a:endParaRPr lang="en-US" dirty="0" smtClean="0"/>
          </a:p>
          <a:p>
            <a:r>
              <a:rPr lang="en-US" dirty="0"/>
              <a:t>Shut down at the end of election day</a:t>
            </a:r>
          </a:p>
          <a:p>
            <a:pPr lvl="1"/>
            <a:r>
              <a:rPr lang="en-US" dirty="0"/>
              <a:t>Reports and other updates</a:t>
            </a:r>
          </a:p>
          <a:p>
            <a:pPr lvl="1"/>
            <a:r>
              <a:rPr lang="en-US" dirty="0" smtClean="0"/>
              <a:t>Shut down and pack up</a:t>
            </a:r>
          </a:p>
        </p:txBody>
      </p:sp>
    </p:spTree>
    <p:extLst>
      <p:ext uri="{BB962C8B-B14F-4D97-AF65-F5344CB8AC3E}">
        <p14:creationId xmlns:p14="http://schemas.microsoft.com/office/powerpoint/2010/main" val="337398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scenarios did all poll workers complete successfully?</a:t>
            </a:r>
          </a:p>
          <a:p>
            <a:r>
              <a:rPr lang="en-US" dirty="0"/>
              <a:t>What scenarios did most or all poll workers have </a:t>
            </a:r>
            <a:r>
              <a:rPr lang="en-US" dirty="0" smtClean="0"/>
              <a:t>problems with?</a:t>
            </a:r>
          </a:p>
          <a:p>
            <a:r>
              <a:rPr lang="en-US" dirty="0" smtClean="0"/>
              <a:t>How </a:t>
            </a:r>
            <a:r>
              <a:rPr lang="en-US" dirty="0"/>
              <a:t>consistent are the types of problems participants had?</a:t>
            </a:r>
          </a:p>
          <a:p>
            <a:pPr lvl="0"/>
            <a:r>
              <a:rPr lang="en-US" dirty="0" smtClean="0"/>
              <a:t>How </a:t>
            </a:r>
            <a:r>
              <a:rPr lang="en-US" dirty="0"/>
              <a:t>similar are the number of different problems each participant had? </a:t>
            </a:r>
          </a:p>
          <a:p>
            <a:r>
              <a:rPr lang="en-US" dirty="0"/>
              <a:t>Are there differences in success scores for experienced/inexperienced/first-time participant poll workers? </a:t>
            </a:r>
          </a:p>
        </p:txBody>
      </p:sp>
    </p:spTree>
    <p:extLst>
      <p:ext uri="{BB962C8B-B14F-4D97-AF65-F5344CB8AC3E}">
        <p14:creationId xmlns:p14="http://schemas.microsoft.com/office/powerpoint/2010/main" val="251696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e-pollbooks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48669" y="1417638"/>
            <a:ext cx="7038131" cy="452596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What </a:t>
            </a:r>
            <a:r>
              <a:rPr lang="en-US" dirty="0"/>
              <a:t>differences do you see in the completion scores for common/uncommon scenarios between the </a:t>
            </a:r>
            <a:r>
              <a:rPr lang="en-US" dirty="0" err="1"/>
              <a:t>epoll</a:t>
            </a:r>
            <a:r>
              <a:rPr lang="en-US" dirty="0"/>
              <a:t>-books?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What differences do you see in the completion scores for experienced/inexperienced/first-time participant poll workers between the e-</a:t>
            </a:r>
            <a:r>
              <a:rPr lang="en-US" dirty="0" err="1"/>
              <a:t>pollbooks</a:t>
            </a:r>
            <a:r>
              <a:rPr lang="en-US" dirty="0"/>
              <a:t>? 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If your poll workers participated twice, once on each e-</a:t>
            </a:r>
            <a:r>
              <a:rPr lang="en-US" dirty="0" err="1"/>
              <a:t>pollbook</a:t>
            </a:r>
            <a:r>
              <a:rPr lang="en-US" dirty="0"/>
              <a:t>, what is their subjective reaction to the e-</a:t>
            </a:r>
            <a:r>
              <a:rPr lang="en-US" dirty="0" err="1"/>
              <a:t>pollbooks</a:t>
            </a:r>
            <a:r>
              <a:rPr lang="en-US" dirty="0"/>
              <a:t>?  Do they have a preference and why?</a:t>
            </a:r>
          </a:p>
        </p:txBody>
      </p:sp>
    </p:spTree>
    <p:extLst>
      <p:ext uri="{BB962C8B-B14F-4D97-AF65-F5344CB8AC3E}">
        <p14:creationId xmlns:p14="http://schemas.microsoft.com/office/powerpoint/2010/main" val="223601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for the project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Understand current e-</a:t>
            </a:r>
            <a:r>
              <a:rPr lang="en-US" dirty="0" err="1"/>
              <a:t>pollbooks</a:t>
            </a:r>
            <a:endParaRPr lang="en-US" dirty="0"/>
          </a:p>
          <a:p>
            <a:r>
              <a:rPr lang="en-US" dirty="0"/>
              <a:t>Capabilities and use in elections</a:t>
            </a:r>
          </a:p>
          <a:p>
            <a:r>
              <a:rPr lang="en-US" dirty="0"/>
              <a:t>How they affect the polling place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specifically at usability </a:t>
            </a:r>
          </a:p>
          <a:p>
            <a:r>
              <a:rPr lang="en-US" dirty="0"/>
              <a:t>How poll workers use them</a:t>
            </a:r>
          </a:p>
          <a:p>
            <a:r>
              <a:rPr lang="en-US" dirty="0"/>
              <a:t>How they help poll workers serve voters</a:t>
            </a:r>
          </a:p>
          <a:p>
            <a:r>
              <a:rPr lang="en-US" dirty="0"/>
              <a:t>Training required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4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dirty="0"/>
              <a:t>Can problems be minimized or fixed?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Could </a:t>
            </a:r>
            <a:r>
              <a:rPr lang="en-US" dirty="0"/>
              <a:t>changes in training help poll workers be more successful?</a:t>
            </a:r>
          </a:p>
          <a:p>
            <a:pPr lvl="0"/>
            <a:r>
              <a:rPr lang="en-US" dirty="0"/>
              <a:t>Are there customizable prompts or instructions on the screen that can be improved?</a:t>
            </a:r>
          </a:p>
          <a:p>
            <a:r>
              <a:rPr lang="en-US" dirty="0"/>
              <a:t>Is the problem in the interface design or interaction? </a:t>
            </a:r>
          </a:p>
        </p:txBody>
      </p:sp>
    </p:spTree>
    <p:extLst>
      <p:ext uri="{BB962C8B-B14F-4D97-AF65-F5344CB8AC3E}">
        <p14:creationId xmlns:p14="http://schemas.microsoft.com/office/powerpoint/2010/main" val="95030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89624" y="2976249"/>
            <a:ext cx="5997176" cy="1143000"/>
          </a:xfrm>
        </p:spPr>
        <p:txBody>
          <a:bodyPr/>
          <a:lstStyle/>
          <a:p>
            <a:r>
              <a:rPr lang="en-US"/>
              <a:t>Workshop /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689274" y="4260851"/>
            <a:ext cx="5997527" cy="1365250"/>
          </a:xfrm>
        </p:spPr>
        <p:txBody>
          <a:bodyPr/>
          <a:lstStyle/>
          <a:p>
            <a:r>
              <a:rPr lang="en-US"/>
              <a:t>What matters in e-pollbook usability</a:t>
            </a:r>
          </a:p>
        </p:txBody>
      </p:sp>
    </p:spTree>
    <p:extLst>
      <p:ext uri="{BB962C8B-B14F-4D97-AF65-F5344CB8AC3E}">
        <p14:creationId xmlns:p14="http://schemas.microsoft.com/office/powerpoint/2010/main" val="317137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325" indent="-3175"/>
            <a:r>
              <a:rPr lang="en-US" dirty="0"/>
              <a:t>What usability issues matter to   election administration?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Think about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issues do you anticipate  (or have you experienced) around the check-in process?</a:t>
            </a:r>
          </a:p>
          <a:p>
            <a:r>
              <a:rPr lang="en-US" dirty="0"/>
              <a:t>What usability-related benefits do you hope for around the check-in process?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your answers on individual pieces of paper  and put them out on the table.</a:t>
            </a:r>
          </a:p>
        </p:txBody>
      </p:sp>
    </p:spTree>
    <p:extLst>
      <p:ext uri="{BB962C8B-B14F-4D97-AF65-F5344CB8AC3E}">
        <p14:creationId xmlns:p14="http://schemas.microsoft.com/office/powerpoint/2010/main" val="181212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 back from the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Let's hear from everyone about the usability problems they identified.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Discussion:</a:t>
            </a:r>
          </a:p>
          <a:p>
            <a:r>
              <a:rPr lang="en-US"/>
              <a:t>Any issues raised at other tables that your group didn't think of?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the idea of a usability test for e-pollbooks useful?</a:t>
            </a:r>
          </a:p>
          <a:p>
            <a:endParaRPr lang="en-US"/>
          </a:p>
          <a:p>
            <a:r>
              <a:rPr lang="en-US"/>
              <a:t>How might it be used?</a:t>
            </a:r>
          </a:p>
          <a:p>
            <a:pPr lvl="1"/>
            <a:r>
              <a:rPr lang="en-US"/>
              <a:t>For purchase decisions?</a:t>
            </a:r>
          </a:p>
          <a:p>
            <a:pPr lvl="1"/>
            <a:r>
              <a:rPr lang="en-US"/>
              <a:t>For certification?</a:t>
            </a:r>
          </a:p>
          <a:p>
            <a:pPr lvl="1"/>
            <a:r>
              <a:rPr lang="en-US"/>
              <a:t>To understand training needs?</a:t>
            </a:r>
          </a:p>
          <a:p>
            <a:pPr lvl="1"/>
            <a:r>
              <a:rPr lang="en-US"/>
              <a:t>As  way for staff to walk through the features of a system?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Usability test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1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/>
            <a:r>
              <a:rPr lang="en-US" dirty="0"/>
              <a:t>How do we test for usability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Scenarios – or tasks – let participants use the pollbooks, while ensuring that we cover as many different situations (and usability issues) as possible.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 scenario includes</a:t>
            </a:r>
          </a:p>
          <a:p>
            <a:r>
              <a:rPr lang="en-US" dirty="0"/>
              <a:t>The potential usability issue being tested</a:t>
            </a:r>
          </a:p>
          <a:p>
            <a:r>
              <a:rPr lang="en-US" dirty="0"/>
              <a:t>The voter situation</a:t>
            </a:r>
          </a:p>
          <a:p>
            <a:r>
              <a:rPr lang="en-US" dirty="0"/>
              <a:t>What success or failure might be</a:t>
            </a:r>
          </a:p>
          <a:p>
            <a:r>
              <a:rPr lang="en-US" dirty="0"/>
              <a:t>Any pollbook setup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2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Sample scenarios</a:t>
            </a: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Registered; </a:t>
            </a:r>
            <a:r>
              <a:rPr lang="en-US" sz="2400" dirty="0"/>
              <a:t>in </a:t>
            </a:r>
            <a:r>
              <a:rPr lang="en-US" sz="2400" dirty="0" smtClean="0"/>
              <a:t>correct place</a:t>
            </a:r>
            <a:r>
              <a:rPr lang="en-US" sz="2400" dirty="0"/>
              <a:t>; ID checking </a:t>
            </a:r>
            <a:r>
              <a:rPr lang="en-US" sz="2400" dirty="0" smtClean="0"/>
              <a:t>variations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557215"/>
              </p:ext>
            </p:extLst>
          </p:nvPr>
        </p:nvGraphicFramePr>
        <p:xfrm>
          <a:off x="457200" y="1686135"/>
          <a:ext cx="8488373" cy="452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5"/>
                <a:gridCol w="2982120"/>
                <a:gridCol w="3610338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Nickname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Scenario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pollbook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setup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Supporting materials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Regular voter</a:t>
                      </a:r>
                      <a:b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drivers license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Jordan Dougherty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have your driver’s license with you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voter, at that address, is a registered voter for this polling place, and has not voted.</a:t>
                      </a: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Materials: “drivers license” with  scan code.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Regular voter </a:t>
                      </a:r>
                      <a:b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voter card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Manciano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don’t have your DL with you.  You have your XXX</a:t>
                      </a:r>
                    </a:p>
                    <a:p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voter, at that address, is a registered voter for this polling place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Materials: “voter card” (no photo or scan code)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91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975642"/>
              </p:ext>
            </p:extLst>
          </p:nvPr>
        </p:nvGraphicFramePr>
        <p:xfrm>
          <a:off x="457200" y="1686135"/>
          <a:ext cx="8488373" cy="452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5"/>
                <a:gridCol w="2982120"/>
                <a:gridCol w="3610338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Nickname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Scenario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pollbook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setup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Supporting materials</a:t>
                      </a: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Multiple duplicate last names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Kim Miller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is registered for this polling place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e-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pollbook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contains 5-10 voter records with the same last name in this polling place.  One of the other voter records is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Miller. 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Materials: Do not use scanned ID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8. Same name, same address with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 Sidney Davenport Jr.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Add’l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information: Your father (Sr.) lives at the same address and has the same name.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Sydney Davenport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(DOB 1990) is registered to vote in this polling place.  Sydney Davenport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(DOB 1960) is registered to vote in this polling place.  Both Davenport’s have the same address. 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Materials: Do not use scanned ID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Sample scenarios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Similar / same names, hard to spell names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835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184746"/>
              </p:ext>
            </p:extLst>
          </p:nvPr>
        </p:nvGraphicFramePr>
        <p:xfrm>
          <a:off x="457200" y="1686135"/>
          <a:ext cx="8488373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5"/>
                <a:gridCol w="2982120"/>
                <a:gridCol w="3610338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Nickname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Scenario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pollbook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setup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Supporting materials</a:t>
                      </a: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ID required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is registered for this polling place.  Voter is flagged as being required to show ID.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Materials: Any photo ID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marked as needing assistance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Add’l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information: You can’t stand for long periods of time; you need to be able to sit while casting your vote.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is registered for this polling place.  Voter is flagged as needing assistance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Sample scenarios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Voter flagged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447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current e-</a:t>
            </a:r>
            <a:r>
              <a:rPr lang="en-US" dirty="0" err="1"/>
              <a:t>pollbooks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Fact finding interviews election officials in 22 states or counties</a:t>
            </a:r>
          </a:p>
          <a:p>
            <a:pPr lvl="1"/>
            <a:r>
              <a:rPr lang="en-US"/>
              <a:t>Who use e-pollbooks</a:t>
            </a:r>
          </a:p>
          <a:p>
            <a:pPr lvl="1"/>
            <a:r>
              <a:rPr lang="en-US"/>
              <a:t>Or were considering them</a:t>
            </a:r>
          </a:p>
          <a:p>
            <a:r>
              <a:rPr lang="en-US"/>
              <a:t>Demos and reviews of 13 systems</a:t>
            </a:r>
          </a:p>
          <a:p>
            <a:pPr lvl="1"/>
            <a:r>
              <a:rPr lang="en-US"/>
              <a:t>11 commercial e-pollbooks</a:t>
            </a:r>
          </a:p>
          <a:p>
            <a:pPr lvl="1"/>
            <a:r>
              <a:rPr lang="en-US"/>
              <a:t>2 e-pollbooks built by election officials</a:t>
            </a:r>
          </a:p>
        </p:txBody>
      </p:sp>
    </p:spTree>
    <p:extLst>
      <p:ext uri="{BB962C8B-B14F-4D97-AF65-F5344CB8AC3E}">
        <p14:creationId xmlns:p14="http://schemas.microsoft.com/office/powerpoint/2010/main" val="238671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125676"/>
              </p:ext>
            </p:extLst>
          </p:nvPr>
        </p:nvGraphicFramePr>
        <p:xfrm>
          <a:off x="457200" y="1686135"/>
          <a:ext cx="8488373" cy="315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5"/>
                <a:gridCol w="2982120"/>
                <a:gridCol w="3610338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Nickname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Scenario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pollbook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setup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Supporting materials</a:t>
                      </a: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Wrong table/precinct at polling place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	Voter is registered for this polling place but not for this precinct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	Voter is registered for this polling place but not for this precinct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Wrong polling place	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is registered but not in this polling place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Sample scenarios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In wrong place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49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374869"/>
              </p:ext>
            </p:extLst>
          </p:nvPr>
        </p:nvGraphicFramePr>
        <p:xfrm>
          <a:off x="457200" y="1686135"/>
          <a:ext cx="8488373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5"/>
                <a:gridCol w="2982120"/>
                <a:gridCol w="3610338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Nickname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Scenario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pollbook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setup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Supporting materials</a:t>
                      </a: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Voted earlier today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	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of the “voters” cycles through the line a second time to trigger this scenarios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Already voted by early/mail	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marked as having already voted in this election.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Sample scenarios</a:t>
            </a: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Already voted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98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296890"/>
              </p:ext>
            </p:extLst>
          </p:nvPr>
        </p:nvGraphicFramePr>
        <p:xfrm>
          <a:off x="457200" y="1686135"/>
          <a:ext cx="8488373" cy="4251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5"/>
                <a:gridCol w="2982120"/>
                <a:gridCol w="3610338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Nickname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Scenario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pollbook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setup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Supporting materials</a:t>
                      </a: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Registered to vote by mail at the last minute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never voted before. You mailed in your voter registration info 3 days ago. 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not in the database.  Address provided by voter is within the precinct/township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 Claims to be registered, address is outside of precinct/township	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&lt;first&gt; &lt;last&gt;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 sure you voted last year at this location.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doesn’t show up in the database.  Address provided by voter is within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precinct/township.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Sample scenarios</a:t>
            </a: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Not in database at 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978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096312"/>
              </p:ext>
            </p:extLst>
          </p:nvPr>
        </p:nvGraphicFramePr>
        <p:xfrm>
          <a:off x="457200" y="1686135"/>
          <a:ext cx="8488373" cy="4251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915"/>
                <a:gridCol w="3305567"/>
                <a:gridCol w="3286891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Nickname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Scenario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e-</a:t>
                      </a:r>
                      <a:r>
                        <a:rPr lang="en-US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pollbook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setup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Supporting materials</a:t>
                      </a: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69237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Update name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Rayan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Rivero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legally changed your name to “Paz” last month and want to get it updated here too. 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is registered for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this polling place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358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Register new voter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Micah Hamilton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&lt;street address&gt; &lt;city&gt; &lt;state&gt;  &lt;zip&gt;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moved from another state recently.  You have the proper ID showing your address is within the precinct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Voter is not in database.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Voter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meetsthe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requirements showing residency and vote eligibility for coting in this precinct.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Sample scenarios</a:t>
            </a: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Updates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81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3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Complete our report</a:t>
            </a:r>
          </a:p>
          <a:p>
            <a:endParaRPr lang="en-US"/>
          </a:p>
          <a:p>
            <a:r>
              <a:rPr lang="en-US"/>
              <a:t>Pilot test of the test by Center for Civic Design this summer</a:t>
            </a:r>
          </a:p>
          <a:p>
            <a:endParaRPr lang="en-US"/>
          </a:p>
          <a:p>
            <a:r>
              <a:rPr lang="en-US"/>
              <a:t>Publish the test protocol and report on how it worked</a:t>
            </a:r>
          </a:p>
        </p:txBody>
      </p:sp>
    </p:spTree>
    <p:extLst>
      <p:ext uri="{BB962C8B-B14F-4D97-AF65-F5344CB8AC3E}">
        <p14:creationId xmlns:p14="http://schemas.microsoft.com/office/powerpoint/2010/main" val="307555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Thank you.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CD-PPT-Footer-Logo-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9955" y="6502100"/>
            <a:ext cx="246888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4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565400" y="867402"/>
            <a:ext cx="6578600" cy="47161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595959"/>
                </a:solidFill>
              </a:rPr>
              <a:t/>
            </a:r>
            <a:br>
              <a:rPr lang="en-US" sz="2800" dirty="0">
                <a:solidFill>
                  <a:srgbClr val="595959"/>
                </a:solidFill>
              </a:rPr>
            </a:br>
            <a:r>
              <a:rPr lang="en-US" sz="3200" dirty="0">
                <a:solidFill>
                  <a:srgbClr val="595959"/>
                </a:solidFill>
              </a:rPr>
              <a:t>Shaneé Dawkins</a:t>
            </a:r>
            <a:br>
              <a:rPr lang="en-US" sz="3200" dirty="0">
                <a:solidFill>
                  <a:srgbClr val="595959"/>
                </a:solidFill>
              </a:rPr>
            </a:br>
            <a:r>
              <a:rPr lang="en-US" sz="2800" b="0" dirty="0">
                <a:solidFill>
                  <a:srgbClr val="595959"/>
                </a:solidFill>
              </a:rPr>
              <a:t>shanee.dawkins@nist.gov</a:t>
            </a:r>
            <a:br>
              <a:rPr lang="en-US" sz="2800" b="0" dirty="0">
                <a:solidFill>
                  <a:srgbClr val="595959"/>
                </a:solidFill>
              </a:rPr>
            </a:br>
            <a:r>
              <a:rPr lang="en-US" sz="2800" b="0" dirty="0">
                <a:solidFill>
                  <a:srgbClr val="595959"/>
                </a:solidFill>
              </a:rPr>
              <a:t/>
            </a:r>
            <a:br>
              <a:rPr lang="en-US" sz="2800" b="0" dirty="0">
                <a:solidFill>
                  <a:srgbClr val="595959"/>
                </a:solidFill>
              </a:rPr>
            </a:br>
            <a:r>
              <a:rPr lang="en-US" sz="2800" dirty="0">
                <a:solidFill>
                  <a:srgbClr val="595959"/>
                </a:solidFill>
              </a:rPr>
              <a:t>Whitney Quesenbery</a:t>
            </a:r>
            <a:br>
              <a:rPr lang="en-US" sz="2800" dirty="0">
                <a:solidFill>
                  <a:srgbClr val="595959"/>
                </a:solidFill>
              </a:rPr>
            </a:br>
            <a:r>
              <a:rPr lang="en-US" sz="2400" b="0" dirty="0">
                <a:solidFill>
                  <a:srgbClr val="595959"/>
                </a:solidFill>
              </a:rPr>
              <a:t>whitneyq@civicdesign.org</a:t>
            </a:r>
            <a:br>
              <a:rPr lang="en-US" sz="2400" b="0" dirty="0">
                <a:solidFill>
                  <a:srgbClr val="595959"/>
                </a:solidFill>
              </a:rPr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800" dirty="0">
                <a:solidFill>
                  <a:srgbClr val="595959"/>
                </a:solidFill>
              </a:rPr>
              <a:t>Lynn Baumeister</a:t>
            </a:r>
            <a:br>
              <a:rPr lang="en-US" sz="2800" dirty="0">
                <a:solidFill>
                  <a:srgbClr val="595959"/>
                </a:solidFill>
              </a:rPr>
            </a:br>
            <a:r>
              <a:rPr lang="en-US" sz="2400" b="0" dirty="0">
                <a:solidFill>
                  <a:srgbClr val="595959"/>
                </a:solidFill>
              </a:rPr>
              <a:t>lynn@civicdesign.org</a:t>
            </a:r>
            <a:br>
              <a:rPr lang="en-US" sz="2400" b="0" dirty="0">
                <a:solidFill>
                  <a:srgbClr val="595959"/>
                </a:solidFill>
              </a:rPr>
            </a:br>
            <a:r>
              <a:rPr lang="en-US" sz="2400" b="0" dirty="0">
                <a:solidFill>
                  <a:srgbClr val="595959"/>
                </a:solidFill>
              </a:rPr>
              <a:t/>
            </a:r>
            <a:br>
              <a:rPr lang="en-US" sz="2400" b="0" dirty="0">
                <a:solidFill>
                  <a:srgbClr val="595959"/>
                </a:solidFill>
              </a:rPr>
            </a:br>
            <a:r>
              <a:rPr lang="en-US" sz="2400" b="0" dirty="0">
                <a:solidFill>
                  <a:srgbClr val="595959"/>
                </a:solidFill>
              </a:rPr>
              <a:t/>
            </a:r>
            <a:br>
              <a:rPr lang="en-US" sz="2400" b="0" dirty="0">
                <a:solidFill>
                  <a:srgbClr val="595959"/>
                </a:solidFill>
              </a:rPr>
            </a:br>
            <a:r>
              <a:rPr lang="en-US" sz="2400" b="0" dirty="0">
                <a:solidFill>
                  <a:srgbClr val="595959"/>
                </a:solidFill>
              </a:rPr>
              <a:t>civicdesign.org/projects/epollbooks</a:t>
            </a:r>
          </a:p>
        </p:txBody>
      </p:sp>
      <p:pic>
        <p:nvPicPr>
          <p:cNvPr id="2" name="Picture 1" descr="CCD-2-color-320-13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87" y="5773427"/>
            <a:ext cx="2600513" cy="107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25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Election </a:t>
            </a:r>
            <a:r>
              <a:rPr lang="en-US" smtClean="0"/>
              <a:t>Offices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Colorado</a:t>
            </a:r>
          </a:p>
          <a:p>
            <a:r>
              <a:rPr lang="en-US"/>
              <a:t>Connecticut</a:t>
            </a:r>
          </a:p>
          <a:p>
            <a:r>
              <a:rPr lang="en-US"/>
              <a:t>District of Columbia</a:t>
            </a:r>
          </a:p>
          <a:p>
            <a:r>
              <a:rPr lang="en-US"/>
              <a:t>Georgia</a:t>
            </a:r>
          </a:p>
          <a:p>
            <a:r>
              <a:rPr lang="en-US"/>
              <a:t>Indiana and VSTOP</a:t>
            </a:r>
          </a:p>
          <a:p>
            <a:r>
              <a:rPr lang="en-US"/>
              <a:t>Maryland</a:t>
            </a:r>
          </a:p>
          <a:p>
            <a:r>
              <a:rPr lang="en-US"/>
              <a:t>Michigan</a:t>
            </a:r>
          </a:p>
          <a:p>
            <a:r>
              <a:rPr lang="en-US"/>
              <a:t>Minnesota</a:t>
            </a:r>
          </a:p>
          <a:p>
            <a:r>
              <a:rPr lang="en-US"/>
              <a:t>New Jersey</a:t>
            </a:r>
          </a:p>
          <a:p>
            <a:r>
              <a:rPr lang="en-US"/>
              <a:t>Ohio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Wisconsin</a:t>
            </a:r>
          </a:p>
          <a:p>
            <a:r>
              <a:rPr lang="en-US"/>
              <a:t>Virginia</a:t>
            </a:r>
          </a:p>
          <a:p>
            <a:r>
              <a:rPr lang="en-US"/>
              <a:t>Wyoming</a:t>
            </a:r>
          </a:p>
          <a:p>
            <a:r>
              <a:rPr lang="en-US"/>
              <a:t>Austin, Texas</a:t>
            </a:r>
          </a:p>
          <a:p>
            <a:r>
              <a:rPr lang="en-US"/>
              <a:t>Cook County, Illinois</a:t>
            </a:r>
          </a:p>
          <a:p>
            <a:r>
              <a:rPr lang="en-US"/>
              <a:t>Fulton, Pennsylvania</a:t>
            </a:r>
          </a:p>
          <a:p>
            <a:r>
              <a:rPr lang="en-US"/>
              <a:t>Minneapolis MN</a:t>
            </a:r>
          </a:p>
          <a:p>
            <a:r>
              <a:rPr lang="en-US"/>
              <a:t>Nevada County, CA</a:t>
            </a:r>
          </a:p>
          <a:p>
            <a:r>
              <a:rPr lang="en-US"/>
              <a:t>St. Louis County, MO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E-Pollbooks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Robis Elections – Ask ED Pollbook</a:t>
            </a:r>
          </a:p>
          <a:p>
            <a:r>
              <a:rPr lang="en-US"/>
              <a:t>VR Systems – EVid</a:t>
            </a:r>
          </a:p>
          <a:p>
            <a:r>
              <a:rPr lang="en-US"/>
              <a:t>ES&amp;S – ExpressPoll</a:t>
            </a:r>
          </a:p>
          <a:p>
            <a:r>
              <a:rPr lang="en-US"/>
              <a:t>Votec – VoteSafe</a:t>
            </a:r>
          </a:p>
          <a:p>
            <a:r>
              <a:rPr lang="en-US"/>
              <a:t>Scytl/SOE– Clarity ePollBook</a:t>
            </a:r>
          </a:p>
          <a:p>
            <a:r>
              <a:rPr lang="en-US"/>
              <a:t>EA – EA Tablet</a:t>
            </a:r>
          </a:p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EasyVote – EasyPollbook</a:t>
            </a:r>
          </a:p>
          <a:p>
            <a:r>
              <a:rPr lang="en-US"/>
              <a:t>DemTech – Plexus</a:t>
            </a:r>
          </a:p>
          <a:p>
            <a:r>
              <a:rPr lang="en-US"/>
              <a:t>KnowINK –PollPad</a:t>
            </a:r>
          </a:p>
          <a:p>
            <a:r>
              <a:rPr lang="en-US"/>
              <a:t>Tenex – Pollbook</a:t>
            </a:r>
          </a:p>
          <a:p>
            <a:r>
              <a:rPr lang="en-US"/>
              <a:t>EveryoneCounts – eLect</a:t>
            </a:r>
          </a:p>
          <a:p>
            <a:r>
              <a:rPr lang="en-US"/>
              <a:t>Michigan</a:t>
            </a:r>
          </a:p>
          <a:p>
            <a:r>
              <a:rPr lang="en-US"/>
              <a:t>Utah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1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dirty="0" smtClean="0"/>
              <a:t>heard about: constraints, benefits</a:t>
            </a:r>
            <a:r>
              <a:rPr lang="en-US" dirty="0"/>
              <a:t>, </a:t>
            </a:r>
            <a:r>
              <a:rPr lang="en-US" dirty="0" smtClean="0"/>
              <a:t>and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constraints on use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Benefits</a:t>
            </a:r>
          </a:p>
          <a:p>
            <a:endParaRPr lang="en-US" dirty="0"/>
          </a:p>
          <a:p>
            <a:r>
              <a:rPr lang="en-US" dirty="0"/>
              <a:t>Drawbacks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3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E-pollbooks in elections code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399241"/>
              </p:ext>
            </p:extLst>
          </p:nvPr>
        </p:nvGraphicFramePr>
        <p:xfrm>
          <a:off x="457200" y="1854200"/>
          <a:ext cx="8229600" cy="396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045"/>
                <a:gridCol w="6336555"/>
              </a:tblGrid>
              <a:tr h="51594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Status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Language in the election code</a:t>
                      </a:r>
                      <a:endParaRPr lang="en-US" sz="2400" b="1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D3E7F2"/>
                    </a:solidFill>
                  </a:tcPr>
                </a:tc>
              </a:tr>
              <a:tr h="1354723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Prohibited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Language explicitly prohibits the use of electronic poll books, or includes language that effectively disallows them.</a:t>
                      </a: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622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Neutral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There is no language or procedures in the code that cannot be done with an electronic poll book.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622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Allowed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ヒラギノ角ゴ Pro W3"/>
                          <a:cs typeface="Arial"/>
                        </a:rPr>
                        <a:t>Explicit language allowing EPBs or specifying procedures for their use.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6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CD-preso-14-0912">
  <a:themeElements>
    <a:clrScheme name="Custom 3">
      <a:dk1>
        <a:srgbClr val="3281B0"/>
      </a:dk1>
      <a:lt1>
        <a:sysClr val="window" lastClr="FFFFFF"/>
      </a:lt1>
      <a:dk2>
        <a:srgbClr val="4D565E"/>
      </a:dk2>
      <a:lt2>
        <a:srgbClr val="EEECE1"/>
      </a:lt2>
      <a:accent1>
        <a:srgbClr val="3281B0"/>
      </a:accent1>
      <a:accent2>
        <a:srgbClr val="B33D2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281FF"/>
      </a:hlink>
      <a:folHlink>
        <a:srgbClr val="853E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CCD-preso-14-0912.potx</Template>
  <TotalTime>2179</TotalTime>
  <Words>3081</Words>
  <Application>Microsoft Macintosh PowerPoint</Application>
  <PresentationFormat>On-screen Show (4:3)</PresentationFormat>
  <Paragraphs>556</Paragraphs>
  <Slides>57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CCD-preso-14-0912</vt:lpstr>
      <vt:lpstr>Usability of Electronic Poll Books</vt:lpstr>
      <vt:lpstr>Introductions</vt:lpstr>
      <vt:lpstr>Background </vt:lpstr>
      <vt:lpstr>Goals for the project</vt:lpstr>
      <vt:lpstr>Survey of current e-pollbooks</vt:lpstr>
      <vt:lpstr>Election Offices</vt:lpstr>
      <vt:lpstr>E-Pollbooks</vt:lpstr>
      <vt:lpstr>We heard about: constraints, benefits, and drawbacks</vt:lpstr>
      <vt:lpstr>E-pollbooks in elections code</vt:lpstr>
      <vt:lpstr>State certification or approval</vt:lpstr>
      <vt:lpstr>State may require specific e-pollbooks</vt:lpstr>
      <vt:lpstr>Benefits                    Drawbacks</vt:lpstr>
      <vt:lpstr>What do e-pollbooks do?</vt:lpstr>
      <vt:lpstr>What is an e-pollbook (physically)? </vt:lpstr>
      <vt:lpstr>What does an e-pollbook do?</vt:lpstr>
      <vt:lpstr>What does an e-pollbook do?</vt:lpstr>
      <vt:lpstr>Connectivity </vt:lpstr>
      <vt:lpstr>E-Pollbook election journey </vt:lpstr>
      <vt:lpstr>Variations in connectivity</vt:lpstr>
      <vt:lpstr>E-pollbook Usability</vt:lpstr>
      <vt:lpstr>Understanding usability  for e-pollbooks</vt:lpstr>
      <vt:lpstr>Usability: Efficiency</vt:lpstr>
      <vt:lpstr>Usability: Effectiveness</vt:lpstr>
      <vt:lpstr>Usability: Satisfaction</vt:lpstr>
      <vt:lpstr>Usability is in the details</vt:lpstr>
      <vt:lpstr>Example Finding a voter</vt:lpstr>
      <vt:lpstr>Example Voter lists</vt:lpstr>
      <vt:lpstr>Example Voter status</vt:lpstr>
      <vt:lpstr>Example Voter details</vt:lpstr>
      <vt:lpstr>Usability testing</vt:lpstr>
      <vt:lpstr>A method for testing usability</vt:lpstr>
      <vt:lpstr>Concept: Watch and learn</vt:lpstr>
      <vt:lpstr>A simple test setup</vt:lpstr>
      <vt:lpstr>The basic session repeats</vt:lpstr>
      <vt:lpstr>Comparing two or more e-pollbooks?</vt:lpstr>
      <vt:lpstr>Scenarios</vt:lpstr>
      <vt:lpstr>Include set up and shut down?</vt:lpstr>
      <vt:lpstr>Analyzing the data</vt:lpstr>
      <vt:lpstr>Comparing e-pollbooks</vt:lpstr>
      <vt:lpstr>Can problems be minimized or fixed?</vt:lpstr>
      <vt:lpstr>Workshop / Discussion</vt:lpstr>
      <vt:lpstr>What usability issues matter to   election administration?</vt:lpstr>
      <vt:lpstr>Share back from the groups</vt:lpstr>
      <vt:lpstr>Discussion</vt:lpstr>
      <vt:lpstr>Usability test scenarios</vt:lpstr>
      <vt:lpstr>How do we test for usability</vt:lpstr>
      <vt:lpstr>Sample scenarios  Registered; in correct place; ID checking variations</vt:lpstr>
      <vt:lpstr>Sample scenarios Similar / same names, hard to spell names</vt:lpstr>
      <vt:lpstr>Sample scenarios Voter flagged</vt:lpstr>
      <vt:lpstr>Sample scenarios In wrong place</vt:lpstr>
      <vt:lpstr>Sample scenarios  Already voted</vt:lpstr>
      <vt:lpstr>Sample scenarios  Not in database at all</vt:lpstr>
      <vt:lpstr>Sample scenarios  Updates</vt:lpstr>
      <vt:lpstr>Wrapup</vt:lpstr>
      <vt:lpstr>Next steps</vt:lpstr>
      <vt:lpstr>Thank you.</vt:lpstr>
      <vt:lpstr> Shaneé Dawkins shanee.dawkins@nist.gov  Whitney Quesenbery whitneyq@civicdesign.org  Lynn Baumeister lynn@civicdesign.org   civicdesign.org/projects/epollbooks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That</dc:creator>
  <cp:lastModifiedBy>Whitney Quesenbery</cp:lastModifiedBy>
  <cp:revision>141</cp:revision>
  <cp:lastPrinted>2014-09-09T20:31:29Z</cp:lastPrinted>
  <dcterms:created xsi:type="dcterms:W3CDTF">2014-08-28T14:24:46Z</dcterms:created>
  <dcterms:modified xsi:type="dcterms:W3CDTF">2015-06-28T14:16:58Z</dcterms:modified>
</cp:coreProperties>
</file>