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2" r:id="rId1"/>
  </p:sldMasterIdLst>
  <p:notesMasterIdLst>
    <p:notesMasterId r:id="rId19"/>
  </p:notesMasterIdLst>
  <p:sldIdLst>
    <p:sldId id="296" r:id="rId2"/>
    <p:sldId id="297" r:id="rId3"/>
    <p:sldId id="298" r:id="rId4"/>
    <p:sldId id="299" r:id="rId5"/>
    <p:sldId id="300" r:id="rId6"/>
    <p:sldId id="302" r:id="rId7"/>
    <p:sldId id="301" r:id="rId8"/>
    <p:sldId id="303" r:id="rId9"/>
    <p:sldId id="304" r:id="rId10"/>
    <p:sldId id="305" r:id="rId11"/>
    <p:sldId id="306" r:id="rId12"/>
    <p:sldId id="307" r:id="rId13"/>
    <p:sldId id="308" r:id="rId14"/>
    <p:sldId id="309" r:id="rId15"/>
    <p:sldId id="310" r:id="rId16"/>
    <p:sldId id="311" r:id="rId17"/>
    <p:sldId id="312" r:id="rId18"/>
  </p:sldIdLst>
  <p:sldSz cx="9144000" cy="5143500" type="screen16x9"/>
  <p:notesSz cx="9372600" cy="7086600"/>
  <p:embeddedFontLst>
    <p:embeddedFont>
      <p:font typeface="Open Sans" pitchFamily="2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Whitney Quesenbery" initials="" lastIdx="3" clrIdx="0"/>
  <p:cmAuthor id="1" name="Sarah Blahovec" initials="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850"/>
    <a:srgbClr val="EEEB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A2C7EBB-E2A6-4FC7-85D7-BEFD415F94F9}" v="4" dt="2023-07-25T21:00:07.620"/>
  </p1510:revLst>
</p1510:revInfo>
</file>

<file path=ppt/tableStyles.xml><?xml version="1.0" encoding="utf-8"?>
<a:tblStyleLst xmlns:a="http://schemas.openxmlformats.org/drawingml/2006/main" def="{2DD0EE0E-E1C1-4CC9-997B-1C2CBB30C965}">
  <a:tblStyle styleId="{2DD0EE0E-E1C1-4CC9-997B-1C2CBB30C965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7ECF2"/>
          </a:solidFill>
        </a:fill>
      </a:tcStyle>
    </a:wholeTbl>
    <a:band1H>
      <a:tcTxStyle b="off" i="off"/>
      <a:tcStyle>
        <a:tcBdr/>
        <a:fill>
          <a:solidFill>
            <a:srgbClr val="CCD7E3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CD7E3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1D6009F2-F737-4587-B867-EEA9C718216F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85"/>
    <p:restoredTop sz="63562" autoAdjust="0"/>
  </p:normalViewPr>
  <p:slideViewPr>
    <p:cSldViewPr snapToGrid="0">
      <p:cViewPr varScale="1">
        <p:scale>
          <a:sx n="98" d="100"/>
          <a:sy n="98" d="100"/>
        </p:scale>
        <p:origin x="1856" y="1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skowski, Sharon J. Dr. (Fed)" userId="c506ae7d-be7a-4ce0-bf93-fe7f9aa48ac5" providerId="ADAL" clId="{3A2C7EBB-E2A6-4FC7-85D7-BEFD415F94F9}"/>
    <pc:docChg chg="undo custSel modSld">
      <pc:chgData name="Laskowski, Sharon J. Dr. (Fed)" userId="c506ae7d-be7a-4ce0-bf93-fe7f9aa48ac5" providerId="ADAL" clId="{3A2C7EBB-E2A6-4FC7-85D7-BEFD415F94F9}" dt="2023-07-25T21:09:52.177" v="772" actId="27636"/>
      <pc:docMkLst>
        <pc:docMk/>
      </pc:docMkLst>
      <pc:sldChg chg="modSp mod modNotesTx">
        <pc:chgData name="Laskowski, Sharon J. Dr. (Fed)" userId="c506ae7d-be7a-4ce0-bf93-fe7f9aa48ac5" providerId="ADAL" clId="{3A2C7EBB-E2A6-4FC7-85D7-BEFD415F94F9}" dt="2023-07-25T21:09:52.177" v="772" actId="27636"/>
        <pc:sldMkLst>
          <pc:docMk/>
          <pc:sldMk cId="0" sldId="256"/>
        </pc:sldMkLst>
        <pc:spChg chg="mod">
          <ac:chgData name="Laskowski, Sharon J. Dr. (Fed)" userId="c506ae7d-be7a-4ce0-bf93-fe7f9aa48ac5" providerId="ADAL" clId="{3A2C7EBB-E2A6-4FC7-85D7-BEFD415F94F9}" dt="2023-07-25T21:09:52.177" v="772" actId="27636"/>
          <ac:spMkLst>
            <pc:docMk/>
            <pc:sldMk cId="0" sldId="256"/>
            <ac:spMk id="5" creationId="{2030AF60-48F2-7EA8-7B18-EA72CFF9F332}"/>
          </ac:spMkLst>
        </pc:spChg>
      </pc:sldChg>
    </pc:docChg>
  </pc:docChgLst>
  <pc:docChgLst>
    <pc:chgData name="Laskowski, Sharon J. Dr. (Fed)" userId="c506ae7d-be7a-4ce0-bf93-fe7f9aa48ac5" providerId="ADAL" clId="{F2FD11F5-46A8-4DBB-9BBA-A25FB91A56C8}"/>
    <pc:docChg chg="modSld">
      <pc:chgData name="Laskowski, Sharon J. Dr. (Fed)" userId="c506ae7d-be7a-4ce0-bf93-fe7f9aa48ac5" providerId="ADAL" clId="{F2FD11F5-46A8-4DBB-9BBA-A25FB91A56C8}" dt="2023-07-26T14:59:05.492" v="7" actId="20577"/>
      <pc:docMkLst>
        <pc:docMk/>
      </pc:docMkLst>
      <pc:sldChg chg="modNotesTx">
        <pc:chgData name="Laskowski, Sharon J. Dr. (Fed)" userId="c506ae7d-be7a-4ce0-bf93-fe7f9aa48ac5" providerId="ADAL" clId="{F2FD11F5-46A8-4DBB-9BBA-A25FB91A56C8}" dt="2023-07-26T14:54:38.164" v="0" actId="20577"/>
        <pc:sldMkLst>
          <pc:docMk/>
          <pc:sldMk cId="0" sldId="256"/>
        </pc:sldMkLst>
      </pc:sldChg>
      <pc:sldChg chg="modSp mod">
        <pc:chgData name="Laskowski, Sharon J. Dr. (Fed)" userId="c506ae7d-be7a-4ce0-bf93-fe7f9aa48ac5" providerId="ADAL" clId="{F2FD11F5-46A8-4DBB-9BBA-A25FB91A56C8}" dt="2023-07-26T14:56:24.110" v="6" actId="20577"/>
        <pc:sldMkLst>
          <pc:docMk/>
          <pc:sldMk cId="0" sldId="270"/>
        </pc:sldMkLst>
        <pc:spChg chg="mod">
          <ac:chgData name="Laskowski, Sharon J. Dr. (Fed)" userId="c506ae7d-be7a-4ce0-bf93-fe7f9aa48ac5" providerId="ADAL" clId="{F2FD11F5-46A8-4DBB-9BBA-A25FB91A56C8}" dt="2023-07-26T14:56:24.110" v="6" actId="20577"/>
          <ac:spMkLst>
            <pc:docMk/>
            <pc:sldMk cId="0" sldId="270"/>
            <ac:spMk id="222" creationId="{00000000-0000-0000-0000-000000000000}"/>
          </ac:spMkLst>
        </pc:spChg>
      </pc:sldChg>
      <pc:sldChg chg="modSp mod">
        <pc:chgData name="Laskowski, Sharon J. Dr. (Fed)" userId="c506ae7d-be7a-4ce0-bf93-fe7f9aa48ac5" providerId="ADAL" clId="{F2FD11F5-46A8-4DBB-9BBA-A25FB91A56C8}" dt="2023-07-26T14:59:05.492" v="7" actId="20577"/>
        <pc:sldMkLst>
          <pc:docMk/>
          <pc:sldMk cId="0" sldId="271"/>
        </pc:sldMkLst>
        <pc:spChg chg="mod">
          <ac:chgData name="Laskowski, Sharon J. Dr. (Fed)" userId="c506ae7d-be7a-4ce0-bf93-fe7f9aa48ac5" providerId="ADAL" clId="{F2FD11F5-46A8-4DBB-9BBA-A25FB91A56C8}" dt="2023-07-26T14:59:05.492" v="7" actId="20577"/>
          <ac:spMkLst>
            <pc:docMk/>
            <pc:sldMk cId="0" sldId="271"/>
            <ac:spMk id="230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061460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031" tIns="47002" rIns="94031" bIns="47002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308971" y="0"/>
            <a:ext cx="4061460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031" tIns="47002" rIns="94031" bIns="47002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324100" y="531813"/>
            <a:ext cx="4724400" cy="26574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37260" y="3366135"/>
            <a:ext cx="7498080" cy="31889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031" tIns="47002" rIns="94031" bIns="47002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731040"/>
            <a:ext cx="4061460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031" tIns="47002" rIns="94031" bIns="47002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308971" y="6731040"/>
            <a:ext cx="4061460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031" tIns="47002" rIns="94031" bIns="47002" anchor="b" anchorCtr="0">
            <a:noAutofit/>
          </a:bodyPr>
          <a:lstStyle/>
          <a:p>
            <a:pPr algn="r">
              <a:buSzPts val="1200"/>
            </a:pPr>
            <a:fld id="{00000000-1234-1234-1234-123412341234}" type="slidenum">
              <a:rPr lang="en-US" sz="12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ts val="1200"/>
              </a:pPr>
              <a:t>‹#›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30daf7737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24100" y="531813"/>
            <a:ext cx="4724400" cy="26574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230daf7737d_0_0:notes"/>
          <p:cNvSpPr txBox="1">
            <a:spLocks noGrp="1"/>
          </p:cNvSpPr>
          <p:nvPr>
            <p:ph type="body" idx="1"/>
          </p:nvPr>
        </p:nvSpPr>
        <p:spPr>
          <a:xfrm>
            <a:off x="937260" y="3366135"/>
            <a:ext cx="7498080" cy="3188970"/>
          </a:xfrm>
          <a:prstGeom prst="rect">
            <a:avLst/>
          </a:prstGeom>
        </p:spPr>
        <p:txBody>
          <a:bodyPr spcFirstLastPara="1" wrap="square" lIns="94031" tIns="47002" rIns="94031" bIns="47002" anchor="t" anchorCtr="0">
            <a:noAutofit/>
          </a:bodyPr>
          <a:lstStyle/>
          <a:p>
            <a:pPr marL="0" indent="0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93221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>
              <a:buSzPts val="1200"/>
            </a:pPr>
            <a:fld id="{00000000-1234-1234-1234-123412341234}" type="slidenum">
              <a:rPr lang="en-US" sz="12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ts val="1200"/>
              </a:pPr>
              <a:t>4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57286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>
              <a:buSzPts val="1200"/>
            </a:pPr>
            <a:fld id="{00000000-1234-1234-1234-123412341234}" type="slidenum">
              <a:rPr lang="en-US" sz="12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ts val="1200"/>
              </a:pPr>
              <a:t>10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070253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210E6B-1237-6B49-F3D4-235305527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FEFABA-EC4B-066C-A969-452C5399C1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E5B40E-75EB-BE08-7CCA-0A2E1FA225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251318-F5FB-C80B-7CF6-7AF415DA713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>
              <a:buSzPts val="1200"/>
            </a:pPr>
            <a:fld id="{00000000-1234-1234-1234-123412341234}" type="slidenum">
              <a:rPr lang="en-US" sz="12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ts val="1200"/>
              </a:pPr>
              <a:t>11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619485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06C36B-AF7C-E0BD-94CA-ACC830D63E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3FA375-24E6-1350-B719-B1E2C53084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F31081-55C7-FB3B-8403-6EB4D5E865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3AEAAE-F780-5A38-113E-41F9E52564A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>
              <a:buSzPts val="1200"/>
            </a:pPr>
            <a:fld id="{00000000-1234-1234-1234-123412341234}" type="slidenum">
              <a:rPr lang="en-US" sz="12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ts val="1200"/>
              </a:pPr>
              <a:t>12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501772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BD6A9E-6425-E30D-E623-E3A26B4825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C582AD-CF71-2E10-1D92-EC754B4D34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6C4023-0CAD-9CE4-3147-0FA9501068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0B75D4-2689-2044-86A3-A1D360AB6B6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>
              <a:buSzPts val="1200"/>
            </a:pPr>
            <a:fld id="{00000000-1234-1234-1234-123412341234}" type="slidenum">
              <a:rPr lang="en-US" sz="12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ts val="1200"/>
              </a:pPr>
              <a:t>13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924363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>
              <a:buSzPts val="1200"/>
            </a:pPr>
            <a:fld id="{00000000-1234-1234-1234-123412341234}" type="slidenum">
              <a:rPr lang="en-US" sz="12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ts val="1200"/>
              </a:pPr>
              <a:t>14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334591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rgbClr val="003850"/>
        </a:solid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 txBox="1">
            <a:spLocks noGrp="1"/>
          </p:cNvSpPr>
          <p:nvPr>
            <p:ph type="ctrTitle"/>
          </p:nvPr>
        </p:nvSpPr>
        <p:spPr>
          <a:xfrm>
            <a:off x="685800" y="495300"/>
            <a:ext cx="7772400" cy="1891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Open Sans"/>
              <a:buNone/>
              <a:defRPr lang="en-US" sz="4000" b="1" i="0" u="none" strike="noStrike" smtClean="0">
                <a:effectLst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" name="Google Shape;15;p2"/>
          <p:cNvSpPr/>
          <p:nvPr/>
        </p:nvSpPr>
        <p:spPr>
          <a:xfrm>
            <a:off x="0" y="2661363"/>
            <a:ext cx="9144000" cy="2482138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6;p2"/>
          <p:cNvSpPr txBox="1">
            <a:spLocks noGrp="1"/>
          </p:cNvSpPr>
          <p:nvPr>
            <p:ph type="subTitle" idx="1"/>
          </p:nvPr>
        </p:nvSpPr>
        <p:spPr>
          <a:xfrm>
            <a:off x="685800" y="2921982"/>
            <a:ext cx="777240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D565E"/>
              </a:buClr>
              <a:buSzPts val="2000"/>
              <a:buNone/>
              <a:defRPr sz="2000">
                <a:solidFill>
                  <a:srgbClr val="4D565E"/>
                </a:solidFill>
              </a:defRPr>
            </a:lvl1pPr>
            <a:lvl2pPr lvl="1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DABC7"/>
              </a:buClr>
              <a:buSzPts val="2000"/>
              <a:buNone/>
              <a:defRPr>
                <a:solidFill>
                  <a:srgbClr val="8DABC7"/>
                </a:solidFill>
              </a:defRPr>
            </a:lvl2pPr>
            <a:lvl3pPr lvl="2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DABC7"/>
              </a:buClr>
              <a:buSzPts val="1600"/>
              <a:buNone/>
              <a:defRPr>
                <a:solidFill>
                  <a:srgbClr val="8DABC7"/>
                </a:solidFill>
              </a:defRPr>
            </a:lvl3pPr>
            <a:lvl4pPr lvl="3" algn="ctr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8DABC7"/>
              </a:buClr>
              <a:buSzPts val="1200"/>
              <a:buNone/>
              <a:defRPr>
                <a:solidFill>
                  <a:srgbClr val="8DABC7"/>
                </a:solidFill>
              </a:defRPr>
            </a:lvl4pPr>
            <a:lvl5pPr lvl="4" algn="ctr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8DABC7"/>
              </a:buClr>
              <a:buSzPts val="1200"/>
              <a:buNone/>
              <a:defRPr>
                <a:solidFill>
                  <a:srgbClr val="8DABC7"/>
                </a:solidFill>
              </a:defRPr>
            </a:lvl5pPr>
            <a:lvl6pPr lvl="5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DABC7"/>
              </a:buClr>
              <a:buSzPts val="1500"/>
              <a:buNone/>
              <a:defRPr>
                <a:solidFill>
                  <a:srgbClr val="8DABC7"/>
                </a:solidFill>
              </a:defRPr>
            </a:lvl6pPr>
            <a:lvl7pPr lvl="6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DABC7"/>
              </a:buClr>
              <a:buSzPts val="1500"/>
              <a:buNone/>
              <a:defRPr>
                <a:solidFill>
                  <a:srgbClr val="8DABC7"/>
                </a:solidFill>
              </a:defRPr>
            </a:lvl7pPr>
            <a:lvl8pPr lvl="7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DABC7"/>
              </a:buClr>
              <a:buSzPts val="1500"/>
              <a:buNone/>
              <a:defRPr>
                <a:solidFill>
                  <a:srgbClr val="8DABC7"/>
                </a:solidFill>
              </a:defRPr>
            </a:lvl8pPr>
            <a:lvl9pPr lvl="8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DABC7"/>
              </a:buClr>
              <a:buSzPts val="1500"/>
              <a:buNone/>
              <a:defRPr>
                <a:solidFill>
                  <a:srgbClr val="8DABC7"/>
                </a:solidFill>
              </a:defRPr>
            </a:lvl9pPr>
          </a:lstStyle>
          <a:p>
            <a:endParaRPr/>
          </a:p>
        </p:txBody>
      </p:sp>
      <p:sp useBgFill="1">
        <p:nvSpPr>
          <p:cNvPr id="2" name="TextBox 1">
            <a:extLst>
              <a:ext uri="{FF2B5EF4-FFF2-40B4-BE49-F238E27FC236}">
                <a16:creationId xmlns:a16="http://schemas.microsoft.com/office/drawing/2014/main" id="{11BD7130-61DF-0FB4-BCF5-9F59B821B556}"/>
              </a:ext>
            </a:extLst>
          </p:cNvPr>
          <p:cNvSpPr txBox="1"/>
          <p:nvPr userDrawn="1"/>
        </p:nvSpPr>
        <p:spPr>
          <a:xfrm>
            <a:off x="391886" y="1371600"/>
            <a:ext cx="184731" cy="307777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ody page - full width" type="obj">
  <p:cSld name="OBJEC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565E"/>
              </a:buClr>
              <a:buSzPts val="2400"/>
              <a:buFont typeface="Open Sans"/>
              <a:buNone/>
              <a:defRPr sz="2600">
                <a:solidFill>
                  <a:srgbClr val="4D565E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1"/>
          </p:nvPr>
        </p:nvSpPr>
        <p:spPr>
          <a:xfrm>
            <a:off x="457201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7938" lv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D565E"/>
              </a:buClr>
              <a:buSzPts val="1800"/>
              <a:buNone/>
              <a:tabLst/>
              <a:defRPr sz="1800">
                <a:solidFill>
                  <a:srgbClr val="4D565E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D565E"/>
              </a:buClr>
              <a:buSzPts val="1800"/>
              <a:buChar char="▪"/>
              <a:defRPr sz="1800" b="0">
                <a:solidFill>
                  <a:srgbClr val="4D565E"/>
                </a:solidFill>
              </a:defRPr>
            </a:lvl2pPr>
            <a:lvl3pPr marL="1371600" lvl="2" indent="-3175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D565E"/>
              </a:buClr>
              <a:buSzPts val="1400"/>
              <a:buChar char="▪"/>
              <a:defRPr sz="1400" b="0">
                <a:solidFill>
                  <a:srgbClr val="4D565E"/>
                </a:solidFill>
              </a:defRPr>
            </a:lvl3pPr>
            <a:lvl4pPr marL="1828800" lvl="3" indent="-2921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4D565E"/>
              </a:buClr>
              <a:buSzPts val="1000"/>
              <a:buChar char="▪"/>
              <a:defRPr sz="1000" b="0">
                <a:solidFill>
                  <a:srgbClr val="4D565E"/>
                </a:solidFill>
              </a:defRPr>
            </a:lvl4pPr>
            <a:lvl5pPr marL="2286000" lvl="4" indent="-2921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4D565E"/>
              </a:buClr>
              <a:buSzPts val="1000"/>
              <a:buChar char="▪"/>
              <a:defRPr sz="1000" b="0">
                <a:solidFill>
                  <a:srgbClr val="4D565E"/>
                </a:solidFill>
              </a:defRPr>
            </a:lvl5pPr>
            <a:lvl6pPr marL="2743200" lvl="5" indent="-330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300"/>
            </a:lvl6pPr>
            <a:lvl7pPr marL="3200400" lvl="6" indent="-330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300"/>
            </a:lvl7pPr>
            <a:lvl8pPr marL="3657600" lvl="7" indent="-330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300"/>
            </a:lvl8pPr>
            <a:lvl9pPr marL="4114800" lvl="8" indent="-330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300"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565E"/>
              </a:buClr>
              <a:buSzPts val="2400"/>
              <a:buFont typeface="Calibri"/>
              <a:buNone/>
              <a:defRPr sz="2400" b="1" i="0" u="none" strike="noStrike" cap="none">
                <a:solidFill>
                  <a:srgbClr val="4D565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Clr>
                <a:srgbClr val="4D565E"/>
              </a:buClr>
              <a:buSzPts val="2000"/>
              <a:buFont typeface="Calibri"/>
              <a:buNone/>
              <a:defRPr sz="2000" i="0" u="none" strike="noStrike" cap="none">
                <a:solidFill>
                  <a:srgbClr val="4D565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Clr>
                <a:srgbClr val="4D565E"/>
              </a:buClr>
              <a:buSzPts val="2000"/>
              <a:buFont typeface="Calibri"/>
              <a:buChar char="▪"/>
              <a:defRPr sz="2000" i="0" u="none" strike="noStrike" cap="none">
                <a:solidFill>
                  <a:srgbClr val="4D565E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0200" algn="l" rtl="0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Clr>
                <a:srgbClr val="4D565E"/>
              </a:buClr>
              <a:buSzPts val="1600"/>
              <a:buFont typeface="Calibri"/>
              <a:buChar char="▪"/>
              <a:defRPr sz="1600" i="0" u="none" strike="noStrike" cap="none">
                <a:solidFill>
                  <a:srgbClr val="4D565E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4D565E"/>
              </a:buClr>
              <a:buSzPts val="1200"/>
              <a:buFont typeface="Calibri"/>
              <a:buChar char="▪"/>
              <a:defRPr sz="1200" i="0" u="none" strike="noStrike" cap="none">
                <a:solidFill>
                  <a:srgbClr val="4D565E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4D565E"/>
              </a:buClr>
              <a:buSzPts val="1200"/>
              <a:buFont typeface="Calibri"/>
              <a:buChar char="▪"/>
              <a:defRPr sz="1200" i="0" u="none" strike="noStrike" cap="none">
                <a:solidFill>
                  <a:srgbClr val="4D565E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Char char="•"/>
              <a:defRPr sz="15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Char char="•"/>
              <a:defRPr sz="15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Char char="•"/>
              <a:defRPr sz="15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Char char="•"/>
              <a:defRPr sz="15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/>
          <p:nvPr/>
        </p:nvSpPr>
        <p:spPr>
          <a:xfrm>
            <a:off x="4457700" y="4804900"/>
            <a:ext cx="4684994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dirty="0">
                <a:solidFill>
                  <a:srgbClr val="003850"/>
                </a:solidFill>
                <a:effectLst/>
                <a:latin typeface="Calibri"/>
              </a:rPr>
              <a:t>Preparing for federal agents or ICE at a polling place</a:t>
            </a:r>
            <a:r>
              <a:rPr lang="en-US" sz="1200" b="0" i="0" u="none" strike="noStrike" cap="none" dirty="0">
                <a:solidFill>
                  <a:srgbClr val="003850"/>
                </a:solidFill>
                <a:latin typeface="Calibri"/>
                <a:ea typeface="Calibri"/>
                <a:cs typeface="Calibri"/>
                <a:sym typeface="Calibri"/>
              </a:rPr>
              <a:t>|  </a:t>
            </a:r>
            <a:fld id="{00000000-1234-1234-1234-123412341234}" type="slidenum">
              <a:rPr lang="en-US" sz="1200" b="0" i="0" u="none" strike="noStrike" cap="none">
                <a:solidFill>
                  <a:srgbClr val="00385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t>‹#›</a:t>
            </a:fld>
            <a:endParaRPr sz="1200" b="0" i="0" u="none" strike="noStrike" cap="none" dirty="0">
              <a:solidFill>
                <a:srgbClr val="0038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69A4B-7BFA-285B-DFB5-A3A45A482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33609"/>
          </a:xfrm>
        </p:spPr>
        <p:txBody>
          <a:bodyPr/>
          <a:lstStyle/>
          <a:p>
            <a:r>
              <a:rPr lang="en-US" dirty="0"/>
              <a:t>How to customize this training for your jurisdiction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D3B684D-FC0F-DCD1-096F-92999C86D8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1" y="739588"/>
            <a:ext cx="8229600" cy="3855035"/>
          </a:xfrm>
        </p:spPr>
        <p:txBody>
          <a:bodyPr/>
          <a:lstStyle/>
          <a:p>
            <a:pPr marL="12700" indent="0"/>
            <a:r>
              <a:rPr lang="en-US" dirty="0"/>
              <a:t>This training is intended to be part of your training for poll workers, focusing on how to assist voters with disabilities, while supporting private and independent voting.</a:t>
            </a:r>
          </a:p>
          <a:p>
            <a:pPr marL="12700" indent="0"/>
            <a:endParaRPr lang="en-US" dirty="0"/>
          </a:p>
          <a:p>
            <a:pPr marL="12700" indent="0"/>
            <a:r>
              <a:rPr lang="en-US" dirty="0"/>
              <a:t>In the slides:</a:t>
            </a:r>
          </a:p>
          <a:p>
            <a:pPr marL="298450" indent="-285750">
              <a:buFont typeface="Arial" panose="020B0604020202020204" pitchFamily="34" charset="0"/>
              <a:buChar char="•"/>
            </a:pPr>
            <a:r>
              <a:rPr lang="en-US" dirty="0"/>
              <a:t>Text and image placeholders highlighted in grey should be customized to your own voting systems and procedures (and then removing the highlight)</a:t>
            </a:r>
          </a:p>
          <a:p>
            <a:pPr marL="298450" indent="-285750">
              <a:buFont typeface="Arial" panose="020B0604020202020204" pitchFamily="34" charset="0"/>
              <a:buChar char="•"/>
            </a:pPr>
            <a:r>
              <a:rPr lang="en-US" dirty="0"/>
              <a:t>There are also customization notes on some slides in a grey box on the right that should be removed </a:t>
            </a:r>
          </a:p>
          <a:p>
            <a:pPr marL="298450" indent="-285750">
              <a:buFont typeface="Arial" panose="020B0604020202020204" pitchFamily="34" charset="0"/>
              <a:buChar char="•"/>
            </a:pPr>
            <a:r>
              <a:rPr lang="en-US" dirty="0"/>
              <a:t>Slide notes contain additional information you might want to use in your training.</a:t>
            </a:r>
          </a:p>
          <a:p>
            <a:pPr marL="298450" indent="-285750">
              <a:buFont typeface="Arial" panose="020B0604020202020204" pitchFamily="34" charset="0"/>
              <a:buChar char="•"/>
            </a:pPr>
            <a:r>
              <a:rPr lang="en-US" dirty="0"/>
              <a:t>Some slides can be removed if they do not apply to your jurisdiction.</a:t>
            </a:r>
          </a:p>
        </p:txBody>
      </p:sp>
      <p:sp>
        <p:nvSpPr>
          <p:cNvPr id="3" name="Google Shape;209;p38">
            <a:extLst>
              <a:ext uri="{FF2B5EF4-FFF2-40B4-BE49-F238E27FC236}">
                <a16:creationId xmlns:a16="http://schemas.microsoft.com/office/drawing/2014/main" id="{ADAA51BE-74DB-CC93-32D9-DEBF60AE95D4}"/>
              </a:ext>
            </a:extLst>
          </p:cNvPr>
          <p:cNvSpPr txBox="1"/>
          <p:nvPr/>
        </p:nvSpPr>
        <p:spPr>
          <a:xfrm>
            <a:off x="8533410" y="205979"/>
            <a:ext cx="2238000" cy="1714500"/>
          </a:xfrm>
          <a:prstGeom prst="rect">
            <a:avLst/>
          </a:prstGeom>
          <a:solidFill>
            <a:srgbClr val="E7ECF2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Open Sans"/>
                <a:ea typeface="Open Sans"/>
                <a:cs typeface="Open Sans"/>
                <a:sym typeface="Open Sans"/>
              </a:rPr>
              <a:t>Remove this slide after you have customized this presentation</a:t>
            </a:r>
            <a:endParaRPr sz="1600" dirty="0">
              <a:latin typeface="Open Sans"/>
              <a:ea typeface="Open Sans"/>
              <a:cs typeface="Open Sans"/>
              <a:sym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30662780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6"/>
          <p:cNvSpPr txBox="1">
            <a:spLocks noGrp="1"/>
          </p:cNvSpPr>
          <p:nvPr>
            <p:ph type="ctrTitle"/>
          </p:nvPr>
        </p:nvSpPr>
        <p:spPr>
          <a:xfrm>
            <a:off x="271250" y="776950"/>
            <a:ext cx="8832300" cy="16854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/>
            <a:r>
              <a:rPr lang="en-US" sz="4400" dirty="0">
                <a:solidFill>
                  <a:schemeClr val="bg1">
                    <a:lumMod val="95000"/>
                  </a:schemeClr>
                </a:solidFill>
              </a:rPr>
              <a:t>Preparing for </a:t>
            </a:r>
            <a:br>
              <a:rPr lang="en-US" sz="44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US" sz="4400" dirty="0">
                <a:solidFill>
                  <a:schemeClr val="bg1">
                    <a:lumMod val="95000"/>
                  </a:schemeClr>
                </a:solidFill>
              </a:rPr>
              <a:t>federal agents or ICE </a:t>
            </a:r>
            <a:br>
              <a:rPr lang="en-US" sz="44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US" sz="4400" dirty="0">
                <a:solidFill>
                  <a:schemeClr val="bg1">
                    <a:lumMod val="95000"/>
                  </a:schemeClr>
                </a:solidFill>
              </a:rPr>
              <a:t>at a polling place</a:t>
            </a:r>
            <a:endParaRPr sz="42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3" name="Google Shape;103;p26"/>
          <p:cNvSpPr txBox="1">
            <a:spLocks noGrp="1"/>
          </p:cNvSpPr>
          <p:nvPr>
            <p:ph type="subTitle" idx="1"/>
          </p:nvPr>
        </p:nvSpPr>
        <p:spPr>
          <a:xfrm>
            <a:off x="311700" y="3065929"/>
            <a:ext cx="6423000" cy="1911446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dirty="0">
                <a:highlight>
                  <a:srgbClr val="C0C0C0"/>
                </a:highlight>
              </a:rPr>
              <a:t>Put your jurisdiction name, logo, or other credits here</a:t>
            </a:r>
            <a:endParaRPr dirty="0">
              <a:highlight>
                <a:srgbClr val="C0C0C0"/>
              </a:highlight>
            </a:endParaRPr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95719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961EF-D290-08A9-FD7E-008BE47A7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05979"/>
            <a:ext cx="8464731" cy="857250"/>
          </a:xfrm>
        </p:spPr>
        <p:txBody>
          <a:bodyPr/>
          <a:lstStyle/>
          <a:p>
            <a:r>
              <a:rPr lang="en-US" sz="2600" dirty="0"/>
              <a:t>What do if military or federal agents enter a voting area?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5000A1-C60C-ABA6-EED8-DECD46312D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2700" indent="0"/>
            <a:r>
              <a:rPr lang="en-US" dirty="0"/>
              <a:t>This includes an election office, polling place, vote center, drop box, or any election or ballot tabulation site.</a:t>
            </a:r>
          </a:p>
          <a:p>
            <a:pPr marL="12700" indent="0"/>
            <a:endParaRPr lang="en-US" dirty="0"/>
          </a:p>
          <a:p>
            <a:pPr marL="12700" indent="0"/>
            <a:r>
              <a:rPr lang="en-US" b="1" dirty="0"/>
              <a:t>Your primary responsibility is to stay calm and keep voting going.</a:t>
            </a:r>
          </a:p>
          <a:p>
            <a:pPr marL="12700" indent="0"/>
            <a:r>
              <a:rPr lang="en-US" b="1" dirty="0"/>
              <a:t>The goal of this training is to provide you with the process and scripts to respond confidently and successfully to any situation that comes up</a:t>
            </a:r>
          </a:p>
          <a:p>
            <a:pPr marL="12700" indent="0"/>
            <a:endParaRPr lang="en-US" dirty="0"/>
          </a:p>
          <a:p>
            <a:pPr marL="12700" indent="0"/>
            <a:r>
              <a:rPr lang="en-US" dirty="0"/>
              <a:t>These plans build on all of your other emergency planning, so these slides focus on this one type of emergency.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4032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73AC9-9FF8-5DE9-D6D3-F43811361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600" dirty="0"/>
              <a:t>Federal laws govern who may be in a polling place.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487956-FF1E-DA08-1A10-EBBF87662B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1" y="1200151"/>
            <a:ext cx="8399416" cy="3394472"/>
          </a:xfrm>
        </p:spPr>
        <p:txBody>
          <a:bodyPr>
            <a:noAutofit/>
          </a:bodyPr>
          <a:lstStyle/>
          <a:p>
            <a:r>
              <a:rPr lang="en-US" dirty="0"/>
              <a:t>Federal law prohibits military or federal agents from being present at election sites. Military or federal officials from stationing troops or armed men where elections are held. </a:t>
            </a:r>
          </a:p>
          <a:p>
            <a:pPr marL="293688" indent="-285750">
              <a:buFont typeface="Arial" panose="020B0604020202020204" pitchFamily="34" charset="0"/>
              <a:buChar char="•"/>
            </a:pPr>
            <a:r>
              <a:rPr lang="en-US" dirty="0"/>
              <a:t>This includes federal law enforcement, not just troops. </a:t>
            </a:r>
          </a:p>
          <a:p>
            <a:pPr marL="293688" lvl="0" indent="-285750" fontAlgn="base">
              <a:buFont typeface="Arial" panose="020B0604020202020204" pitchFamily="34" charset="0"/>
              <a:buChar char="•"/>
            </a:pPr>
            <a:r>
              <a:rPr lang="en-US" dirty="0"/>
              <a:t>Members of the military from interfering with elections</a:t>
            </a:r>
          </a:p>
          <a:p>
            <a:pPr marL="293688" lvl="0" indent="-285750" fontAlgn="base">
              <a:buFont typeface="Arial" panose="020B0604020202020204" pitchFamily="34" charset="0"/>
              <a:buChar char="•"/>
            </a:pPr>
            <a:r>
              <a:rPr lang="en-US" dirty="0"/>
              <a:t>Civilian federal employees from using their \position to influence federal elections. </a:t>
            </a:r>
          </a:p>
          <a:p>
            <a:br>
              <a:rPr lang="en-US" dirty="0"/>
            </a:br>
            <a:r>
              <a:rPr lang="en-US" dirty="0"/>
              <a:t>Two federal laws apply to both private citizens and public officials</a:t>
            </a:r>
          </a:p>
          <a:p>
            <a:pPr marL="293688" lvl="0" indent="-285750" fontAlgn="base">
              <a:buFont typeface="Arial" panose="020B0604020202020204" pitchFamily="34" charset="0"/>
              <a:buChar char="•"/>
            </a:pPr>
            <a:r>
              <a:rPr lang="en-US" dirty="0"/>
              <a:t>One prohibits intimidating anyone aiding a voter</a:t>
            </a:r>
          </a:p>
          <a:p>
            <a:pPr marL="293688" lvl="0" indent="-285750" fontAlgn="base">
              <a:buFont typeface="Arial" panose="020B0604020202020204" pitchFamily="34" charset="0"/>
              <a:buChar char="•"/>
            </a:pPr>
            <a:r>
              <a:rPr lang="en-US" dirty="0"/>
              <a:t>Another makes it a crime to conspire to threaten or intimidate anyone from exercising their constitutional rights, which includes the right to vote.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4631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B00B8C-E8CD-82AF-8719-3148C2629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 laws also set rule for presence at a polling place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74913A-7E3B-5C59-6A4E-104796CE18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226276"/>
            <a:ext cx="3344091" cy="3394472"/>
          </a:xfrm>
        </p:spPr>
        <p:txBody>
          <a:bodyPr/>
          <a:lstStyle/>
          <a:p>
            <a:r>
              <a:rPr lang="en-US" b="1" dirty="0"/>
              <a:t>✔️ Allowed</a:t>
            </a:r>
          </a:p>
          <a:p>
            <a:pPr marL="293688" indent="-285750">
              <a:buFont typeface="Arial" panose="020B0604020202020204" pitchFamily="34" charset="0"/>
              <a:buChar char="•"/>
            </a:pPr>
            <a:r>
              <a:rPr lang="en-US" dirty="0"/>
              <a:t>Official observers</a:t>
            </a:r>
          </a:p>
          <a:p>
            <a:pPr marL="293688" indent="-285750">
              <a:buFont typeface="Arial" panose="020B0604020202020204" pitchFamily="34" charset="0"/>
              <a:buChar char="•"/>
            </a:pPr>
            <a:r>
              <a:rPr lang="en-US" dirty="0"/>
              <a:t>Candidates</a:t>
            </a:r>
          </a:p>
          <a:p>
            <a:pPr marL="293688" indent="-285750">
              <a:buFont typeface="Arial" panose="020B0604020202020204" pitchFamily="34" charset="0"/>
              <a:buChar char="•"/>
            </a:pPr>
            <a:r>
              <a:rPr lang="en-US" dirty="0"/>
              <a:t>Official Department of Justice election monitors</a:t>
            </a:r>
          </a:p>
          <a:p>
            <a:pPr marL="293688" indent="-285750">
              <a:buFont typeface="Arial" panose="020B0604020202020204" pitchFamily="34" charset="0"/>
              <a:buChar char="•"/>
            </a:pPr>
            <a:r>
              <a:rPr lang="en-US" dirty="0"/>
              <a:t>Local law enforcement officers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C13AD1F5-D51C-24C2-82B4-E89CDBACA49E}"/>
              </a:ext>
            </a:extLst>
          </p:cNvPr>
          <p:cNvSpPr txBox="1">
            <a:spLocks/>
          </p:cNvSpPr>
          <p:nvPr/>
        </p:nvSpPr>
        <p:spPr>
          <a:xfrm>
            <a:off x="4284617" y="1226276"/>
            <a:ext cx="4402183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7938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D565E"/>
              </a:buClr>
              <a:buSzPts val="1800"/>
              <a:buFont typeface="Calibri"/>
              <a:buNone/>
              <a:tabLst/>
              <a:defRPr sz="1800" b="0" i="0" u="none" strike="noStrike" cap="none">
                <a:solidFill>
                  <a:srgbClr val="4D565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D565E"/>
              </a:buClr>
              <a:buSzPts val="1800"/>
              <a:buFont typeface="Calibri"/>
              <a:buChar char="▪"/>
              <a:defRPr sz="1800" b="0" i="0" u="none" strike="noStrike" cap="none">
                <a:solidFill>
                  <a:srgbClr val="4D565E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D565E"/>
              </a:buClr>
              <a:buSzPts val="1400"/>
              <a:buFont typeface="Calibri"/>
              <a:buChar char="▪"/>
              <a:defRPr sz="1400" b="0" i="0" u="none" strike="noStrike" cap="none">
                <a:solidFill>
                  <a:srgbClr val="4D565E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1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4D565E"/>
              </a:buClr>
              <a:buSzPts val="1000"/>
              <a:buFont typeface="Calibri"/>
              <a:buChar char="▪"/>
              <a:defRPr sz="1000" b="0" i="0" u="none" strike="noStrike" cap="none">
                <a:solidFill>
                  <a:srgbClr val="4D565E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1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4D565E"/>
              </a:buClr>
              <a:buSzPts val="1000"/>
              <a:buFont typeface="Calibri"/>
              <a:buChar char="▪"/>
              <a:defRPr sz="1000" b="0" i="0" u="none" strike="noStrike" cap="none">
                <a:solidFill>
                  <a:srgbClr val="4D565E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•"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•"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•"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•"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b="1" dirty="0"/>
              <a:t>❌ NOT allowed within the safety perimeter</a:t>
            </a:r>
          </a:p>
          <a:p>
            <a:pPr marL="293688" lvl="0" indent="-285750" fontAlgn="base">
              <a:buFont typeface="Arial" panose="020B0604020202020204" pitchFamily="34" charset="0"/>
              <a:buChar char="•"/>
            </a:pPr>
            <a:r>
              <a:rPr lang="en-US" dirty="0"/>
              <a:t>Violent behavior</a:t>
            </a:r>
          </a:p>
          <a:p>
            <a:pPr marL="293688" lvl="0" indent="-285750" fontAlgn="base">
              <a:buFont typeface="Arial" panose="020B0604020202020204" pitchFamily="34" charset="0"/>
              <a:buChar char="•"/>
            </a:pPr>
            <a:r>
              <a:rPr lang="en-US" dirty="0"/>
              <a:t>Disrupting voting lines or blocking the entrance</a:t>
            </a:r>
          </a:p>
          <a:p>
            <a:pPr marL="293688" lvl="0" indent="-285750" fontAlgn="base">
              <a:buFont typeface="Arial" panose="020B0604020202020204" pitchFamily="34" charset="0"/>
              <a:buChar char="•"/>
            </a:pPr>
            <a:r>
              <a:rPr lang="en-US" dirty="0"/>
              <a:t>Following or harassing voters </a:t>
            </a:r>
          </a:p>
          <a:p>
            <a:pPr marL="293688" lvl="0" indent="-285750" fontAlgn="base">
              <a:buFont typeface="Arial" panose="020B0604020202020204" pitchFamily="34" charset="0"/>
              <a:buChar char="•"/>
            </a:pPr>
            <a:r>
              <a:rPr lang="en-US" dirty="0"/>
              <a:t>Aggressively questioning  voters </a:t>
            </a:r>
          </a:p>
          <a:p>
            <a:pPr marL="293688" lvl="0" indent="-285750" fontAlgn="base">
              <a:buFont typeface="Arial" panose="020B0604020202020204" pitchFamily="34" charset="0"/>
              <a:buChar char="•"/>
            </a:pPr>
            <a:r>
              <a:rPr lang="en-US" dirty="0"/>
              <a:t>Brandishing firearms or an intimidating display of firearms</a:t>
            </a:r>
          </a:p>
          <a:p>
            <a:pPr marL="293688" lvl="0" indent="-285750" fontAlgn="base">
              <a:buFont typeface="Arial" panose="020B0604020202020204" pitchFamily="34" charset="0"/>
              <a:buChar char="•"/>
            </a:pPr>
            <a:r>
              <a:rPr lang="en-US" dirty="0"/>
              <a:t>Approaching voter vehicles or writing down license plate numbers</a:t>
            </a:r>
          </a:p>
        </p:txBody>
      </p:sp>
    </p:spTree>
    <p:extLst>
      <p:ext uri="{BB962C8B-B14F-4D97-AF65-F5344CB8AC3E}">
        <p14:creationId xmlns:p14="http://schemas.microsoft.com/office/powerpoint/2010/main" val="6163919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7DD9E26-023B-AC28-2FED-B0FF9FA7E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 something happens…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B2445E-0C1E-A4BA-6C7A-D37812A91F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231414"/>
            <a:ext cx="3775165" cy="3394472"/>
          </a:xfrm>
        </p:spPr>
        <p:txBody>
          <a:bodyPr>
            <a:normAutofit/>
          </a:bodyPr>
          <a:lstStyle/>
          <a:p>
            <a:r>
              <a:rPr lang="en-US" sz="2000" dirty="0"/>
              <a:t>Call to the [Election Worker Hotline] immediately.</a:t>
            </a:r>
          </a:p>
          <a:p>
            <a:endParaRPr lang="en-US" sz="2000" dirty="0"/>
          </a:p>
          <a:p>
            <a:r>
              <a:rPr lang="en-US" sz="2400" b="1" dirty="0"/>
              <a:t>[ where - phone number ]</a:t>
            </a:r>
            <a:r>
              <a:rPr lang="en-US" sz="2400" dirty="0"/>
              <a:t> </a:t>
            </a:r>
          </a:p>
          <a:p>
            <a:endParaRPr lang="en-US" sz="2000" dirty="0"/>
          </a:p>
          <a:p>
            <a:r>
              <a:rPr lang="en-US" sz="2000" dirty="0"/>
              <a:t>even if you don’t have all the information</a:t>
            </a:r>
          </a:p>
          <a:p>
            <a:br>
              <a:rPr lang="en-US" sz="2000" dirty="0"/>
            </a:br>
            <a:endParaRPr lang="en-US" sz="2000" dirty="0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3FF918FA-245D-6E4D-CD6F-A98287201E43}"/>
              </a:ext>
            </a:extLst>
          </p:cNvPr>
          <p:cNvSpPr txBox="1">
            <a:spLocks/>
          </p:cNvSpPr>
          <p:nvPr/>
        </p:nvSpPr>
        <p:spPr>
          <a:xfrm>
            <a:off x="5107577" y="1182668"/>
            <a:ext cx="3082834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7938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D565E"/>
              </a:buClr>
              <a:buSzPts val="1800"/>
              <a:buFont typeface="Calibri"/>
              <a:buNone/>
              <a:tabLst/>
              <a:defRPr sz="1800" b="0" i="0" u="none" strike="noStrike" cap="none">
                <a:solidFill>
                  <a:srgbClr val="4D565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D565E"/>
              </a:buClr>
              <a:buSzPts val="1800"/>
              <a:buFont typeface="Calibri"/>
              <a:buChar char="▪"/>
              <a:defRPr sz="1800" b="0" i="0" u="none" strike="noStrike" cap="none">
                <a:solidFill>
                  <a:srgbClr val="4D565E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D565E"/>
              </a:buClr>
              <a:buSzPts val="1400"/>
              <a:buFont typeface="Calibri"/>
              <a:buChar char="▪"/>
              <a:defRPr sz="1400" b="0" i="0" u="none" strike="noStrike" cap="none">
                <a:solidFill>
                  <a:srgbClr val="4D565E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1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4D565E"/>
              </a:buClr>
              <a:buSzPts val="1000"/>
              <a:buFont typeface="Calibri"/>
              <a:buChar char="▪"/>
              <a:defRPr sz="1000" b="0" i="0" u="none" strike="noStrike" cap="none">
                <a:solidFill>
                  <a:srgbClr val="4D565E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1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4D565E"/>
              </a:buClr>
              <a:buSzPts val="1000"/>
              <a:buFont typeface="Calibri"/>
              <a:buChar char="▪"/>
              <a:defRPr sz="1000" b="0" i="0" u="none" strike="noStrike" cap="none">
                <a:solidFill>
                  <a:srgbClr val="4D565E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•"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•"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•"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•"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sz="2000" dirty="0"/>
              <a:t>If the situation escalated or if anyone is in danger</a:t>
            </a:r>
          </a:p>
          <a:p>
            <a:endParaRPr lang="en-US" sz="2000" dirty="0"/>
          </a:p>
          <a:p>
            <a:r>
              <a:rPr lang="en-US" sz="2400" b="1" dirty="0"/>
              <a:t>Call 911</a:t>
            </a:r>
          </a:p>
          <a:p>
            <a:endParaRPr lang="en-US" sz="2000" dirty="0"/>
          </a:p>
          <a:p>
            <a:r>
              <a:rPr lang="en-US" sz="2000" dirty="0"/>
              <a:t>Then call the [Election Worker Hotline]</a:t>
            </a:r>
            <a:br>
              <a:rPr lang="en-US" sz="2000" dirty="0"/>
            </a:b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774810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84B8B-7797-0048-CADC-9E30002D8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Our response plan</a:t>
            </a:r>
            <a:br>
              <a:rPr lang="en-US" dirty="0"/>
            </a:br>
            <a:r>
              <a:rPr lang="en-US" dirty="0"/>
              <a:t>Preparing the polling place with more information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E3A4FC-FBE3-11D9-E358-FAB3BDADC1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1" y="1200151"/>
            <a:ext cx="3657599" cy="3394472"/>
          </a:xfrm>
        </p:spPr>
        <p:txBody>
          <a:bodyPr/>
          <a:lstStyle/>
          <a:p>
            <a:r>
              <a:rPr lang="en-US" sz="2000" b="1" dirty="0"/>
              <a:t>Setting up polling places to make the boundaries clearer</a:t>
            </a:r>
            <a:endParaRPr lang="en-US" sz="2000" dirty="0"/>
          </a:p>
          <a:p>
            <a:pPr marL="293688" lvl="0" indent="-285750" fontAlgn="base">
              <a:buFont typeface="Arial" panose="020B0604020202020204" pitchFamily="34" charset="0"/>
              <a:buChar char="•"/>
            </a:pPr>
            <a:r>
              <a:rPr lang="en-US" dirty="0"/>
              <a:t>Make the safety perimeter more visible.  You will mark it with [cones/tape/chalk]. </a:t>
            </a:r>
          </a:p>
          <a:p>
            <a:pPr marL="293688" lvl="0" indent="-285750" fontAlgn="base">
              <a:buFont typeface="Arial" panose="020B0604020202020204" pitchFamily="34" charset="0"/>
              <a:buChar char="•"/>
            </a:pPr>
            <a:r>
              <a:rPr lang="en-US" dirty="0"/>
              <a:t>Post signs about who is allowed in the polling place</a:t>
            </a:r>
          </a:p>
          <a:p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A36861AE-C93D-ABBC-32B8-04CAB7D8754E}"/>
              </a:ext>
            </a:extLst>
          </p:cNvPr>
          <p:cNvSpPr txBox="1">
            <a:spLocks/>
          </p:cNvSpPr>
          <p:nvPr/>
        </p:nvSpPr>
        <p:spPr>
          <a:xfrm>
            <a:off x="4724401" y="1200151"/>
            <a:ext cx="3657599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7938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D565E"/>
              </a:buClr>
              <a:buSzPts val="1800"/>
              <a:buFont typeface="Calibri"/>
              <a:buNone/>
              <a:tabLst/>
              <a:defRPr sz="1800" b="0" i="0" u="none" strike="noStrike" cap="none">
                <a:solidFill>
                  <a:srgbClr val="4D565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D565E"/>
              </a:buClr>
              <a:buSzPts val="1800"/>
              <a:buFont typeface="Calibri"/>
              <a:buChar char="▪"/>
              <a:defRPr sz="1800" b="0" i="0" u="none" strike="noStrike" cap="none">
                <a:solidFill>
                  <a:srgbClr val="4D565E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D565E"/>
              </a:buClr>
              <a:buSzPts val="1400"/>
              <a:buFont typeface="Calibri"/>
              <a:buChar char="▪"/>
              <a:defRPr sz="1400" b="0" i="0" u="none" strike="noStrike" cap="none">
                <a:solidFill>
                  <a:srgbClr val="4D565E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1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4D565E"/>
              </a:buClr>
              <a:buSzPts val="1000"/>
              <a:buFont typeface="Calibri"/>
              <a:buChar char="▪"/>
              <a:defRPr sz="1000" b="0" i="0" u="none" strike="noStrike" cap="none">
                <a:solidFill>
                  <a:srgbClr val="4D565E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1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4D565E"/>
              </a:buClr>
              <a:buSzPts val="1000"/>
              <a:buFont typeface="Calibri"/>
              <a:buChar char="▪"/>
              <a:defRPr sz="1000" b="0" i="0" u="none" strike="noStrike" cap="none">
                <a:solidFill>
                  <a:srgbClr val="4D565E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•"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•"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•"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•"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sz="2000" b="1" dirty="0"/>
              <a:t>Providing you with information and a polling place kit with</a:t>
            </a:r>
            <a:endParaRPr lang="en-US" sz="2000" dirty="0"/>
          </a:p>
          <a:p>
            <a:pPr marL="293688" lvl="0" indent="-285750" fontAlgn="base">
              <a:buFont typeface="Arial" panose="020B0604020202020204" pitchFamily="34" charset="0"/>
              <a:buChar char="•"/>
            </a:pPr>
            <a:r>
              <a:rPr lang="en-US" dirty="0"/>
              <a:t>Contact information and who to call first</a:t>
            </a:r>
          </a:p>
          <a:p>
            <a:pPr marL="293688" lvl="0" indent="-285750" fontAlgn="base">
              <a:buFont typeface="Arial" panose="020B0604020202020204" pitchFamily="34" charset="0"/>
              <a:buChar char="•"/>
            </a:pPr>
            <a:r>
              <a:rPr lang="en-US" dirty="0"/>
              <a:t>An outline of the responses we will practice today</a:t>
            </a:r>
          </a:p>
          <a:p>
            <a:pPr marL="293688" lvl="0" indent="-285750" fontAlgn="base">
              <a:buFont typeface="Arial" panose="020B0604020202020204" pitchFamily="34" charset="0"/>
              <a:buChar char="•"/>
            </a:pPr>
            <a:r>
              <a:rPr lang="en-US" dirty="0"/>
              <a:t>A de-escalation pocket guide and other information</a:t>
            </a:r>
          </a:p>
          <a:p>
            <a:pPr marL="293688" lvl="0" indent="-285750" fontAlgn="base">
              <a:buFont typeface="Arial" panose="020B0604020202020204" pitchFamily="34" charset="0"/>
              <a:buChar char="•"/>
            </a:pPr>
            <a:r>
              <a:rPr lang="en-US" dirty="0"/>
              <a:t>A reporting form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84853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2AA52-4E88-99C8-1812-F6F6F8C61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 federal agents enter the voting location/polling place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75106D-EF31-A22A-69E7-0566774497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marL="350838" lvl="0" indent="-342900" fontAlgn="base">
              <a:buFont typeface="Arial" panose="020B0604020202020204" pitchFamily="34" charset="0"/>
              <a:buChar char="•"/>
            </a:pPr>
            <a:r>
              <a:rPr lang="en-US" sz="2000" b="1" dirty="0"/>
              <a:t>Stay calm</a:t>
            </a:r>
            <a:r>
              <a:rPr lang="en-US" sz="2000" dirty="0"/>
              <a:t> and keep voting going.  </a:t>
            </a:r>
          </a:p>
          <a:p>
            <a:pPr marL="350838" lvl="0" indent="-342900" fontAlgn="base">
              <a:buFont typeface="Arial" panose="020B0604020202020204" pitchFamily="34" charset="0"/>
              <a:buChar char="•"/>
            </a:pPr>
            <a:r>
              <a:rPr lang="en-US" sz="2000" b="1" dirty="0"/>
              <a:t>Ask for information </a:t>
            </a:r>
            <a:r>
              <a:rPr lang="en-US" sz="2000" dirty="0"/>
              <a:t>about their purpose without obstructing them or sounding aggressive or frightened. </a:t>
            </a:r>
          </a:p>
          <a:p>
            <a:pPr marL="350838" lvl="0" indent="-342900" fontAlgn="base">
              <a:buFont typeface="Arial" panose="020B0604020202020204" pitchFamily="34" charset="0"/>
              <a:buChar char="•"/>
            </a:pPr>
            <a:r>
              <a:rPr lang="en-US" sz="2000" b="1" dirty="0"/>
              <a:t>Don’t escalate </a:t>
            </a:r>
            <a:r>
              <a:rPr lang="en-US" sz="2000" dirty="0"/>
              <a:t>the danger with confrontations.</a:t>
            </a:r>
          </a:p>
          <a:p>
            <a:pPr marL="350838" lvl="0" indent="-342900" fontAlgn="base">
              <a:buFont typeface="Arial" panose="020B0604020202020204" pitchFamily="34" charset="0"/>
              <a:buChar char="•"/>
            </a:pPr>
            <a:r>
              <a:rPr lang="en-US" sz="2000" b="1" dirty="0"/>
              <a:t>Gather clear information </a:t>
            </a:r>
            <a:r>
              <a:rPr lang="en-US" sz="2000" dirty="0"/>
              <a:t>to report to the election office or other proper authority</a:t>
            </a:r>
          </a:p>
          <a:p>
            <a:pPr marL="350838" lvl="0" indent="-342900" fontAlgn="base">
              <a:buFont typeface="Arial" panose="020B0604020202020204" pitchFamily="34" charset="0"/>
              <a:buChar char="•"/>
            </a:pPr>
            <a:r>
              <a:rPr lang="en-US" sz="2000" b="1" dirty="0"/>
              <a:t>Get a supervisor on the phone </a:t>
            </a:r>
            <a:r>
              <a:rPr lang="en-US" sz="2000" dirty="0"/>
              <a:t>with the agents to make decisions. </a:t>
            </a:r>
          </a:p>
          <a:p>
            <a:pPr marL="350838" lvl="0" indent="-342900" fontAlgn="base">
              <a:buFont typeface="Arial" panose="020B0604020202020204" pitchFamily="34" charset="0"/>
              <a:buChar char="•"/>
            </a:pPr>
            <a:r>
              <a:rPr lang="en-US" sz="2000" b="1" dirty="0"/>
              <a:t>Collect and document </a:t>
            </a:r>
            <a:r>
              <a:rPr lang="en-US" sz="2000" dirty="0"/>
              <a:t>what happens during the incident</a:t>
            </a:r>
            <a:r>
              <a:rPr lang="en-US" sz="20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109300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22830-34E8-8661-0172-5F1FADDCE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What to say when</a:t>
            </a:r>
            <a:br>
              <a:rPr lang="en-US" dirty="0"/>
            </a:br>
            <a:r>
              <a:rPr lang="en-US" dirty="0"/>
              <a:t>Reporting an incident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5B6E0D-1C01-B9E0-F0B0-02BFB4C9FE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1" y="1200151"/>
            <a:ext cx="8229599" cy="3394472"/>
          </a:xfrm>
        </p:spPr>
        <p:txBody>
          <a:bodyPr/>
          <a:lstStyle/>
          <a:p>
            <a:r>
              <a:rPr lang="en-US" b="1" dirty="0"/>
              <a:t>Prepared to clearly, calmly, and concisely report:</a:t>
            </a:r>
          </a:p>
          <a:p>
            <a:endParaRPr lang="en-US" dirty="0"/>
          </a:p>
          <a:p>
            <a:pPr marL="293688" indent="-285750">
              <a:buFont typeface="Arial" panose="020B0604020202020204" pitchFamily="34" charset="0"/>
              <a:buChar char="•"/>
            </a:pPr>
            <a:r>
              <a:rPr lang="en-US" dirty="0"/>
              <a:t>Who you are, your location, and why you are calling</a:t>
            </a:r>
          </a:p>
          <a:p>
            <a:pPr marL="293688" indent="-285750">
              <a:buFont typeface="Arial" panose="020B0604020202020204" pitchFamily="34" charset="0"/>
              <a:buChar char="•"/>
            </a:pPr>
            <a:r>
              <a:rPr lang="en-US" dirty="0"/>
              <a:t>What you know about who the agents are, and what has happened</a:t>
            </a:r>
          </a:p>
          <a:p>
            <a:pPr marL="293688" indent="-285750">
              <a:buFont typeface="Arial" panose="020B0604020202020204" pitchFamily="34" charset="0"/>
              <a:buChar char="•"/>
            </a:pPr>
            <a:r>
              <a:rPr lang="en-US" dirty="0"/>
              <a:t>A description of the situations in a sentence, including who is talking to the agents, if anyone.</a:t>
            </a:r>
          </a:p>
          <a:p>
            <a:pPr marL="293688" indent="-2857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b="1" dirty="0"/>
              <a:t>Ask what the next steps are.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34517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9326DB-539B-0590-4DCE-46AAC06FA9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43C5D-5381-7271-0B82-05FB09440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What to say when</a:t>
            </a:r>
            <a:br>
              <a:rPr lang="en-US" dirty="0"/>
            </a:br>
            <a:r>
              <a:rPr lang="en-US" dirty="0"/>
              <a:t>Approaching the agents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5E2590-29EF-E48F-B6A7-0136F46F9A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1" y="1063229"/>
            <a:ext cx="8229599" cy="3394472"/>
          </a:xfrm>
        </p:spPr>
        <p:txBody>
          <a:bodyPr>
            <a:noAutofit/>
          </a:bodyPr>
          <a:lstStyle/>
          <a:p>
            <a:r>
              <a:rPr lang="en-US" i="1" dirty="0"/>
              <a:t>Don’t raise your voice, touch or block them, or argue about the law</a:t>
            </a:r>
          </a:p>
          <a:p>
            <a:br>
              <a:rPr lang="en-US" b="1" dirty="0"/>
            </a:br>
            <a:r>
              <a:rPr lang="en-US" b="1" dirty="0"/>
              <a:t>Identify who they are</a:t>
            </a:r>
            <a:endParaRPr lang="en-US" dirty="0"/>
          </a:p>
          <a:p>
            <a:r>
              <a:rPr lang="en-US" dirty="0"/>
              <a:t>	“Hi, can I get your name and what agency you are from, please?”</a:t>
            </a:r>
            <a:br>
              <a:rPr lang="en-US" dirty="0"/>
            </a:br>
            <a:r>
              <a:rPr lang="en-US" dirty="0"/>
              <a:t>	“Can I also get your badge number, please?”</a:t>
            </a:r>
            <a:br>
              <a:rPr lang="en-US" dirty="0"/>
            </a:br>
            <a:endParaRPr lang="en-US" dirty="0"/>
          </a:p>
          <a:p>
            <a:r>
              <a:rPr lang="en-US" b="1" dirty="0"/>
              <a:t>Learn their purpose</a:t>
            </a:r>
            <a:endParaRPr lang="en-US" dirty="0"/>
          </a:p>
          <a:p>
            <a:r>
              <a:rPr lang="en-US" dirty="0"/>
              <a:t>	“Thanks. What’s the purpose of your presence here today?”</a:t>
            </a:r>
          </a:p>
          <a:p>
            <a:br>
              <a:rPr lang="en-US" dirty="0"/>
            </a:br>
            <a:r>
              <a:rPr lang="en-US" b="1" dirty="0"/>
              <a:t>Ask for their authority or paperwork</a:t>
            </a:r>
            <a:endParaRPr lang="en-US" dirty="0"/>
          </a:p>
          <a:p>
            <a:r>
              <a:rPr lang="en-US" dirty="0"/>
              <a:t>	"Are you here under a judicial warrant, court order, or official assignment?”	“Can I put you on the phone with [my supervisor], please.”</a:t>
            </a:r>
          </a:p>
          <a:p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91362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218F7-A71F-8497-34C6-4DB0C57216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EB6DE-BF62-7ECD-7D67-0DE01C336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What to say when</a:t>
            </a:r>
            <a:br>
              <a:rPr lang="en-US" dirty="0"/>
            </a:br>
            <a:r>
              <a:rPr lang="en-US" dirty="0"/>
              <a:t>Informing them of election procedures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A44A8E-6E36-7B5B-73D3-FC14583C5E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1" y="1063229"/>
            <a:ext cx="8229599" cy="3394472"/>
          </a:xfrm>
        </p:spPr>
        <p:txBody>
          <a:bodyPr>
            <a:noAutofit/>
          </a:bodyPr>
          <a:lstStyle/>
          <a:p>
            <a:r>
              <a:rPr lang="en-US" i="1" dirty="0"/>
              <a:t>State the rules of the polling place. Try to connect them to a supervisor.</a:t>
            </a:r>
          </a:p>
          <a:p>
            <a:pPr marL="517525" indent="454025"/>
            <a:endParaRPr lang="en-US" dirty="0"/>
          </a:p>
          <a:p>
            <a:pPr marL="517525"/>
            <a:r>
              <a:rPr lang="en-US" dirty="0"/>
              <a:t>“I have [my supervisor] on the phone. They would like to speak with you.”</a:t>
            </a:r>
            <a:br>
              <a:rPr lang="en-US" dirty="0"/>
            </a:br>
            <a:endParaRPr lang="en-US" dirty="0"/>
          </a:p>
          <a:p>
            <a:pPr marL="517525"/>
            <a:r>
              <a:rPr lang="en-US" dirty="0"/>
              <a:t>“My instructions are that only voters or accredited observers are allowed inside the polling place. Can you give me a minute to get my supervisor on the phone?”</a:t>
            </a:r>
          </a:p>
          <a:p>
            <a:pPr marL="517525" indent="454025"/>
            <a:br>
              <a:rPr lang="en-US" dirty="0"/>
            </a:br>
            <a:r>
              <a:rPr lang="en-US" dirty="0"/>
              <a:t>“Would you please step [over here] with me, so that we don’t disturb the people who are here to vote?”</a:t>
            </a:r>
          </a:p>
          <a:p>
            <a:br>
              <a:rPr lang="en-US" dirty="0"/>
            </a:b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1009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C7E40-ADC5-0B1E-B298-D989D5D55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3DEE5-D152-1268-D1A1-9D8A92B9E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What to say when</a:t>
            </a:r>
            <a:br>
              <a:rPr lang="en-US" dirty="0"/>
            </a:br>
            <a:r>
              <a:rPr lang="en-US" dirty="0"/>
              <a:t>Interacting with voters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99F1BA-13A6-9B69-BD2A-95D3823AF3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1" y="1063229"/>
            <a:ext cx="8229599" cy="3394472"/>
          </a:xfrm>
        </p:spPr>
        <p:txBody>
          <a:bodyPr>
            <a:noAutofit/>
          </a:bodyPr>
          <a:lstStyle/>
          <a:p>
            <a:r>
              <a:rPr lang="en-US" i="1" dirty="0"/>
              <a:t>Keep voters safe and keep voting going until a supervisor or law enforcement arrives.</a:t>
            </a:r>
            <a:endParaRPr lang="en-US" dirty="0"/>
          </a:p>
          <a:p>
            <a:pPr marL="63500"/>
            <a:r>
              <a:rPr lang="en-US" dirty="0"/>
              <a:t>You might have to rearrange the lines or flow of traffic in the polling place.</a:t>
            </a:r>
          </a:p>
          <a:p>
            <a:pPr marL="517525"/>
            <a:endParaRPr lang="en-US" dirty="0"/>
          </a:p>
          <a:p>
            <a:pPr marL="517525"/>
            <a:r>
              <a:rPr lang="en-US" dirty="0"/>
              <a:t>“Could you move this line  over here so we can keep everything orderly?”</a:t>
            </a:r>
          </a:p>
          <a:p>
            <a:pPr marL="517525"/>
            <a:endParaRPr lang="en-US" dirty="0"/>
          </a:p>
          <a:p>
            <a:pPr marL="517525"/>
            <a:r>
              <a:rPr lang="en-US" dirty="0"/>
              <a:t>“We’re moving the line to [here]. Stay in the same order, and we’ll direct you to the check-in table when the next worker is ready for you.” 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53200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4C0921-9EEC-8B64-774E-A4AD54BBAA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A2CFD-B298-66BA-99F4-17C22F14C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What to say</a:t>
            </a:r>
            <a:br>
              <a:rPr lang="en-US" dirty="0"/>
            </a:br>
            <a:r>
              <a:rPr lang="en-US" dirty="0"/>
              <a:t>After the incident or when people start to </a:t>
            </a:r>
            <a:r>
              <a:rPr lang="en-US" dirty="0" err="1"/>
              <a:t>leace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2501E3-7831-F6F0-EDF8-C465C2C9EF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1" y="1063229"/>
            <a:ext cx="8229599" cy="3394472"/>
          </a:xfrm>
        </p:spPr>
        <p:txBody>
          <a:bodyPr>
            <a:noAutofit/>
          </a:bodyPr>
          <a:lstStyle/>
          <a:p>
            <a:r>
              <a:rPr lang="en-US" i="1" dirty="0"/>
              <a:t>Try to get names and contact information for anyone who was present.</a:t>
            </a:r>
            <a:endParaRPr lang="en-US" dirty="0"/>
          </a:p>
          <a:p>
            <a:pPr marL="517525"/>
            <a:endParaRPr lang="en-US" dirty="0"/>
          </a:p>
          <a:p>
            <a:pPr marL="517525"/>
            <a:r>
              <a:rPr lang="en-US" dirty="0"/>
              <a:t>“Thank you for voting. Would you be willing to leave your name and a contact phone number or email?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You were in the polling place and witnessed this incident. We might want to contact you later when we write up our report.”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3298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59DDB-A155-3651-A847-F9F6E2264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Reporting what happened</a:t>
            </a:r>
            <a:br>
              <a:rPr lang="en-US" dirty="0"/>
            </a:br>
            <a:r>
              <a:rPr lang="en-US" dirty="0"/>
              <a:t>Taking good notes</a:t>
            </a:r>
          </a:p>
        </p:txBody>
      </p:sp>
      <p:sp>
        <p:nvSpPr>
          <p:cNvPr id="3" name="Text Placeholder 2" descr="Image of the incident reprort form &#10;(text is not readable)">
            <a:extLst>
              <a:ext uri="{FF2B5EF4-FFF2-40B4-BE49-F238E27FC236}">
                <a16:creationId xmlns:a16="http://schemas.microsoft.com/office/drawing/2014/main" id="{CD9AD7F3-6F33-2660-18DB-B3E3DF306F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1" y="1200151"/>
            <a:ext cx="5342708" cy="3394472"/>
          </a:xfrm>
        </p:spPr>
        <p:txBody>
          <a:bodyPr>
            <a:normAutofit fontScale="92500"/>
          </a:bodyPr>
          <a:lstStyle/>
          <a:p>
            <a:r>
              <a:rPr lang="en-US" dirty="0"/>
              <a:t>Take as many notes as you can.</a:t>
            </a:r>
          </a:p>
          <a:p>
            <a:endParaRPr lang="en-US" dirty="0"/>
          </a:p>
          <a:p>
            <a:r>
              <a:rPr lang="en-US" dirty="0"/>
              <a:t>The stress of the moment can make it hard to remember details, so even a few simple words can help them provide an accurate report afterward.</a:t>
            </a:r>
          </a:p>
          <a:p>
            <a:endParaRPr lang="en-US" i="1" dirty="0"/>
          </a:p>
          <a:p>
            <a:pPr marL="571500" lvl="1" indent="0">
              <a:buNone/>
            </a:pPr>
            <a:r>
              <a:rPr lang="en-US" i="1" dirty="0"/>
              <a:t>Tall man. Maybe in his 30’s. Showed </a:t>
            </a:r>
            <a:br>
              <a:rPr lang="en-US" i="1" dirty="0"/>
            </a:br>
            <a:r>
              <a:rPr lang="en-US" i="1" dirty="0"/>
              <a:t>an FBI badge. Name - Steve.</a:t>
            </a:r>
          </a:p>
          <a:p>
            <a:endParaRPr lang="en-US" dirty="0"/>
          </a:p>
          <a:p>
            <a:r>
              <a:rPr lang="en-US" dirty="0"/>
              <a:t>Then, when it is over, the we can all put together a report. </a:t>
            </a:r>
            <a:br>
              <a:rPr lang="en-US" dirty="0"/>
            </a:br>
            <a:endParaRPr lang="en-US" dirty="0"/>
          </a:p>
        </p:txBody>
      </p:sp>
      <p:pic>
        <p:nvPicPr>
          <p:cNvPr id="5" name="Picture 4" descr="Image of the incident reprort form &#10;(text is not readable)">
            <a:extLst>
              <a:ext uri="{FF2B5EF4-FFF2-40B4-BE49-F238E27FC236}">
                <a16:creationId xmlns:a16="http://schemas.microsoft.com/office/drawing/2014/main" id="{FA814DE3-2D91-6FBF-AEC6-C86178B57D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1828" y="985156"/>
            <a:ext cx="2654971" cy="31731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878205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42F07-3384-D3AC-986C-83F892C9C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Reporting what happened</a:t>
            </a:r>
            <a:br>
              <a:rPr lang="en-US" dirty="0"/>
            </a:br>
            <a:r>
              <a:rPr lang="en-US" dirty="0"/>
              <a:t>Use this helpful reminder of the information </a:t>
            </a:r>
            <a:r>
              <a:rPr lang="en-US" dirty="0" err="1"/>
              <a:t>needeed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FF0391-25F7-5563-49F8-14916A6760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7419703" cy="3394472"/>
          </a:xfrm>
        </p:spPr>
        <p:txBody>
          <a:bodyPr>
            <a:normAutofit lnSpcReduction="10000"/>
          </a:bodyPr>
          <a:lstStyle/>
          <a:p>
            <a:pPr marL="465138" indent="-457200"/>
            <a:r>
              <a:rPr lang="en-US" sz="2000" b="1" dirty="0"/>
              <a:t>S	</a:t>
            </a:r>
            <a:r>
              <a:rPr lang="en-US" sz="2000" dirty="0"/>
              <a:t>Size. Number of people involved</a:t>
            </a:r>
          </a:p>
          <a:p>
            <a:pPr marL="465138" indent="-457200"/>
            <a:r>
              <a:rPr lang="en-US" sz="2000" b="1" dirty="0"/>
              <a:t>A	</a:t>
            </a:r>
            <a:r>
              <a:rPr lang="en-US" sz="2000" dirty="0"/>
              <a:t>Activity. What happened</a:t>
            </a:r>
          </a:p>
          <a:p>
            <a:pPr marL="465138" indent="-457200"/>
            <a:r>
              <a:rPr lang="en-US" sz="2000" b="1" dirty="0"/>
              <a:t>L</a:t>
            </a:r>
            <a:r>
              <a:rPr lang="en-US" sz="2000" dirty="0"/>
              <a:t> 	Location. Where, exactly</a:t>
            </a:r>
          </a:p>
          <a:p>
            <a:pPr marL="465138" indent="-457200"/>
            <a:r>
              <a:rPr lang="en-US" sz="2000" b="1" dirty="0"/>
              <a:t>U</a:t>
            </a:r>
            <a:r>
              <a:rPr lang="en-US" sz="2000" dirty="0"/>
              <a:t> 	Uniforms - any vests, patches, or agency labels </a:t>
            </a:r>
          </a:p>
          <a:p>
            <a:pPr marL="465138" indent="-457200"/>
            <a:r>
              <a:rPr lang="en-US" sz="2000" b="1" dirty="0"/>
              <a:t>T</a:t>
            </a:r>
            <a:r>
              <a:rPr lang="en-US" sz="2000" dirty="0"/>
              <a:t> 	Time. When the incident started and any key activities.</a:t>
            </a:r>
          </a:p>
          <a:p>
            <a:pPr marL="465138" indent="-457200"/>
            <a:r>
              <a:rPr lang="en-US" sz="2000" b="1" dirty="0"/>
              <a:t>E</a:t>
            </a:r>
            <a:r>
              <a:rPr lang="en-US" sz="2000" dirty="0"/>
              <a:t> 	Equipment. - vehicles, dogs, weapons, or other gear</a:t>
            </a:r>
          </a:p>
          <a:p>
            <a:endParaRPr lang="en-US" dirty="0"/>
          </a:p>
          <a:p>
            <a:r>
              <a:rPr lang="en-US" dirty="0"/>
              <a:t>And</a:t>
            </a:r>
          </a:p>
          <a:p>
            <a:pPr marL="293688" indent="-285750">
              <a:buFont typeface="Arial" panose="020B0604020202020204" pitchFamily="34" charset="0"/>
              <a:buChar char="•"/>
            </a:pPr>
            <a:r>
              <a:rPr lang="en-US" dirty="0"/>
              <a:t>How manty voters were in the polling place</a:t>
            </a:r>
          </a:p>
          <a:p>
            <a:pPr marL="293688" indent="-285750">
              <a:buFont typeface="Arial" panose="020B0604020202020204" pitchFamily="34" charset="0"/>
              <a:buChar char="•"/>
            </a:pPr>
            <a:r>
              <a:rPr lang="en-US" dirty="0"/>
              <a:t>Any impacts on voting, including if it stopped and when if was restarted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F37E2453-D66C-1C26-03A8-0A6E72E985C4}"/>
              </a:ext>
            </a:extLst>
          </p:cNvPr>
          <p:cNvSpPr txBox="1">
            <a:spLocks/>
          </p:cNvSpPr>
          <p:nvPr/>
        </p:nvSpPr>
        <p:spPr>
          <a:xfrm>
            <a:off x="3357154" y="4491991"/>
            <a:ext cx="5090161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7938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D565E"/>
              </a:buClr>
              <a:buSzPts val="1800"/>
              <a:buFont typeface="Calibri"/>
              <a:buNone/>
              <a:tabLst/>
              <a:defRPr sz="1800" b="0" i="0" u="none" strike="noStrike" cap="none">
                <a:solidFill>
                  <a:srgbClr val="4D565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D565E"/>
              </a:buClr>
              <a:buSzPts val="1800"/>
              <a:buFont typeface="Calibri"/>
              <a:buChar char="▪"/>
              <a:defRPr sz="1800" b="0" i="0" u="none" strike="noStrike" cap="none">
                <a:solidFill>
                  <a:srgbClr val="4D565E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D565E"/>
              </a:buClr>
              <a:buSzPts val="1400"/>
              <a:buFont typeface="Calibri"/>
              <a:buChar char="▪"/>
              <a:defRPr sz="1400" b="0" i="0" u="none" strike="noStrike" cap="none">
                <a:solidFill>
                  <a:srgbClr val="4D565E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1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4D565E"/>
              </a:buClr>
              <a:buSzPts val="1000"/>
              <a:buFont typeface="Calibri"/>
              <a:buChar char="▪"/>
              <a:defRPr sz="1000" b="0" i="0" u="none" strike="noStrike" cap="none">
                <a:solidFill>
                  <a:srgbClr val="4D565E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1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4D565E"/>
              </a:buClr>
              <a:buSzPts val="1000"/>
              <a:buFont typeface="Calibri"/>
              <a:buChar char="▪"/>
              <a:defRPr sz="1000" b="0" i="0" u="none" strike="noStrike" cap="none">
                <a:solidFill>
                  <a:srgbClr val="4D565E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•"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•"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•"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•"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br>
              <a:rPr lang="en-US" sz="1600" dirty="0"/>
            </a:b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6673348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A1CCF-1442-573F-AAE3-0E00D631B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83374"/>
            <a:ext cx="8229600" cy="857250"/>
          </a:xfrm>
        </p:spPr>
        <p:txBody>
          <a:bodyPr/>
          <a:lstStyle/>
          <a:p>
            <a:r>
              <a:rPr lang="en-US" sz="6000" dirty="0"/>
              <a:t>Let’s practice this!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73F103-091F-BD0C-4880-697460634E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946366"/>
            <a:ext cx="8229600" cy="2522765"/>
          </a:xfrm>
        </p:spPr>
        <p:txBody>
          <a:bodyPr/>
          <a:lstStyle/>
          <a:p>
            <a:r>
              <a:rPr lang="en-US" dirty="0"/>
              <a:t>Get in groups of 6 and we’ll do a little role-playing to try out using the scripts and what to do and say if there is an incident.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9549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FDEEE-6A5B-8799-41E4-60EDD4CD1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32996"/>
            <a:ext cx="8229600" cy="857250"/>
          </a:xfrm>
        </p:spPr>
        <p:txBody>
          <a:bodyPr/>
          <a:lstStyle/>
          <a:p>
            <a:r>
              <a:rPr lang="en-US" sz="4800" dirty="0"/>
              <a:t>How did that go?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D46F72-D434-0874-B80D-09CA1B44FE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1" y="2116183"/>
            <a:ext cx="8229600" cy="2478440"/>
          </a:xfrm>
        </p:spPr>
        <p:txBody>
          <a:bodyPr/>
          <a:lstStyle/>
          <a:p>
            <a:r>
              <a:rPr lang="en-US" dirty="0"/>
              <a:t>What was easy?</a:t>
            </a:r>
          </a:p>
          <a:p>
            <a:br>
              <a:rPr lang="en-US" dirty="0"/>
            </a:br>
            <a:r>
              <a:rPr lang="en-US" dirty="0"/>
              <a:t>What was hard?</a:t>
            </a:r>
          </a:p>
          <a:p>
            <a:endParaRPr lang="en-US" dirty="0"/>
          </a:p>
          <a:p>
            <a:r>
              <a:rPr lang="en-US" dirty="0"/>
              <a:t>What questions do you have?</a:t>
            </a:r>
          </a:p>
        </p:txBody>
      </p:sp>
    </p:spTree>
    <p:extLst>
      <p:ext uri="{BB962C8B-B14F-4D97-AF65-F5344CB8AC3E}">
        <p14:creationId xmlns:p14="http://schemas.microsoft.com/office/powerpoint/2010/main" val="870257382"/>
      </p:ext>
    </p:extLst>
  </p:cSld>
  <p:clrMapOvr>
    <a:masterClrMapping/>
  </p:clrMapOvr>
</p:sld>
</file>

<file path=ppt/theme/theme1.xml><?xml version="1.0" encoding="utf-8"?>
<a:theme xmlns:a="http://schemas.openxmlformats.org/drawingml/2006/main" name="CCD-preso-14-0911">
  <a:themeElements>
    <a:clrScheme name="CCD Brand">
      <a:dk1>
        <a:srgbClr val="4778B2"/>
      </a:dk1>
      <a:lt1>
        <a:srgbClr val="FFFFFF"/>
      </a:lt1>
      <a:dk2>
        <a:srgbClr val="424344"/>
      </a:dk2>
      <a:lt2>
        <a:srgbClr val="EEEBE0"/>
      </a:lt2>
      <a:accent1>
        <a:srgbClr val="4391C5"/>
      </a:accent1>
      <a:accent2>
        <a:srgbClr val="A6452D"/>
      </a:accent2>
      <a:accent3>
        <a:srgbClr val="A1BA67"/>
      </a:accent3>
      <a:accent4>
        <a:srgbClr val="7C659E"/>
      </a:accent4>
      <a:accent5>
        <a:srgbClr val="65AAC3"/>
      </a:accent5>
      <a:accent6>
        <a:srgbClr val="EA9B56"/>
      </a:accent6>
      <a:hlink>
        <a:srgbClr val="4678B1"/>
      </a:hlink>
      <a:folHlink>
        <a:srgbClr val="4678B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3237</TotalTime>
  <Words>1319</Words>
  <Application>Microsoft Macintosh PowerPoint</Application>
  <PresentationFormat>On-screen Show (16:9)</PresentationFormat>
  <Paragraphs>135</Paragraphs>
  <Slides>17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Open Sans</vt:lpstr>
      <vt:lpstr>Calibri</vt:lpstr>
      <vt:lpstr>CCD-preso-14-0911</vt:lpstr>
      <vt:lpstr>How to customize this training for your jurisdiction</vt:lpstr>
      <vt:lpstr>Preparing for  federal agents or ICE  at a polling place</vt:lpstr>
      <vt:lpstr>What do if military or federal agents enter a voting area?</vt:lpstr>
      <vt:lpstr>Federal laws govern who may be in a polling place.</vt:lpstr>
      <vt:lpstr>State laws also set rule for presence at a polling place</vt:lpstr>
      <vt:lpstr>If something happens…</vt:lpstr>
      <vt:lpstr>Our response plan Preparing the polling place with more information</vt:lpstr>
      <vt:lpstr>If federal agents enter the voting location/polling place</vt:lpstr>
      <vt:lpstr>What to say when Reporting an incident</vt:lpstr>
      <vt:lpstr>What to say when Approaching the agents</vt:lpstr>
      <vt:lpstr>What to say when Informing them of election procedures</vt:lpstr>
      <vt:lpstr>What to say when Interacting with voters</vt:lpstr>
      <vt:lpstr>What to say After the incident or when people start to leace</vt:lpstr>
      <vt:lpstr>Reporting what happened Taking good notes</vt:lpstr>
      <vt:lpstr>Reporting what happened Use this helpful reminder of the information needeed</vt:lpstr>
      <vt:lpstr>Let’s practice this!</vt:lpstr>
      <vt:lpstr>How did that go?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Poll worker training for assisting voters with disabilities </dc:title>
  <dc:creator>Laskowski, Sharon J. Dr. (Fed)</dc:creator>
  <cp:lastModifiedBy>Whitney Quesenbery</cp:lastModifiedBy>
  <cp:revision>8</cp:revision>
  <cp:lastPrinted>2023-06-14T18:24:44Z</cp:lastPrinted>
  <dcterms:modified xsi:type="dcterms:W3CDTF">2026-09-22T15:35:26Z</dcterms:modified>
</cp:coreProperties>
</file>