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2" r:id="rId1"/>
  </p:sldMasterIdLst>
  <p:notesMasterIdLst>
    <p:notesMasterId r:id="rId44"/>
  </p:notesMasterIdLst>
  <p:sldIdLst>
    <p:sldId id="298" r:id="rId2"/>
    <p:sldId id="296" r:id="rId3"/>
    <p:sldId id="297"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Lst>
  <p:sldSz cx="9144000" cy="5143500" type="screen16x9"/>
  <p:notesSz cx="9372600" cy="7086600"/>
  <p:embeddedFontLst>
    <p:embeddedFont>
      <p:font typeface="Calibri" panose="020F0502020204030204" pitchFamily="34" charset="0"/>
      <p:regular r:id="rId45"/>
      <p:bold r:id="rId46"/>
      <p:italic r:id="rId47"/>
      <p:boldItalic r:id="rId48"/>
    </p:embeddedFont>
    <p:embeddedFont>
      <p:font typeface="Open Sans" panose="020B0606030504020204" pitchFamily="34" charset="0"/>
      <p:regular r:id="rId49"/>
      <p:bold r:id="rId50"/>
      <p:italic r:id="rId51"/>
      <p:boldItalic r:id="rId5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hitney Quesenbery" initials="" lastIdx="3" clrIdx="0"/>
  <p:cmAuthor id="1" name="Sarah Blahovec"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EEB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C8EFEF9-F0F1-43A2-B18F-6445C22BC3C0}" v="5" dt="2023-11-20T16:14:57.410"/>
  </p1510:revLst>
</p1510:revInfo>
</file>

<file path=ppt/tableStyles.xml><?xml version="1.0" encoding="utf-8"?>
<a:tblStyleLst xmlns:a="http://schemas.openxmlformats.org/drawingml/2006/main" def="{2DD0EE0E-E1C1-4CC9-997B-1C2CBB30C965}">
  <a:tblStyle styleId="{2DD0EE0E-E1C1-4CC9-997B-1C2CBB30C965}"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7ECF2"/>
          </a:solidFill>
        </a:fill>
      </a:tcStyle>
    </a:wholeTbl>
    <a:band1H>
      <a:tcTxStyle b="off" i="off"/>
      <a:tcStyle>
        <a:tcBdr/>
        <a:fill>
          <a:solidFill>
            <a:srgbClr val="CCD7E3"/>
          </a:solidFill>
        </a:fill>
      </a:tcStyle>
    </a:band1H>
    <a:band2H>
      <a:tcTxStyle b="off" i="off"/>
      <a:tcStyle>
        <a:tcBdr/>
      </a:tcStyle>
    </a:band2H>
    <a:band1V>
      <a:tcTxStyle b="off" i="off"/>
      <a:tcStyle>
        <a:tcBdr/>
        <a:fill>
          <a:solidFill>
            <a:srgbClr val="CCD7E3"/>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 styleId="{1D6009F2-F737-4587-B867-EEA9C718216F}"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1"/>
    <p:restoredTop sz="63597" autoAdjust="0"/>
  </p:normalViewPr>
  <p:slideViewPr>
    <p:cSldViewPr snapToGrid="0">
      <p:cViewPr varScale="1">
        <p:scale>
          <a:sx n="52" d="100"/>
          <a:sy n="52" d="100"/>
        </p:scale>
        <p:origin x="1512" y="52"/>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1" d="100"/>
          <a:sy n="61" d="100"/>
        </p:scale>
        <p:origin x="1784" y="5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3.fntdata"/><Relationship Id="rId50" Type="http://schemas.openxmlformats.org/officeDocument/2006/relationships/font" Target="fonts/font6.fntdata"/><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2.fntdata"/><Relationship Id="rId59"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1.fntdata"/><Relationship Id="rId53" Type="http://schemas.openxmlformats.org/officeDocument/2006/relationships/commentAuthors" Target="commentAuthors.xml"/><Relationship Id="rId58"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5.fntdata"/><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52"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4.fntdata"/><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7.fntdata"/><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skowski, Sharon J. Dr. (Fed)" userId="c506ae7d-be7a-4ce0-bf93-fe7f9aa48ac5" providerId="ADAL" clId="{AC8EFEF9-F0F1-43A2-B18F-6445C22BC3C0}"/>
    <pc:docChg chg="undo custSel addSld delSld modSld">
      <pc:chgData name="Laskowski, Sharon J. Dr. (Fed)" userId="c506ae7d-be7a-4ce0-bf93-fe7f9aa48ac5" providerId="ADAL" clId="{AC8EFEF9-F0F1-43A2-B18F-6445C22BC3C0}" dt="2023-11-20T18:31:58.991" v="516" actId="20577"/>
      <pc:docMkLst>
        <pc:docMk/>
      </pc:docMkLst>
      <pc:sldChg chg="del">
        <pc:chgData name="Laskowski, Sharon J. Dr. (Fed)" userId="c506ae7d-be7a-4ce0-bf93-fe7f9aa48ac5" providerId="ADAL" clId="{AC8EFEF9-F0F1-43A2-B18F-6445C22BC3C0}" dt="2023-11-20T15:23:27.159" v="202" actId="2696"/>
        <pc:sldMkLst>
          <pc:docMk/>
          <pc:sldMk cId="0" sldId="256"/>
        </pc:sldMkLst>
      </pc:sldChg>
      <pc:sldChg chg="modNotesTx">
        <pc:chgData name="Laskowski, Sharon J. Dr. (Fed)" userId="c506ae7d-be7a-4ce0-bf93-fe7f9aa48ac5" providerId="ADAL" clId="{AC8EFEF9-F0F1-43A2-B18F-6445C22BC3C0}" dt="2023-11-20T16:08:16.727" v="463" actId="20577"/>
        <pc:sldMkLst>
          <pc:docMk/>
          <pc:sldMk cId="0" sldId="258"/>
        </pc:sldMkLst>
      </pc:sldChg>
      <pc:sldChg chg="modSp mod modNotesTx">
        <pc:chgData name="Laskowski, Sharon J. Dr. (Fed)" userId="c506ae7d-be7a-4ce0-bf93-fe7f9aa48ac5" providerId="ADAL" clId="{AC8EFEF9-F0F1-43A2-B18F-6445C22BC3C0}" dt="2023-11-20T16:09:23.998" v="465" actId="255"/>
        <pc:sldMkLst>
          <pc:docMk/>
          <pc:sldMk cId="0" sldId="261"/>
        </pc:sldMkLst>
        <pc:spChg chg="mod">
          <ac:chgData name="Laskowski, Sharon J. Dr. (Fed)" userId="c506ae7d-be7a-4ce0-bf93-fe7f9aa48ac5" providerId="ADAL" clId="{AC8EFEF9-F0F1-43A2-B18F-6445C22BC3C0}" dt="2023-11-20T15:56:05.785" v="452" actId="20577"/>
          <ac:spMkLst>
            <pc:docMk/>
            <pc:sldMk cId="0" sldId="261"/>
            <ac:spMk id="144" creationId="{00000000-0000-0000-0000-000000000000}"/>
          </ac:spMkLst>
        </pc:spChg>
      </pc:sldChg>
      <pc:sldChg chg="modNotes modNotesTx">
        <pc:chgData name="Laskowski, Sharon J. Dr. (Fed)" userId="c506ae7d-be7a-4ce0-bf93-fe7f9aa48ac5" providerId="ADAL" clId="{AC8EFEF9-F0F1-43A2-B18F-6445C22BC3C0}" dt="2023-11-20T16:15:27.198" v="470" actId="20577"/>
        <pc:sldMkLst>
          <pc:docMk/>
          <pc:sldMk cId="0" sldId="277"/>
        </pc:sldMkLst>
      </pc:sldChg>
      <pc:sldChg chg="modNotesTx">
        <pc:chgData name="Laskowski, Sharon J. Dr. (Fed)" userId="c506ae7d-be7a-4ce0-bf93-fe7f9aa48ac5" providerId="ADAL" clId="{AC8EFEF9-F0F1-43A2-B18F-6445C22BC3C0}" dt="2023-11-20T16:16:24.730" v="473" actId="113"/>
        <pc:sldMkLst>
          <pc:docMk/>
          <pc:sldMk cId="0" sldId="279"/>
        </pc:sldMkLst>
      </pc:sldChg>
      <pc:sldChg chg="modNotesTx">
        <pc:chgData name="Laskowski, Sharon J. Dr. (Fed)" userId="c506ae7d-be7a-4ce0-bf93-fe7f9aa48ac5" providerId="ADAL" clId="{AC8EFEF9-F0F1-43A2-B18F-6445C22BC3C0}" dt="2023-11-20T16:16:58.077" v="474" actId="20577"/>
        <pc:sldMkLst>
          <pc:docMk/>
          <pc:sldMk cId="0" sldId="280"/>
        </pc:sldMkLst>
      </pc:sldChg>
      <pc:sldChg chg="modNotesTx">
        <pc:chgData name="Laskowski, Sharon J. Dr. (Fed)" userId="c506ae7d-be7a-4ce0-bf93-fe7f9aa48ac5" providerId="ADAL" clId="{AC8EFEF9-F0F1-43A2-B18F-6445C22BC3C0}" dt="2023-11-20T16:19:23.790" v="475" actId="14"/>
        <pc:sldMkLst>
          <pc:docMk/>
          <pc:sldMk cId="0" sldId="290"/>
        </pc:sldMkLst>
      </pc:sldChg>
      <pc:sldChg chg="modSp mod">
        <pc:chgData name="Laskowski, Sharon J. Dr. (Fed)" userId="c506ae7d-be7a-4ce0-bf93-fe7f9aa48ac5" providerId="ADAL" clId="{AC8EFEF9-F0F1-43A2-B18F-6445C22BC3C0}" dt="2023-11-20T18:31:58.991" v="516" actId="20577"/>
        <pc:sldMkLst>
          <pc:docMk/>
          <pc:sldMk cId="2395719217" sldId="297"/>
        </pc:sldMkLst>
        <pc:spChg chg="mod">
          <ac:chgData name="Laskowski, Sharon J. Dr. (Fed)" userId="c506ae7d-be7a-4ce0-bf93-fe7f9aa48ac5" providerId="ADAL" clId="{AC8EFEF9-F0F1-43A2-B18F-6445C22BC3C0}" dt="2023-11-20T18:31:58.991" v="516" actId="20577"/>
          <ac:spMkLst>
            <pc:docMk/>
            <pc:sldMk cId="2395719217" sldId="297"/>
            <ac:spMk id="102" creationId="{00000000-0000-0000-0000-000000000000}"/>
          </ac:spMkLst>
        </pc:spChg>
      </pc:sldChg>
      <pc:sldChg chg="modSp add mod modNotes modNotesTx">
        <pc:chgData name="Laskowski, Sharon J. Dr. (Fed)" userId="c506ae7d-be7a-4ce0-bf93-fe7f9aa48ac5" providerId="ADAL" clId="{AC8EFEF9-F0F1-43A2-B18F-6445C22BC3C0}" dt="2023-11-20T18:07:15.724" v="496" actId="20577"/>
        <pc:sldMkLst>
          <pc:docMk/>
          <pc:sldMk cId="3673359518" sldId="298"/>
        </pc:sldMkLst>
        <pc:spChg chg="mod">
          <ac:chgData name="Laskowski, Sharon J. Dr. (Fed)" userId="c506ae7d-be7a-4ce0-bf93-fe7f9aa48ac5" providerId="ADAL" clId="{AC8EFEF9-F0F1-43A2-B18F-6445C22BC3C0}" dt="2023-11-20T15:43:21.082" v="336" actId="20577"/>
          <ac:spMkLst>
            <pc:docMk/>
            <pc:sldMk cId="3673359518" sldId="298"/>
            <ac:spMk id="102" creationId="{00000000-0000-0000-0000-000000000000}"/>
          </ac:spMkLst>
        </pc:spChg>
        <pc:spChg chg="mod">
          <ac:chgData name="Laskowski, Sharon J. Dr. (Fed)" userId="c506ae7d-be7a-4ce0-bf93-fe7f9aa48ac5" providerId="ADAL" clId="{AC8EFEF9-F0F1-43A2-B18F-6445C22BC3C0}" dt="2023-11-20T15:51:05.749" v="448" actId="20577"/>
          <ac:spMkLst>
            <pc:docMk/>
            <pc:sldMk cId="3673359518" sldId="298"/>
            <ac:spMk id="10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4061460" cy="354330"/>
          </a:xfrm>
          <a:prstGeom prst="rect">
            <a:avLst/>
          </a:prstGeom>
          <a:noFill/>
          <a:ln>
            <a:noFill/>
          </a:ln>
        </p:spPr>
        <p:txBody>
          <a:bodyPr spcFirstLastPara="1" wrap="square" lIns="94031" tIns="47002" rIns="94031" bIns="47002"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5308971" y="0"/>
            <a:ext cx="4061460" cy="354330"/>
          </a:xfrm>
          <a:prstGeom prst="rect">
            <a:avLst/>
          </a:prstGeom>
          <a:noFill/>
          <a:ln>
            <a:noFill/>
          </a:ln>
        </p:spPr>
        <p:txBody>
          <a:bodyPr spcFirstLastPara="1" wrap="square" lIns="94031" tIns="47002" rIns="94031" bIns="47002"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324100" y="531813"/>
            <a:ext cx="4724400" cy="26574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937260" y="3366135"/>
            <a:ext cx="7498080" cy="3188970"/>
          </a:xfrm>
          <a:prstGeom prst="rect">
            <a:avLst/>
          </a:prstGeom>
          <a:noFill/>
          <a:ln>
            <a:noFill/>
          </a:ln>
        </p:spPr>
        <p:txBody>
          <a:bodyPr spcFirstLastPara="1" wrap="square" lIns="94031" tIns="47002" rIns="94031" bIns="47002"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6731040"/>
            <a:ext cx="4061460" cy="354330"/>
          </a:xfrm>
          <a:prstGeom prst="rect">
            <a:avLst/>
          </a:prstGeom>
          <a:noFill/>
          <a:ln>
            <a:noFill/>
          </a:ln>
        </p:spPr>
        <p:txBody>
          <a:bodyPr spcFirstLastPara="1" wrap="square" lIns="94031" tIns="47002" rIns="94031" bIns="47002"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5308971" y="6731040"/>
            <a:ext cx="4061460" cy="354330"/>
          </a:xfrm>
          <a:prstGeom prst="rect">
            <a:avLst/>
          </a:prstGeom>
          <a:noFill/>
          <a:ln>
            <a:noFill/>
          </a:ln>
        </p:spPr>
        <p:txBody>
          <a:bodyPr spcFirstLastPara="1" wrap="square" lIns="94031" tIns="47002" rIns="94031" bIns="47002" anchor="b" anchorCtr="0">
            <a:noAutofit/>
          </a:bodyPr>
          <a:lstStyle/>
          <a:p>
            <a:pPr algn="r">
              <a:buSzPts val="1200"/>
            </a:pPr>
            <a:fld id="{00000000-1234-1234-1234-123412341234}" type="slidenum">
              <a:rPr lang="en-US" sz="1200" smtClean="0">
                <a:solidFill>
                  <a:schemeClr val="dk1"/>
                </a:solidFill>
                <a:latin typeface="Calibri"/>
                <a:ea typeface="Calibri"/>
                <a:cs typeface="Calibri"/>
                <a:sym typeface="Calibri"/>
              </a:rPr>
              <a:pPr algn="r">
                <a:buSzPts val="1200"/>
              </a:pPr>
              <a:t>‹#›</a:t>
            </a:fld>
            <a:endParaRPr lang="en-US" sz="12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doi.org/10.6028/NIST.VTS.100-2"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doi.org/10.6028/NIST.VTS.100-2sup1"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eac.gov/sites/default/files/TestingCertification/Voluntary_Voting_System_Guidelines_Version_2_0.pdf"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federalregister.gov/documents/2021/06/16/2021-12619/promoting-access-to-voting"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www.regulations.gov/search/comment?filter=2021-12619"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eac.gov/about/help-america-vote-act/"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www.eac.gov/voting-equipment/voluntary-voting-system-guidelines"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230daf7737d_0_0:notes"/>
          <p:cNvSpPr>
            <a:spLocks noGrp="1" noRot="1" noChangeAspect="1"/>
          </p:cNvSpPr>
          <p:nvPr>
            <p:ph type="sldImg" idx="2"/>
          </p:nvPr>
        </p:nvSpPr>
        <p:spPr>
          <a:xfrm>
            <a:off x="2324100" y="531813"/>
            <a:ext cx="4724400" cy="26574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230daf7737d_0_0:notes"/>
          <p:cNvSpPr txBox="1">
            <a:spLocks noGrp="1"/>
          </p:cNvSpPr>
          <p:nvPr>
            <p:ph type="body" idx="1"/>
          </p:nvPr>
        </p:nvSpPr>
        <p:spPr>
          <a:xfrm>
            <a:off x="937260" y="3366135"/>
            <a:ext cx="7498080" cy="3188970"/>
          </a:xfrm>
          <a:prstGeom prst="rect">
            <a:avLst/>
          </a:prstGeom>
        </p:spPr>
        <p:txBody>
          <a:bodyPr spcFirstLastPara="1" wrap="square" lIns="94031" tIns="47002" rIns="94031" bIns="47002" anchor="t" anchorCtr="0">
            <a:noAutofit/>
          </a:bodyPr>
          <a:lstStyle/>
          <a:p>
            <a:pPr marL="0" marR="0" algn="l">
              <a:spcBef>
                <a:spcPts val="0"/>
              </a:spcBef>
              <a:spcAft>
                <a:spcPts val="600"/>
              </a:spcAft>
            </a:pPr>
            <a:r>
              <a:rPr lang="en-US" dirty="0"/>
              <a:t>This slide presentation sample is a companion document to </a:t>
            </a:r>
            <a:r>
              <a:rPr lang="en-US" sz="1200" dirty="0">
                <a:effectLst/>
                <a:latin typeface="Arial" panose="020B0604020202020204" pitchFamily="34" charset="0"/>
                <a:ea typeface="Arial" panose="020B0604020202020204" pitchFamily="34" charset="0"/>
              </a:rPr>
              <a:t>Blahovec, S., Quesenbery, W., Laskowski, S.</a:t>
            </a:r>
            <a:r>
              <a:rPr lang="en-US" sz="1200" dirty="0">
                <a:solidFill>
                  <a:srgbClr val="000000"/>
                </a:solidFill>
                <a:effectLst/>
                <a:latin typeface="Arial" panose="020B0604020202020204" pitchFamily="34" charset="0"/>
                <a:ea typeface="Arial" panose="020B0604020202020204" pitchFamily="34" charset="0"/>
              </a:rPr>
              <a:t> (</a:t>
            </a:r>
            <a:r>
              <a:rPr lang="en-US" sz="1200" dirty="0">
                <a:effectLst/>
                <a:latin typeface="Arial" panose="020B0604020202020204" pitchFamily="34" charset="0"/>
                <a:ea typeface="Arial" panose="020B0604020202020204" pitchFamily="34" charset="0"/>
              </a:rPr>
              <a:t>2023</a:t>
            </a:r>
            <a:r>
              <a:rPr lang="en-US" sz="1200" dirty="0">
                <a:solidFill>
                  <a:srgbClr val="000000"/>
                </a:solidFill>
                <a:effectLst/>
                <a:latin typeface="Arial" panose="020B0604020202020204" pitchFamily="34" charset="0"/>
                <a:ea typeface="Arial" panose="020B0604020202020204" pitchFamily="34" charset="0"/>
              </a:rPr>
              <a:t>) </a:t>
            </a:r>
            <a:r>
              <a:rPr lang="en-US" sz="1200" dirty="0">
                <a:effectLst/>
                <a:latin typeface="Arial" panose="020B0604020202020204" pitchFamily="34" charset="0"/>
                <a:ea typeface="Arial" panose="020B0604020202020204" pitchFamily="34" charset="0"/>
              </a:rPr>
              <a:t>Training Poll Workers for Accessible Voting: Supporting Voters with Disabilities at the Polling Place</a:t>
            </a:r>
            <a:r>
              <a:rPr lang="en-US" sz="1200" dirty="0">
                <a:solidFill>
                  <a:srgbClr val="000000"/>
                </a:solidFill>
                <a:effectLst/>
                <a:latin typeface="Arial" panose="020B0604020202020204" pitchFamily="34" charset="0"/>
                <a:ea typeface="Arial" panose="020B0604020202020204" pitchFamily="34" charset="0"/>
              </a:rPr>
              <a:t>. </a:t>
            </a:r>
            <a:r>
              <a:rPr lang="en-US" sz="1200" dirty="0">
                <a:effectLst/>
                <a:latin typeface="Arial" panose="020B0604020202020204" pitchFamily="34" charset="0"/>
                <a:ea typeface="Arial" panose="020B0604020202020204" pitchFamily="34" charset="0"/>
              </a:rPr>
              <a:t>(National Institute of Standards and Technology, Gaithersburg, MD), NIST Voting Technology Series (VTS) </a:t>
            </a:r>
            <a:r>
              <a:rPr lang="en-US" sz="1200" dirty="0">
                <a:effectLst/>
                <a:latin typeface="Calibri" panose="020F0502020204030204" pitchFamily="34" charset="0"/>
                <a:ea typeface="Arial" panose="020B0604020202020204" pitchFamily="34" charset="0"/>
                <a:cs typeface="Calibri" panose="020F0502020204030204" pitchFamily="34" charset="0"/>
              </a:rPr>
              <a:t>100-2. </a:t>
            </a:r>
            <a:r>
              <a:rPr lang="en-US" sz="12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 </a:t>
            </a:r>
            <a:r>
              <a:rPr lang="en-US" sz="1200" dirty="0">
                <a:solidFill>
                  <a:srgbClr val="000000"/>
                </a:solidFill>
                <a:effectLst/>
                <a:latin typeface="Calibri" panose="020F0502020204030204" pitchFamily="34" charset="0"/>
                <a:ea typeface="Arial" panose="020B0604020202020204" pitchFamily="34" charset="0"/>
                <a:cs typeface="Calibri" panose="020F0502020204030204" pitchFamily="34" charset="0"/>
                <a:hlinkClick r:id="rId3"/>
              </a:rPr>
              <a:t>https://doi.org/</a:t>
            </a:r>
            <a:r>
              <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hlinkClick r:id="rId3"/>
              </a:rPr>
              <a:t>10.6028/NIST.VTS.100-2</a:t>
            </a:r>
            <a:endPar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12700" indent="0" algn="l"/>
            <a:endParaRPr lang="en-US" sz="1200" dirty="0">
              <a:effectLst/>
              <a:latin typeface="Calibri" panose="020F0502020204030204" pitchFamily="34" charset="0"/>
              <a:ea typeface="Calibri" panose="020F0502020204030204" pitchFamily="34" charset="0"/>
            </a:endParaRPr>
          </a:p>
          <a:p>
            <a:pPr marL="0" marR="0" algn="l">
              <a:spcBef>
                <a:spcPts val="2000"/>
              </a:spcBef>
              <a:spcAft>
                <a:spcPts val="0"/>
              </a:spcAft>
            </a:pPr>
            <a:endParaRPr lang="en-US" sz="1200" dirty="0">
              <a:solidFill>
                <a:srgbClr val="000000"/>
              </a:solidFill>
              <a:effectLst/>
              <a:latin typeface="Arial" panose="020B0604020202020204" pitchFamily="34" charset="0"/>
              <a:ea typeface="Arial" panose="020B0604020202020204" pitchFamily="34" charset="0"/>
            </a:endParaRPr>
          </a:p>
          <a:p>
            <a:pPr marL="0" marR="0" algn="l">
              <a:spcBef>
                <a:spcPts val="0"/>
              </a:spcBef>
              <a:spcAft>
                <a:spcPts val="600"/>
              </a:spcAft>
            </a:pPr>
            <a:r>
              <a:rPr lang="en-US" sz="12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It is available free of charge at </a:t>
            </a:r>
            <a:r>
              <a:rPr lang="en-US" sz="1200" dirty="0">
                <a:solidFill>
                  <a:srgbClr val="000000"/>
                </a:solidFill>
                <a:effectLst/>
                <a:latin typeface="Calibri" panose="020F0502020204030204" pitchFamily="34" charset="0"/>
                <a:ea typeface="Arial" panose="020B0604020202020204" pitchFamily="34" charset="0"/>
                <a:cs typeface="Calibri" panose="020F0502020204030204" pitchFamily="34" charset="0"/>
                <a:hlinkClick r:id="rId4"/>
              </a:rPr>
              <a:t>https://doi.org/</a:t>
            </a:r>
            <a:r>
              <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hlinkClick r:id="rId4"/>
              </a:rPr>
              <a:t>10.6028/NIST.VTS.100-2sup1</a:t>
            </a:r>
            <a:endPar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algn="l">
              <a:spcBef>
                <a:spcPts val="0"/>
              </a:spcBef>
              <a:spcAft>
                <a:spcPts val="600"/>
              </a:spcAft>
            </a:pPr>
            <a:endPar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228600" algn="l" defTabSz="914400" rtl="0" eaLnBrk="1" fontAlgn="auto" latinLnBrk="0" hangingPunct="1">
              <a:lnSpc>
                <a:spcPct val="100000"/>
              </a:lnSpc>
              <a:spcBef>
                <a:spcPts val="0"/>
              </a:spcBef>
              <a:spcAft>
                <a:spcPts val="600"/>
              </a:spcAft>
              <a:buClr>
                <a:srgbClr val="000000"/>
              </a:buClr>
              <a:buSzPts val="1400"/>
              <a:buFont typeface="Arial"/>
              <a:buNone/>
              <a:tabLst/>
              <a:defRPr/>
            </a:pPr>
            <a:r>
              <a:rPr lang="en-U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Disclaimer: Certain </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commercial equipment, instruments, software, or materials, commercial or non-commercial, are identified in this paper in order to specify the experimental procedure adequately. Such identification does not imply recommendation or endorsement of any product or service by NIST, nor does it imply that the materials or equipment identified are necessarily the best available for the purpose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marR="0" algn="l">
              <a:spcBef>
                <a:spcPts val="0"/>
              </a:spcBef>
              <a:spcAft>
                <a:spcPts val="600"/>
              </a:spcAft>
            </a:pPr>
            <a:endPar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algn="l">
              <a:spcBef>
                <a:spcPts val="0"/>
              </a:spcBef>
              <a:spcAft>
                <a:spcPts val="600"/>
              </a:spcAft>
            </a:pPr>
            <a:endParaRPr lang="en-US" sz="1200" dirty="0">
              <a:effectLst/>
              <a:latin typeface="Calibri" panose="020F0502020204030204" pitchFamily="34" charset="0"/>
              <a:ea typeface="Calibri" panose="020F0502020204030204" pitchFamily="34" charset="0"/>
            </a:endParaRPr>
          </a:p>
          <a:p>
            <a:pPr marL="0" indent="0"/>
            <a:endParaRPr dirty="0"/>
          </a:p>
        </p:txBody>
      </p:sp>
    </p:spTree>
    <p:extLst>
      <p:ext uri="{BB962C8B-B14F-4D97-AF65-F5344CB8AC3E}">
        <p14:creationId xmlns:p14="http://schemas.microsoft.com/office/powerpoint/2010/main" val="42835391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230daf7737d_0_29:notes"/>
          <p:cNvSpPr>
            <a:spLocks noGrp="1" noRot="1" noChangeAspect="1"/>
          </p:cNvSpPr>
          <p:nvPr>
            <p:ph type="sldImg" idx="2"/>
          </p:nvPr>
        </p:nvSpPr>
        <p:spPr>
          <a:xfrm>
            <a:off x="2324100" y="531813"/>
            <a:ext cx="4724400" cy="26574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230daf7737d_0_29:notes"/>
          <p:cNvSpPr txBox="1">
            <a:spLocks noGrp="1"/>
          </p:cNvSpPr>
          <p:nvPr>
            <p:ph type="body" idx="1"/>
          </p:nvPr>
        </p:nvSpPr>
        <p:spPr>
          <a:xfrm>
            <a:off x="937260" y="3366135"/>
            <a:ext cx="7498080" cy="3188970"/>
          </a:xfrm>
          <a:prstGeom prst="rect">
            <a:avLst/>
          </a:prstGeom>
        </p:spPr>
        <p:txBody>
          <a:bodyPr spcFirstLastPara="1" wrap="square" lIns="94031" tIns="47002" rIns="94031" bIns="47002" anchor="t" anchorCtr="0">
            <a:noAutofit/>
          </a:bodyPr>
          <a:lstStyle/>
          <a:p>
            <a:pPr marL="0" indent="0">
              <a:buClr>
                <a:schemeClr val="dk1"/>
              </a:buClr>
              <a:buSzPts val="1100"/>
            </a:pPr>
            <a:r>
              <a:rPr lang="en-US" dirty="0"/>
              <a:t>For example:</a:t>
            </a:r>
            <a:endParaRPr dirty="0"/>
          </a:p>
          <a:p>
            <a:pPr marL="470230" indent="-326549">
              <a:buClr>
                <a:schemeClr val="dk1"/>
              </a:buClr>
              <a:buChar char="-"/>
            </a:pPr>
            <a:r>
              <a:rPr lang="en-US" dirty="0"/>
              <a:t>Blind voters can use the audio feature on voting machines to read the ballot to them and allow them to mark the ballot with the accessible controller</a:t>
            </a:r>
            <a:endParaRPr dirty="0"/>
          </a:p>
          <a:p>
            <a:pPr marL="470230" indent="-326549">
              <a:buClr>
                <a:schemeClr val="dk1"/>
              </a:buClr>
              <a:buChar char="-"/>
            </a:pPr>
            <a:r>
              <a:rPr lang="en-US" dirty="0"/>
              <a:t>Voters with low vision can use the accessible machine for the audio feature, make the text larger, or change the contrast on the machine</a:t>
            </a:r>
            <a:endParaRPr dirty="0"/>
          </a:p>
          <a:p>
            <a:pPr marL="470230" indent="-326549">
              <a:buClr>
                <a:schemeClr val="dk1"/>
              </a:buClr>
              <a:buChar char="-"/>
            </a:pPr>
            <a:r>
              <a:rPr lang="en-US" dirty="0"/>
              <a:t>Voters with some mobility and dexterity disabilities might not be able to hold a pen and mark their ballot. They can use the controller [or their own assistive technology, such as a sip and puff device] to mark their ballot</a:t>
            </a:r>
            <a:endParaRPr dirty="0"/>
          </a:p>
          <a:p>
            <a:pPr marL="470230" indent="-326549">
              <a:buClr>
                <a:schemeClr val="dk1"/>
              </a:buClr>
              <a:buChar char="-"/>
            </a:pPr>
            <a:r>
              <a:rPr lang="en-US" dirty="0"/>
              <a:t>Some voters with cognitive disabilities might choose to use a ballot-marking device to enlarge the text or read the ballot to them </a:t>
            </a:r>
            <a:endParaRPr dirty="0"/>
          </a:p>
          <a:p>
            <a:pPr marL="470230" indent="-326549">
              <a:buClr>
                <a:schemeClr val="dk1"/>
              </a:buClr>
              <a:buChar char="-"/>
            </a:pPr>
            <a:r>
              <a:rPr lang="en-US" dirty="0"/>
              <a:t>Some voters, with and without disabilities, may find it easier to vote on an accessible voting machine and prefer that to voting on a paper ballot</a:t>
            </a:r>
            <a:endParaRPr dirty="0"/>
          </a:p>
          <a:p>
            <a:pPr marL="0" indent="0">
              <a:buClr>
                <a:schemeClr val="dk1"/>
              </a:buClr>
              <a:buSzPts val="1100"/>
            </a:pPr>
            <a:endParaRPr dirty="0"/>
          </a:p>
          <a:p>
            <a:pPr marL="0" indent="0"/>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230daf7737d_0_34:notes"/>
          <p:cNvSpPr>
            <a:spLocks noGrp="1" noRot="1" noChangeAspect="1"/>
          </p:cNvSpPr>
          <p:nvPr>
            <p:ph type="sldImg" idx="2"/>
          </p:nvPr>
        </p:nvSpPr>
        <p:spPr>
          <a:xfrm>
            <a:off x="2324100" y="531813"/>
            <a:ext cx="4724400" cy="26574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230daf7737d_0_34:notes"/>
          <p:cNvSpPr txBox="1">
            <a:spLocks noGrp="1"/>
          </p:cNvSpPr>
          <p:nvPr>
            <p:ph type="body" idx="1"/>
          </p:nvPr>
        </p:nvSpPr>
        <p:spPr>
          <a:xfrm>
            <a:off x="937260" y="3366135"/>
            <a:ext cx="7498080" cy="3188970"/>
          </a:xfrm>
          <a:prstGeom prst="rect">
            <a:avLst/>
          </a:prstGeom>
        </p:spPr>
        <p:txBody>
          <a:bodyPr spcFirstLastPara="1" wrap="square" lIns="94031" tIns="47002" rIns="94031" bIns="47002" anchor="t" anchorCtr="0">
            <a:noAutofit/>
          </a:bodyPr>
          <a:lstStyle/>
          <a:p>
            <a:pPr marL="0" indent="0"/>
            <a:r>
              <a:rPr lang="en-US" b="1" i="1" dirty="0"/>
              <a:t>How to use this slide</a:t>
            </a:r>
            <a:endParaRPr b="1" i="1" dirty="0"/>
          </a:p>
          <a:p>
            <a:pPr marL="470230" indent="-326549">
              <a:buAutoNum type="arabicPeriod"/>
            </a:pPr>
            <a:r>
              <a:rPr lang="en-US" dirty="0"/>
              <a:t>Insert a picture of your accessible voting system. </a:t>
            </a:r>
            <a:endParaRPr dirty="0"/>
          </a:p>
          <a:p>
            <a:pPr marL="470230" indent="-326549">
              <a:buAutoNum type="arabicPeriod"/>
            </a:pPr>
            <a:r>
              <a:rPr lang="en-US" dirty="0"/>
              <a:t>Use this slide to make sure poll workers know what features are available so that they can inform voters and help them find those features. Check the manufacturer’s instruction manual to learn what features are available on your machine, such as</a:t>
            </a:r>
            <a:endParaRPr dirty="0"/>
          </a:p>
          <a:p>
            <a:pPr marL="940460" lvl="1" indent="-326549">
              <a:buChar char="○"/>
            </a:pPr>
            <a:r>
              <a:rPr lang="en-US" dirty="0"/>
              <a:t>An audio ballot</a:t>
            </a:r>
            <a:endParaRPr dirty="0"/>
          </a:p>
          <a:p>
            <a:pPr marL="940460" lvl="1" indent="-326549">
              <a:buChar char="○"/>
            </a:pPr>
            <a:r>
              <a:rPr lang="en-US" dirty="0"/>
              <a:t>The option to make text larger or smaller</a:t>
            </a:r>
            <a:endParaRPr dirty="0"/>
          </a:p>
          <a:p>
            <a:pPr marL="940460" lvl="1" indent="-326549">
              <a:buChar char="○"/>
            </a:pPr>
            <a:r>
              <a:rPr lang="en-US" dirty="0"/>
              <a:t>The option to change the contrast on the screen</a:t>
            </a:r>
            <a:endParaRPr dirty="0"/>
          </a:p>
          <a:p>
            <a:pPr marL="940460" lvl="1" indent="-326549">
              <a:buChar char="○"/>
            </a:pPr>
            <a:r>
              <a:rPr lang="en-US" dirty="0"/>
              <a:t>The ability to turn the screen off when in audio mode </a:t>
            </a:r>
            <a:endParaRPr dirty="0"/>
          </a:p>
          <a:p>
            <a:pPr marL="940460" lvl="1" indent="-326549">
              <a:buChar char="○"/>
            </a:pPr>
            <a:r>
              <a:rPr lang="en-US" dirty="0"/>
              <a:t>A controller with buttons (this may be attached to the machine)</a:t>
            </a:r>
            <a:endParaRPr dirty="0"/>
          </a:p>
          <a:p>
            <a:pPr marL="940460" lvl="1" indent="-326549">
              <a:buChar char="○"/>
            </a:pPr>
            <a:r>
              <a:rPr lang="en-US" dirty="0"/>
              <a:t>A headset (this may be attached to the machine)</a:t>
            </a:r>
            <a:endParaRPr dirty="0"/>
          </a:p>
          <a:p>
            <a:pPr marL="940460" lvl="1" indent="-326549">
              <a:buChar char="○"/>
            </a:pPr>
            <a:r>
              <a:rPr lang="en-US" dirty="0"/>
              <a:t>A way for voters to plug in their own assistive devices, such as sip and puff systems, dual switches, or  rocker paddles</a:t>
            </a:r>
            <a:endParaRPr dirty="0"/>
          </a:p>
          <a:p>
            <a:pPr marL="470230" indent="-326549">
              <a:buAutoNum type="arabicPeriod"/>
            </a:pPr>
            <a:r>
              <a:rPr lang="en-US" dirty="0"/>
              <a:t>Demonstrate how poll workers can navigate to the feature settings on the machine, such as audio mode</a:t>
            </a:r>
            <a:endParaRPr dirty="0"/>
          </a:p>
          <a:p>
            <a:pPr marL="470230" indent="-326549">
              <a:buAutoNum type="arabicPeriod"/>
            </a:pPr>
            <a:r>
              <a:rPr lang="en-US" dirty="0"/>
              <a:t>Let poll workers know how they can find more information on the features on Election Day, such as in the poll worker manual or any job aids </a:t>
            </a:r>
            <a:endParaRPr dirty="0"/>
          </a:p>
          <a:p>
            <a:pPr marL="470230" indent="-326549">
              <a:buAutoNum type="arabicPeriod"/>
            </a:pPr>
            <a:r>
              <a:rPr lang="en-US" dirty="0"/>
              <a:t>Consider creating a checklist of the accessible features that are available for poll workers to reference on Election Day</a:t>
            </a: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230daf7737d_0_224:notes"/>
          <p:cNvSpPr>
            <a:spLocks noGrp="1" noRot="1" noChangeAspect="1"/>
          </p:cNvSpPr>
          <p:nvPr>
            <p:ph type="sldImg" idx="2"/>
          </p:nvPr>
        </p:nvSpPr>
        <p:spPr>
          <a:xfrm>
            <a:off x="2324100" y="531813"/>
            <a:ext cx="4724400" cy="26574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230daf7737d_0_224:notes"/>
          <p:cNvSpPr txBox="1">
            <a:spLocks noGrp="1"/>
          </p:cNvSpPr>
          <p:nvPr>
            <p:ph type="body" idx="1"/>
          </p:nvPr>
        </p:nvSpPr>
        <p:spPr>
          <a:xfrm>
            <a:off x="937260" y="3366135"/>
            <a:ext cx="7498080" cy="3188970"/>
          </a:xfrm>
          <a:prstGeom prst="rect">
            <a:avLst/>
          </a:prstGeom>
        </p:spPr>
        <p:txBody>
          <a:bodyPr spcFirstLastPara="1" wrap="square" lIns="94031" tIns="47002" rIns="94031" bIns="47002" anchor="t" anchorCtr="0">
            <a:noAutofit/>
          </a:bodyPr>
          <a:lstStyle/>
          <a:p>
            <a:pPr marL="0" indent="0"/>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230daf7737d_0_269:notes"/>
          <p:cNvSpPr>
            <a:spLocks noGrp="1" noRot="1" noChangeAspect="1"/>
          </p:cNvSpPr>
          <p:nvPr>
            <p:ph type="sldImg" idx="2"/>
          </p:nvPr>
        </p:nvSpPr>
        <p:spPr>
          <a:xfrm>
            <a:off x="2324100" y="531813"/>
            <a:ext cx="4724400" cy="26574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230daf7737d_0_269:notes"/>
          <p:cNvSpPr txBox="1">
            <a:spLocks noGrp="1"/>
          </p:cNvSpPr>
          <p:nvPr>
            <p:ph type="body" idx="1"/>
          </p:nvPr>
        </p:nvSpPr>
        <p:spPr>
          <a:xfrm>
            <a:off x="937260" y="3366135"/>
            <a:ext cx="7498080" cy="3188970"/>
          </a:xfrm>
          <a:prstGeom prst="rect">
            <a:avLst/>
          </a:prstGeom>
        </p:spPr>
        <p:txBody>
          <a:bodyPr spcFirstLastPara="1" wrap="square" lIns="94031" tIns="47002" rIns="94031" bIns="47002" anchor="t" anchorCtr="0">
            <a:noAutofit/>
          </a:bodyPr>
          <a:lstStyle/>
          <a:p>
            <a:pPr marL="0" indent="0">
              <a:buClr>
                <a:schemeClr val="dk1"/>
              </a:buClr>
              <a:buSzPts val="1100"/>
            </a:pPr>
            <a:r>
              <a:rPr lang="en-US" b="1" i="1" dirty="0"/>
              <a:t>How to use this slide</a:t>
            </a:r>
            <a:endParaRPr b="1" i="1" dirty="0"/>
          </a:p>
          <a:p>
            <a:pPr marL="0" indent="0">
              <a:buClr>
                <a:schemeClr val="dk1"/>
              </a:buClr>
              <a:buSzPts val="1100"/>
            </a:pPr>
            <a:r>
              <a:rPr lang="en-US" dirty="0"/>
              <a:t>Remind the poll workers of the tools they have available for them. This is a good opportunity to make sure they have seen all of the job aids and forms, especially any that are not in their manuals.</a:t>
            </a:r>
            <a:endParaRPr dirty="0"/>
          </a:p>
          <a:p>
            <a:pPr marL="0" indent="0">
              <a:buClr>
                <a:schemeClr val="dk1"/>
              </a:buClr>
              <a:buSzPts val="1100"/>
            </a:pPr>
            <a:r>
              <a:rPr lang="en-US" dirty="0"/>
              <a:t>They should know who to ask in the polling place if there is a problem with the machine, and the chain of command for fixing those problems. </a:t>
            </a:r>
            <a:endParaRPr dirty="0"/>
          </a:p>
          <a:p>
            <a:pPr marL="0" indent="0">
              <a:buClr>
                <a:schemeClr val="dk1"/>
              </a:buClr>
              <a:buSzPts val="1100"/>
            </a:pPr>
            <a:r>
              <a:rPr lang="en-US" dirty="0"/>
              <a:t>They should also know where to find any information on the voting machines, such as the polling place manual or any other job aids. </a:t>
            </a:r>
            <a:endParaRPr dirty="0"/>
          </a:p>
          <a:p>
            <a:pPr marL="0" indent="0"/>
            <a:endParaRPr dirty="0"/>
          </a:p>
        </p:txBody>
      </p:sp>
      <p:sp>
        <p:nvSpPr>
          <p:cNvPr id="186" name="Google Shape;186;g230daf7737d_0_269:notes"/>
          <p:cNvSpPr txBox="1">
            <a:spLocks noGrp="1"/>
          </p:cNvSpPr>
          <p:nvPr>
            <p:ph type="sldNum" idx="12"/>
          </p:nvPr>
        </p:nvSpPr>
        <p:spPr>
          <a:xfrm>
            <a:off x="5308971" y="6731040"/>
            <a:ext cx="4061460" cy="354330"/>
          </a:xfrm>
          <a:prstGeom prst="rect">
            <a:avLst/>
          </a:prstGeom>
        </p:spPr>
        <p:txBody>
          <a:bodyPr spcFirstLastPara="1" wrap="square" lIns="94031" tIns="47002" rIns="94031" bIns="47002" anchor="b" anchorCtr="0">
            <a:noAutofit/>
          </a:bodyPr>
          <a:lstStyle/>
          <a:p>
            <a:pPr algn="r">
              <a:buSzPts val="1200"/>
            </a:pPr>
            <a:fld id="{00000000-1234-1234-1234-123412341234}" type="slidenum">
              <a:rPr lang="en-US"/>
              <a:pPr algn="r">
                <a:buSzPts val="1200"/>
              </a:pPr>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230daf7737d_0_207:notes"/>
          <p:cNvSpPr>
            <a:spLocks noGrp="1" noRot="1" noChangeAspect="1"/>
          </p:cNvSpPr>
          <p:nvPr>
            <p:ph type="sldImg" idx="2"/>
          </p:nvPr>
        </p:nvSpPr>
        <p:spPr>
          <a:xfrm>
            <a:off x="2324100" y="531813"/>
            <a:ext cx="4724400" cy="26574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230daf7737d_0_207:notes"/>
          <p:cNvSpPr txBox="1">
            <a:spLocks noGrp="1"/>
          </p:cNvSpPr>
          <p:nvPr>
            <p:ph type="body" idx="1"/>
          </p:nvPr>
        </p:nvSpPr>
        <p:spPr>
          <a:xfrm>
            <a:off x="937260" y="3366135"/>
            <a:ext cx="7498080" cy="3188970"/>
          </a:xfrm>
          <a:prstGeom prst="rect">
            <a:avLst/>
          </a:prstGeom>
        </p:spPr>
        <p:txBody>
          <a:bodyPr spcFirstLastPara="1" wrap="square" lIns="94031" tIns="47002" rIns="94031" bIns="47002" anchor="t" anchorCtr="0">
            <a:noAutofit/>
          </a:bodyPr>
          <a:lstStyle/>
          <a:p>
            <a:pPr marL="0" indent="0"/>
            <a:r>
              <a:rPr lang="en-US" dirty="0"/>
              <a:t>Voters have a right to receive assistance in the polling place. By federal law, voters with a disability have a right to receive assistance from a person of the voter’s choice, as long as that assistant is not the voter’s employer or agent of their employer, or an officer or agent of the voter’s union.</a:t>
            </a:r>
            <a:endParaRPr dirty="0"/>
          </a:p>
          <a:p>
            <a:pPr marL="0" indent="0"/>
            <a:endParaRPr dirty="0"/>
          </a:p>
          <a:p>
            <a:pPr marL="0" indent="0">
              <a:buClr>
                <a:schemeClr val="dk1"/>
              </a:buClr>
              <a:buSzPts val="1100"/>
            </a:pPr>
            <a:r>
              <a:rPr lang="en-US" dirty="0"/>
              <a:t>Don’t question whether a voter receiving assistance is not competent to vote. That decision can only be made by a court or guardian.</a:t>
            </a:r>
            <a:endParaRPr dirty="0"/>
          </a:p>
          <a:p>
            <a:pPr marL="0" indent="0">
              <a:buClr>
                <a:schemeClr val="dk1"/>
              </a:buClr>
              <a:buSzPts val="1100"/>
            </a:pPr>
            <a:endParaRPr dirty="0"/>
          </a:p>
          <a:p>
            <a:pPr marL="0" indent="0">
              <a:buClr>
                <a:schemeClr val="dk1"/>
              </a:buClr>
              <a:buSzPts val="1100"/>
            </a:pPr>
            <a:endParaRPr dirty="0"/>
          </a:p>
          <a:p>
            <a:pPr marL="0" indent="0"/>
            <a:endParaRPr dirty="0"/>
          </a:p>
        </p:txBody>
      </p:sp>
      <p:sp>
        <p:nvSpPr>
          <p:cNvPr id="194" name="Google Shape;194;g230daf7737d_0_207:notes"/>
          <p:cNvSpPr txBox="1">
            <a:spLocks noGrp="1"/>
          </p:cNvSpPr>
          <p:nvPr>
            <p:ph type="sldNum" idx="12"/>
          </p:nvPr>
        </p:nvSpPr>
        <p:spPr>
          <a:xfrm>
            <a:off x="5308971" y="6731040"/>
            <a:ext cx="4061460" cy="354330"/>
          </a:xfrm>
          <a:prstGeom prst="rect">
            <a:avLst/>
          </a:prstGeom>
        </p:spPr>
        <p:txBody>
          <a:bodyPr spcFirstLastPara="1" wrap="square" lIns="94031" tIns="47002" rIns="94031" bIns="47002" anchor="b" anchorCtr="0">
            <a:noAutofit/>
          </a:bodyPr>
          <a:lstStyle/>
          <a:p>
            <a:pPr algn="r"/>
            <a:fld id="{00000000-1234-1234-1234-123412341234}" type="slidenum">
              <a:rPr lang="en-US"/>
              <a:pPr algn="r"/>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230daf7737d_0_253:notes"/>
          <p:cNvSpPr>
            <a:spLocks noGrp="1" noRot="1" noChangeAspect="1"/>
          </p:cNvSpPr>
          <p:nvPr>
            <p:ph type="sldImg" idx="2"/>
          </p:nvPr>
        </p:nvSpPr>
        <p:spPr>
          <a:xfrm>
            <a:off x="2324100" y="531813"/>
            <a:ext cx="4724400" cy="26574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230daf7737d_0_253:notes"/>
          <p:cNvSpPr txBox="1">
            <a:spLocks noGrp="1"/>
          </p:cNvSpPr>
          <p:nvPr>
            <p:ph type="body" idx="1"/>
          </p:nvPr>
        </p:nvSpPr>
        <p:spPr>
          <a:xfrm>
            <a:off x="937260" y="3366135"/>
            <a:ext cx="7498080" cy="3188970"/>
          </a:xfrm>
          <a:prstGeom prst="rect">
            <a:avLst/>
          </a:prstGeom>
        </p:spPr>
        <p:txBody>
          <a:bodyPr spcFirstLastPara="1" wrap="square" lIns="94031" tIns="47002" rIns="94031" bIns="47002" anchor="t" anchorCtr="0">
            <a:noAutofit/>
          </a:bodyPr>
          <a:lstStyle/>
          <a:p>
            <a:pPr marL="0" indent="0"/>
            <a:endParaRPr/>
          </a:p>
        </p:txBody>
      </p:sp>
      <p:sp>
        <p:nvSpPr>
          <p:cNvPr id="204" name="Google Shape;204;g230daf7737d_0_253:notes"/>
          <p:cNvSpPr txBox="1">
            <a:spLocks noGrp="1"/>
          </p:cNvSpPr>
          <p:nvPr>
            <p:ph type="sldNum" idx="12"/>
          </p:nvPr>
        </p:nvSpPr>
        <p:spPr>
          <a:xfrm>
            <a:off x="5308971" y="6731040"/>
            <a:ext cx="4061460" cy="354330"/>
          </a:xfrm>
          <a:prstGeom prst="rect">
            <a:avLst/>
          </a:prstGeom>
        </p:spPr>
        <p:txBody>
          <a:bodyPr spcFirstLastPara="1" wrap="square" lIns="94031" tIns="47002" rIns="94031" bIns="47002" anchor="b" anchorCtr="0">
            <a:noAutofit/>
          </a:bodyPr>
          <a:lstStyle/>
          <a:p>
            <a:pPr algn="r">
              <a:buSzPts val="1200"/>
            </a:pPr>
            <a:fld id="{00000000-1234-1234-1234-123412341234}" type="slidenum">
              <a:rPr lang="en-US"/>
              <a:pPr algn="r">
                <a:buSzPts val="1200"/>
              </a:pPr>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2390b017ed2_0_9:notes"/>
          <p:cNvSpPr>
            <a:spLocks noGrp="1" noRot="1" noChangeAspect="1"/>
          </p:cNvSpPr>
          <p:nvPr>
            <p:ph type="sldImg" idx="2"/>
          </p:nvPr>
        </p:nvSpPr>
        <p:spPr>
          <a:xfrm>
            <a:off x="2324100" y="531813"/>
            <a:ext cx="4724400" cy="26574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2390b017ed2_0_9:notes"/>
          <p:cNvSpPr txBox="1">
            <a:spLocks noGrp="1"/>
          </p:cNvSpPr>
          <p:nvPr>
            <p:ph type="body" idx="1"/>
          </p:nvPr>
        </p:nvSpPr>
        <p:spPr>
          <a:xfrm>
            <a:off x="937260" y="3366135"/>
            <a:ext cx="7498080" cy="3188970"/>
          </a:xfrm>
          <a:prstGeom prst="rect">
            <a:avLst/>
          </a:prstGeom>
        </p:spPr>
        <p:txBody>
          <a:bodyPr spcFirstLastPara="1" wrap="square" lIns="94031" tIns="47002" rIns="94031" bIns="47002" anchor="t" anchorCtr="0">
            <a:noAutofit/>
          </a:bodyPr>
          <a:lstStyle/>
          <a:p>
            <a:pPr marL="0" indent="0"/>
            <a:endParaRPr/>
          </a:p>
        </p:txBody>
      </p:sp>
      <p:sp>
        <p:nvSpPr>
          <p:cNvPr id="213" name="Google Shape;213;g2390b017ed2_0_9:notes"/>
          <p:cNvSpPr txBox="1">
            <a:spLocks noGrp="1"/>
          </p:cNvSpPr>
          <p:nvPr>
            <p:ph type="sldNum" idx="12"/>
          </p:nvPr>
        </p:nvSpPr>
        <p:spPr>
          <a:xfrm>
            <a:off x="5308971" y="6731040"/>
            <a:ext cx="4061460" cy="354330"/>
          </a:xfrm>
          <a:prstGeom prst="rect">
            <a:avLst/>
          </a:prstGeom>
        </p:spPr>
        <p:txBody>
          <a:bodyPr spcFirstLastPara="1" wrap="square" lIns="94031" tIns="47002" rIns="94031" bIns="47002" anchor="b" anchorCtr="0">
            <a:noAutofit/>
          </a:bodyPr>
          <a:lstStyle/>
          <a:p>
            <a:pPr algn="r"/>
            <a:fld id="{00000000-1234-1234-1234-123412341234}" type="slidenum">
              <a:rPr lang="en-US"/>
              <a:pPr algn="r"/>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23a670c2ee1_0_0:notes"/>
          <p:cNvSpPr>
            <a:spLocks noGrp="1" noRot="1" noChangeAspect="1"/>
          </p:cNvSpPr>
          <p:nvPr>
            <p:ph type="sldImg" idx="2"/>
          </p:nvPr>
        </p:nvSpPr>
        <p:spPr>
          <a:xfrm>
            <a:off x="2324100" y="531813"/>
            <a:ext cx="4724400" cy="26574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23a670c2ee1_0_0:notes"/>
          <p:cNvSpPr txBox="1">
            <a:spLocks noGrp="1"/>
          </p:cNvSpPr>
          <p:nvPr>
            <p:ph type="body" idx="1"/>
          </p:nvPr>
        </p:nvSpPr>
        <p:spPr>
          <a:xfrm>
            <a:off x="937260" y="3366135"/>
            <a:ext cx="7498080" cy="3188970"/>
          </a:xfrm>
          <a:prstGeom prst="rect">
            <a:avLst/>
          </a:prstGeom>
        </p:spPr>
        <p:txBody>
          <a:bodyPr spcFirstLastPara="1" wrap="square" lIns="94031" tIns="47002" rIns="94031" bIns="47002" anchor="t" anchorCtr="0">
            <a:noAutofit/>
          </a:bodyPr>
          <a:lstStyle/>
          <a:p>
            <a:pPr marL="0" indent="0"/>
            <a:r>
              <a:rPr lang="en-US" dirty="0"/>
              <a:t>When a voter needs assistance, be as minimally intrusive as possible.</a:t>
            </a:r>
            <a:endParaRPr dirty="0"/>
          </a:p>
        </p:txBody>
      </p:sp>
      <p:sp>
        <p:nvSpPr>
          <p:cNvPr id="220" name="Google Shape;220;g23a670c2ee1_0_0:notes"/>
          <p:cNvSpPr txBox="1">
            <a:spLocks noGrp="1"/>
          </p:cNvSpPr>
          <p:nvPr>
            <p:ph type="sldNum" idx="12"/>
          </p:nvPr>
        </p:nvSpPr>
        <p:spPr>
          <a:xfrm>
            <a:off x="5308971" y="6731040"/>
            <a:ext cx="4061460" cy="354330"/>
          </a:xfrm>
          <a:prstGeom prst="rect">
            <a:avLst/>
          </a:prstGeom>
        </p:spPr>
        <p:txBody>
          <a:bodyPr spcFirstLastPara="1" wrap="square" lIns="94031" tIns="47002" rIns="94031" bIns="47002" anchor="b" anchorCtr="0">
            <a:noAutofit/>
          </a:bodyPr>
          <a:lstStyle/>
          <a:p>
            <a:pPr algn="r">
              <a:buSzPts val="1200"/>
            </a:pPr>
            <a:fld id="{00000000-1234-1234-1234-123412341234}" type="slidenum">
              <a:rPr lang="en-US"/>
              <a:pPr algn="r">
                <a:buSzPts val="1200"/>
              </a:pPr>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23a670c2ee1_0_8:notes"/>
          <p:cNvSpPr>
            <a:spLocks noGrp="1" noRot="1" noChangeAspect="1"/>
          </p:cNvSpPr>
          <p:nvPr>
            <p:ph type="sldImg" idx="2"/>
          </p:nvPr>
        </p:nvSpPr>
        <p:spPr>
          <a:xfrm>
            <a:off x="2324100" y="531813"/>
            <a:ext cx="4724400" cy="26574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23a670c2ee1_0_8:notes"/>
          <p:cNvSpPr txBox="1">
            <a:spLocks noGrp="1"/>
          </p:cNvSpPr>
          <p:nvPr>
            <p:ph type="body" idx="1"/>
          </p:nvPr>
        </p:nvSpPr>
        <p:spPr>
          <a:xfrm>
            <a:off x="937260" y="3366135"/>
            <a:ext cx="7498080" cy="3188970"/>
          </a:xfrm>
          <a:prstGeom prst="rect">
            <a:avLst/>
          </a:prstGeom>
        </p:spPr>
        <p:txBody>
          <a:bodyPr spcFirstLastPara="1" wrap="square" lIns="94031" tIns="47002" rIns="94031" bIns="47002" anchor="t" anchorCtr="0">
            <a:noAutofit/>
          </a:bodyPr>
          <a:lstStyle/>
          <a:p>
            <a:pPr marL="0" indent="0">
              <a:buClr>
                <a:schemeClr val="dk1"/>
              </a:buClr>
              <a:buSzPts val="1100"/>
            </a:pPr>
            <a:r>
              <a:rPr lang="en-US" dirty="0"/>
              <a:t>It is very important to be able to communicate with voters when you are assisting them. For voters who are Deaf, </a:t>
            </a:r>
            <a:r>
              <a:rPr lang="en-US" dirty="0" err="1"/>
              <a:t>DeafBlind</a:t>
            </a:r>
            <a:r>
              <a:rPr lang="en-US" dirty="0"/>
              <a:t>, or hard of hearing, there are important considerations to keep in mind.</a:t>
            </a:r>
            <a:endParaRPr dirty="0"/>
          </a:p>
          <a:p>
            <a:pPr marL="0" indent="0">
              <a:buClr>
                <a:schemeClr val="dk1"/>
              </a:buClr>
              <a:buSzPts val="1100"/>
            </a:pPr>
            <a:endParaRPr dirty="0"/>
          </a:p>
          <a:p>
            <a:pPr marL="0" indent="0">
              <a:buClr>
                <a:schemeClr val="dk1"/>
              </a:buClr>
              <a:buSzPts val="1100"/>
            </a:pPr>
            <a:r>
              <a:rPr lang="en-US" dirty="0"/>
              <a:t>First, what do we mean by Deaf, </a:t>
            </a:r>
            <a:r>
              <a:rPr lang="en-US" dirty="0" err="1"/>
              <a:t>DeafBlind</a:t>
            </a:r>
            <a:r>
              <a:rPr lang="en-US" dirty="0"/>
              <a:t>, and hard of hearing? These are different but overlapping labels:</a:t>
            </a:r>
            <a:endParaRPr dirty="0"/>
          </a:p>
          <a:p>
            <a:pPr marL="470230" indent="-326549">
              <a:buClr>
                <a:schemeClr val="dk1"/>
              </a:buClr>
              <a:buChar char="-"/>
            </a:pPr>
            <a:r>
              <a:rPr lang="en-US" dirty="0"/>
              <a:t>Deaf people may have been born without hearing or may have lost their hearing. They may be completely deaf, or they may have lost some of their hearing. Some Deaf people use American Sign Language, while some do not. </a:t>
            </a:r>
            <a:endParaRPr dirty="0"/>
          </a:p>
          <a:p>
            <a:pPr marL="470230" indent="-326549">
              <a:buClr>
                <a:schemeClr val="dk1"/>
              </a:buClr>
              <a:buChar char="-"/>
            </a:pPr>
            <a:r>
              <a:rPr lang="en-US" dirty="0" err="1"/>
              <a:t>DeafBlind</a:t>
            </a:r>
            <a:r>
              <a:rPr lang="en-US" dirty="0"/>
              <a:t> people are people who are both deaf and have vision loss</a:t>
            </a:r>
            <a:endParaRPr dirty="0"/>
          </a:p>
          <a:p>
            <a:pPr marL="470230" indent="-326549">
              <a:buClr>
                <a:schemeClr val="dk1"/>
              </a:buClr>
              <a:buChar char="-"/>
            </a:pPr>
            <a:r>
              <a:rPr lang="en-US" dirty="0"/>
              <a:t>People who are hard of hearing are people who have hearing loss or are deaf but don’t identify with the Deaf label. Some may have mild to moderate hearing loss</a:t>
            </a:r>
            <a:endParaRPr dirty="0"/>
          </a:p>
          <a:p>
            <a:pPr marL="0" indent="0">
              <a:buClr>
                <a:schemeClr val="dk1"/>
              </a:buClr>
              <a:buSzPts val="1100"/>
            </a:pPr>
            <a:endParaRPr dirty="0"/>
          </a:p>
          <a:p>
            <a:pPr marL="0" indent="0">
              <a:buClr>
                <a:schemeClr val="dk1"/>
              </a:buClr>
              <a:buSzPts val="1100"/>
            </a:pPr>
            <a:r>
              <a:rPr lang="en-US" dirty="0"/>
              <a:t>Voters who are Deaf, </a:t>
            </a:r>
            <a:r>
              <a:rPr lang="en-US" dirty="0" err="1"/>
              <a:t>DeafBlind</a:t>
            </a:r>
            <a:r>
              <a:rPr lang="en-US" dirty="0"/>
              <a:t>, or Hard of Hearing have different ways to communicate:</a:t>
            </a:r>
            <a:endParaRPr dirty="0"/>
          </a:p>
          <a:p>
            <a:pPr marL="470230" indent="-326549">
              <a:buClr>
                <a:srgbClr val="FF0000"/>
              </a:buClr>
              <a:buChar char="-"/>
            </a:pPr>
            <a:r>
              <a:rPr lang="en-US" dirty="0">
                <a:solidFill>
                  <a:srgbClr val="FF0000"/>
                </a:solidFill>
              </a:rPr>
              <a:t>If your polling place has American Sign Language interpreters, insert information on interpreters here</a:t>
            </a:r>
            <a:endParaRPr dirty="0">
              <a:solidFill>
                <a:srgbClr val="FF0000"/>
              </a:solidFill>
            </a:endParaRPr>
          </a:p>
          <a:p>
            <a:pPr marL="470230" indent="-326549">
              <a:buClr>
                <a:schemeClr val="dk1"/>
              </a:buClr>
              <a:buChar char="-"/>
            </a:pPr>
            <a:r>
              <a:rPr lang="en-US" dirty="0"/>
              <a:t>If a voter is using an interpreter or has a support person, look at and speak to the voter, not the interpreter. </a:t>
            </a:r>
            <a:endParaRPr dirty="0"/>
          </a:p>
          <a:p>
            <a:pPr marL="940460" lvl="1" indent="-326549">
              <a:buClr>
                <a:schemeClr val="dk1"/>
              </a:buClr>
              <a:buChar char="-"/>
            </a:pPr>
            <a:r>
              <a:rPr lang="en-US" dirty="0"/>
              <a:t>Example: don’t ask the interpreter “does the voter need help?” Ask the voter, “do you need help?”</a:t>
            </a:r>
            <a:endParaRPr dirty="0"/>
          </a:p>
          <a:p>
            <a:pPr marL="470230" indent="-326549">
              <a:buClr>
                <a:schemeClr val="dk1"/>
              </a:buClr>
              <a:buChar char="-"/>
            </a:pPr>
            <a:r>
              <a:rPr lang="en-US" dirty="0"/>
              <a:t>Some voters may want to write back and forth on a piece of paper. Have a pad of paper and pen nearby and use those to communicate with the voter</a:t>
            </a:r>
            <a:endParaRPr dirty="0"/>
          </a:p>
          <a:p>
            <a:pPr marL="470230" indent="-326549">
              <a:buClr>
                <a:schemeClr val="dk1"/>
              </a:buClr>
              <a:buChar char="-"/>
            </a:pPr>
            <a:r>
              <a:rPr lang="en-US" dirty="0"/>
              <a:t>Some voters may use captioning apps on their phone. This will listen to your voice and caption it. Be aware that captioning like this is not always accurate, so be sure to speak clearly and be ready to rephrase your answers if necessary</a:t>
            </a:r>
            <a:endParaRPr dirty="0"/>
          </a:p>
          <a:p>
            <a:pPr marL="470230" indent="-326549">
              <a:buClr>
                <a:schemeClr val="dk1"/>
              </a:buClr>
              <a:buChar char="-"/>
            </a:pPr>
            <a:r>
              <a:rPr lang="en-US" dirty="0"/>
              <a:t>Don’t be afraid to gesture when communicating with a voter. Use gestures to show where the accessible voting machine is or the different features on the machine</a:t>
            </a:r>
            <a:endParaRPr dirty="0"/>
          </a:p>
          <a:p>
            <a:pPr marL="470230" indent="-326549">
              <a:buClr>
                <a:schemeClr val="dk1"/>
              </a:buClr>
              <a:buChar char="-"/>
            </a:pPr>
            <a:r>
              <a:rPr lang="en-US" dirty="0"/>
              <a:t>Be patient and be prepared to rephrase your answers if the voter doesn’t understand</a:t>
            </a:r>
            <a:endParaRPr dirty="0"/>
          </a:p>
          <a:p>
            <a:pPr marL="470230" indent="-326549">
              <a:buClr>
                <a:schemeClr val="dk1"/>
              </a:buClr>
              <a:buChar char="-"/>
            </a:pPr>
            <a:r>
              <a:rPr lang="en-US" dirty="0"/>
              <a:t>Don’t raise your voice at the voter unless they ask you to do that. Just speak clearly and at a regular pace. </a:t>
            </a:r>
            <a:endParaRPr dirty="0"/>
          </a:p>
          <a:p>
            <a:pPr marL="0" indent="0">
              <a:buClr>
                <a:schemeClr val="dk1"/>
              </a:buClr>
              <a:buSzPts val="1100"/>
            </a:pPr>
            <a:endParaRPr dirty="0"/>
          </a:p>
          <a:p>
            <a:pPr marL="0" indent="0">
              <a:buClr>
                <a:schemeClr val="dk1"/>
              </a:buClr>
              <a:buSzPts val="1100"/>
            </a:pPr>
            <a:r>
              <a:rPr lang="en-US" dirty="0"/>
              <a:t>Not all Deaf, </a:t>
            </a:r>
            <a:r>
              <a:rPr lang="en-US" dirty="0" err="1"/>
              <a:t>DeafBlind</a:t>
            </a:r>
            <a:r>
              <a:rPr lang="en-US" dirty="0"/>
              <a:t>, or hard of hearing people communicate in the same way. Some may have hearing aids or cochlear implants, and some do not. Some may use American Sign Language, while others do not know how to sign. Ask a voter how they would like to communicate and respect their answer. </a:t>
            </a:r>
            <a:endParaRPr dirty="0"/>
          </a:p>
          <a:p>
            <a:pPr marL="0" indent="0">
              <a:buClr>
                <a:schemeClr val="dk1"/>
              </a:buClr>
              <a:buSzPts val="1100"/>
            </a:pPr>
            <a:endParaRPr dirty="0"/>
          </a:p>
          <a:p>
            <a:pPr marL="0" indent="0"/>
            <a:endParaRPr dirty="0"/>
          </a:p>
        </p:txBody>
      </p:sp>
      <p:sp>
        <p:nvSpPr>
          <p:cNvPr id="228" name="Google Shape;228;g23a670c2ee1_0_8:notes"/>
          <p:cNvSpPr txBox="1">
            <a:spLocks noGrp="1"/>
          </p:cNvSpPr>
          <p:nvPr>
            <p:ph type="sldNum" idx="12"/>
          </p:nvPr>
        </p:nvSpPr>
        <p:spPr>
          <a:xfrm>
            <a:off x="5308971" y="6731040"/>
            <a:ext cx="4061460" cy="354330"/>
          </a:xfrm>
          <a:prstGeom prst="rect">
            <a:avLst/>
          </a:prstGeom>
        </p:spPr>
        <p:txBody>
          <a:bodyPr spcFirstLastPara="1" wrap="square" lIns="94031" tIns="47002" rIns="94031" bIns="47002" anchor="b" anchorCtr="0">
            <a:noAutofit/>
          </a:bodyPr>
          <a:lstStyle/>
          <a:p>
            <a:pPr algn="r">
              <a:buSzPts val="1200"/>
            </a:pPr>
            <a:fld id="{00000000-1234-1234-1234-123412341234}" type="slidenum">
              <a:rPr lang="en-US"/>
              <a:pPr algn="r">
                <a:buSzPts val="1200"/>
              </a:pPr>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23a670c2ee1_0_73:notes"/>
          <p:cNvSpPr>
            <a:spLocks noGrp="1" noRot="1" noChangeAspect="1"/>
          </p:cNvSpPr>
          <p:nvPr>
            <p:ph type="sldImg" idx="2"/>
          </p:nvPr>
        </p:nvSpPr>
        <p:spPr>
          <a:xfrm>
            <a:off x="2324100" y="531813"/>
            <a:ext cx="4724400" cy="26574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23a670c2ee1_0_73:notes"/>
          <p:cNvSpPr txBox="1">
            <a:spLocks noGrp="1"/>
          </p:cNvSpPr>
          <p:nvPr>
            <p:ph type="body" idx="1"/>
          </p:nvPr>
        </p:nvSpPr>
        <p:spPr>
          <a:xfrm>
            <a:off x="937260" y="3366135"/>
            <a:ext cx="7498080" cy="3188970"/>
          </a:xfrm>
          <a:prstGeom prst="rect">
            <a:avLst/>
          </a:prstGeom>
        </p:spPr>
        <p:txBody>
          <a:bodyPr spcFirstLastPara="1" wrap="square" lIns="94031" tIns="47002" rIns="94031" bIns="47002" anchor="t" anchorCtr="0">
            <a:noAutofit/>
          </a:bodyPr>
          <a:lstStyle/>
          <a:p>
            <a:pPr marL="0" indent="0"/>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algn="r">
              <a:buSzPts val="1200"/>
            </a:pPr>
            <a:fld id="{00000000-1234-1234-1234-123412341234}" type="slidenum">
              <a:rPr lang="en-US" sz="1200" smtClean="0">
                <a:solidFill>
                  <a:schemeClr val="dk1"/>
                </a:solidFill>
                <a:latin typeface="Calibri"/>
                <a:ea typeface="Calibri"/>
                <a:cs typeface="Calibri"/>
                <a:sym typeface="Calibri"/>
              </a:rPr>
              <a:pPr algn="r">
                <a:buSzPts val="1200"/>
              </a:pPr>
              <a:t>2</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794166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230daf7737d_0_40:notes"/>
          <p:cNvSpPr>
            <a:spLocks noGrp="1" noRot="1" noChangeAspect="1"/>
          </p:cNvSpPr>
          <p:nvPr>
            <p:ph type="sldImg" idx="2"/>
          </p:nvPr>
        </p:nvSpPr>
        <p:spPr>
          <a:xfrm>
            <a:off x="2324100" y="531813"/>
            <a:ext cx="4724400" cy="26574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230daf7737d_0_40:notes"/>
          <p:cNvSpPr txBox="1">
            <a:spLocks noGrp="1"/>
          </p:cNvSpPr>
          <p:nvPr>
            <p:ph type="body" idx="1"/>
          </p:nvPr>
        </p:nvSpPr>
        <p:spPr>
          <a:xfrm>
            <a:off x="937260" y="3366135"/>
            <a:ext cx="7498080" cy="3188970"/>
          </a:xfrm>
          <a:prstGeom prst="rect">
            <a:avLst/>
          </a:prstGeom>
        </p:spPr>
        <p:txBody>
          <a:bodyPr spcFirstLastPara="1" wrap="square" lIns="94031" tIns="47002" rIns="94031" bIns="47002"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i="1" dirty="0"/>
              <a:t>How to use this slide: edit these notes for your system.</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b="1" dirty="0"/>
          </a:p>
          <a:p>
            <a:pPr marL="0" indent="0"/>
            <a:r>
              <a:rPr lang="en-US" b="1" i="1" dirty="0"/>
              <a:t>If using a ballot-marking device with a separate ballot scanner: </a:t>
            </a:r>
            <a:r>
              <a:rPr lang="en-US" dirty="0"/>
              <a:t>The accessible voting machine in the polling place is called a ballot-marking device, or BMD. During a voting session, a voter can read their ballot on the screen or have it read to them through the audio ballot. They will make their selections, verify their choices, and print off the ballot. They will then take the ballot to the scanner. </a:t>
            </a:r>
            <a:endParaRPr dirty="0"/>
          </a:p>
          <a:p>
            <a:pPr marL="0" indent="0"/>
            <a:endParaRPr dirty="0"/>
          </a:p>
          <a:p>
            <a:pPr marL="0" indent="0"/>
            <a:r>
              <a:rPr lang="en-US" b="1" i="1" dirty="0"/>
              <a:t>If using a system that casts the ballot at the voting station: </a:t>
            </a:r>
            <a:r>
              <a:rPr lang="en-US" dirty="0"/>
              <a:t>The accessible voting machine in the polling place is called a </a:t>
            </a:r>
            <a:r>
              <a:rPr lang="en-US" b="1" i="1" dirty="0"/>
              <a:t>[insert NAME]</a:t>
            </a:r>
            <a:r>
              <a:rPr lang="en-US" b="0" dirty="0"/>
              <a:t>. </a:t>
            </a:r>
            <a:r>
              <a:rPr lang="en-US" dirty="0"/>
              <a:t>During a voting session, a voter can read their ballot on the screen or have it read to them through the audio ballot. They will make their selections, can then verify their choices, and finally the machine will record their vote. </a:t>
            </a:r>
            <a:endParaRPr dirty="0"/>
          </a:p>
          <a:p>
            <a:pPr marL="0" indent="0"/>
            <a:endParaRPr dirty="0"/>
          </a:p>
          <a:p>
            <a:pPr marL="0" indent="0"/>
            <a:r>
              <a:rPr lang="en-US" b="1" i="1" dirty="0"/>
              <a:t>NOTE: If your jurisdiction uses a different name for the accessible voting machine, such as a voter access terminal, change the language of this slide to the term that you use. </a:t>
            </a:r>
            <a:endParaRPr b="1" i="1" dirty="0"/>
          </a:p>
          <a:p>
            <a:pPr marL="0" indent="0"/>
            <a:endParaRPr dirty="0"/>
          </a:p>
          <a:p>
            <a:pPr marL="0" indent="0"/>
            <a:r>
              <a:rPr lang="en-US" dirty="0"/>
              <a:t>All voters have the right to vote on the accessible voting machine, regardless of whether they have a disability. They do not need to prove that they have a disability. Do not make comments on a voter’s choice to use an accessible machine or to </a:t>
            </a:r>
            <a:r>
              <a:rPr lang="en-US" dirty="0" err="1"/>
              <a:t>handmark</a:t>
            </a:r>
            <a:r>
              <a:rPr lang="en-US" dirty="0"/>
              <a:t> a paper ballot. </a:t>
            </a:r>
            <a:endParaRPr dirty="0"/>
          </a:p>
          <a:p>
            <a:pPr marL="0" indent="0"/>
            <a:endParaRPr dirty="0"/>
          </a:p>
          <a:p>
            <a:pPr marL="0" indent="0"/>
            <a:r>
              <a:rPr lang="en-US" b="1" dirty="0"/>
              <a:t>Best practice: </a:t>
            </a:r>
            <a:r>
              <a:rPr lang="en-US" dirty="0"/>
              <a:t>Every voter should be told that they can vote on a paper ballot or the accessible voting machine. Once voters have checked their voter registration and are ready to vote, ask the voter “would you like to vote by hand marking a paper ballot or on the accessible voting machine?”</a:t>
            </a:r>
            <a:endParaRPr dirty="0"/>
          </a:p>
          <a:p>
            <a:pPr marL="0" indent="0"/>
            <a:endParaRPr dirty="0"/>
          </a:p>
          <a:p>
            <a:pPr marL="0" indent="0"/>
            <a:r>
              <a:rPr lang="en-US" b="1" i="1" dirty="0"/>
              <a:t>If your state requires voters to fill out a form, sign an affidavit, or take some other step to use the accessible machine, insert the rules and the procedure for poll workers on the next slide.</a:t>
            </a:r>
            <a:endParaRPr b="1" i="1"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230daf7737d_0_218:notes"/>
          <p:cNvSpPr>
            <a:spLocks noGrp="1" noRot="1" noChangeAspect="1"/>
          </p:cNvSpPr>
          <p:nvPr>
            <p:ph type="sldImg" idx="2"/>
          </p:nvPr>
        </p:nvSpPr>
        <p:spPr>
          <a:xfrm>
            <a:off x="2324100" y="531813"/>
            <a:ext cx="4724400" cy="26574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230daf7737d_0_218:notes"/>
          <p:cNvSpPr txBox="1">
            <a:spLocks noGrp="1"/>
          </p:cNvSpPr>
          <p:nvPr>
            <p:ph type="body" idx="1"/>
          </p:nvPr>
        </p:nvSpPr>
        <p:spPr>
          <a:xfrm>
            <a:off x="937260" y="3366135"/>
            <a:ext cx="7498080" cy="3188970"/>
          </a:xfrm>
          <a:prstGeom prst="rect">
            <a:avLst/>
          </a:prstGeom>
        </p:spPr>
        <p:txBody>
          <a:bodyPr spcFirstLastPara="1" wrap="square" lIns="94031" tIns="47002" rIns="94031" bIns="47002" anchor="t" anchorCtr="0">
            <a:noAutofit/>
          </a:bodyPr>
          <a:lstStyle/>
          <a:p>
            <a:pPr marL="0" indent="0"/>
            <a:endParaRPr/>
          </a:p>
        </p:txBody>
      </p:sp>
      <p:sp>
        <p:nvSpPr>
          <p:cNvPr id="252" name="Google Shape;252;g230daf7737d_0_218:notes"/>
          <p:cNvSpPr txBox="1">
            <a:spLocks noGrp="1"/>
          </p:cNvSpPr>
          <p:nvPr>
            <p:ph type="sldNum" idx="12"/>
          </p:nvPr>
        </p:nvSpPr>
        <p:spPr>
          <a:xfrm>
            <a:off x="5308971" y="6731040"/>
            <a:ext cx="4061460" cy="354330"/>
          </a:xfrm>
          <a:prstGeom prst="rect">
            <a:avLst/>
          </a:prstGeom>
        </p:spPr>
        <p:txBody>
          <a:bodyPr spcFirstLastPara="1" wrap="square" lIns="94031" tIns="47002" rIns="94031" bIns="47002" anchor="b" anchorCtr="0">
            <a:noAutofit/>
          </a:bodyPr>
          <a:lstStyle/>
          <a:p>
            <a:pPr algn="r">
              <a:buSzPts val="1200"/>
            </a:pPr>
            <a:fld id="{00000000-1234-1234-1234-123412341234}" type="slidenum">
              <a:rPr lang="en-US"/>
              <a:pPr algn="r">
                <a:buSzPts val="1200"/>
              </a:pPr>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230daf7737d_0_106:notes"/>
          <p:cNvSpPr>
            <a:spLocks noGrp="1" noRot="1" noChangeAspect="1"/>
          </p:cNvSpPr>
          <p:nvPr>
            <p:ph type="sldImg" idx="2"/>
          </p:nvPr>
        </p:nvSpPr>
        <p:spPr>
          <a:xfrm>
            <a:off x="2324100" y="531813"/>
            <a:ext cx="4724400" cy="26574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230daf7737d_0_106:notes"/>
          <p:cNvSpPr txBox="1">
            <a:spLocks noGrp="1"/>
          </p:cNvSpPr>
          <p:nvPr>
            <p:ph type="body" idx="1"/>
          </p:nvPr>
        </p:nvSpPr>
        <p:spPr>
          <a:xfrm>
            <a:off x="937260" y="3366135"/>
            <a:ext cx="7498080" cy="3188970"/>
          </a:xfrm>
          <a:prstGeom prst="rect">
            <a:avLst/>
          </a:prstGeom>
        </p:spPr>
        <p:txBody>
          <a:bodyPr spcFirstLastPara="1" wrap="square" lIns="94031" tIns="47002" rIns="94031" bIns="47002" anchor="t" anchorCtr="0">
            <a:noAutofit/>
          </a:bodyPr>
          <a:lstStyle/>
          <a:p>
            <a:pPr marL="0" inden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23acddab8cf_0_17:notes"/>
          <p:cNvSpPr>
            <a:spLocks noGrp="1" noRot="1" noChangeAspect="1"/>
          </p:cNvSpPr>
          <p:nvPr>
            <p:ph type="sldImg" idx="2"/>
          </p:nvPr>
        </p:nvSpPr>
        <p:spPr>
          <a:xfrm>
            <a:off x="2324100" y="531813"/>
            <a:ext cx="4724400" cy="26574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 name="Google Shape;267;g23acddab8cf_0_17:notes"/>
          <p:cNvSpPr txBox="1">
            <a:spLocks noGrp="1"/>
          </p:cNvSpPr>
          <p:nvPr>
            <p:ph type="body" idx="1"/>
          </p:nvPr>
        </p:nvSpPr>
        <p:spPr>
          <a:xfrm>
            <a:off x="937260" y="3366135"/>
            <a:ext cx="7498080" cy="3188970"/>
          </a:xfrm>
          <a:prstGeom prst="rect">
            <a:avLst/>
          </a:prstGeom>
        </p:spPr>
        <p:txBody>
          <a:bodyPr spcFirstLastPara="1" wrap="square" lIns="94031" tIns="47002" rIns="94031" bIns="47002" anchor="t" anchorCtr="0">
            <a:noAutofit/>
          </a:bodyPr>
          <a:lstStyle/>
          <a:p>
            <a:pPr marL="0" indent="0"/>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23a670c2ee1_0_34:notes"/>
          <p:cNvSpPr>
            <a:spLocks noGrp="1" noRot="1" noChangeAspect="1"/>
          </p:cNvSpPr>
          <p:nvPr>
            <p:ph type="sldImg" idx="2"/>
          </p:nvPr>
        </p:nvSpPr>
        <p:spPr>
          <a:xfrm>
            <a:off x="2324100" y="531813"/>
            <a:ext cx="4724400" cy="26574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 name="Google Shape;277;g23a670c2ee1_0_34:notes"/>
          <p:cNvSpPr txBox="1">
            <a:spLocks noGrp="1"/>
          </p:cNvSpPr>
          <p:nvPr>
            <p:ph type="body" idx="1"/>
          </p:nvPr>
        </p:nvSpPr>
        <p:spPr>
          <a:xfrm>
            <a:off x="937260" y="3366135"/>
            <a:ext cx="7498080" cy="3188970"/>
          </a:xfrm>
          <a:prstGeom prst="rect">
            <a:avLst/>
          </a:prstGeom>
        </p:spPr>
        <p:txBody>
          <a:bodyPr spcFirstLastPara="1" wrap="square" lIns="94031" tIns="47002" rIns="94031" bIns="47002" anchor="t" anchorCtr="0">
            <a:noAutofit/>
          </a:bodyPr>
          <a:lstStyle/>
          <a:p>
            <a:pPr marL="0" indent="0">
              <a:buClr>
                <a:schemeClr val="dk1"/>
              </a:buClr>
              <a:buSzPts val="1100"/>
            </a:pPr>
            <a:r>
              <a:rPr lang="en-US" dirty="0"/>
              <a:t>When a voter starts a voting session, the voter may need the voting machine adjusted so they can reach all of the controls and see the screen. The voting booth also needs to be physically set up to be accessible for a voter in a wheelchair, as described in the VVSG 2.0, </a:t>
            </a:r>
            <a:r>
              <a:rPr lang="en-US" dirty="0">
                <a:hlinkClick r:id="rId3"/>
              </a:rPr>
              <a:t>https://www.eac.gov/sites/default/files/TestingCertification/Voluntary_Voting_System_Guidelines_Version_2_0.pdf</a:t>
            </a:r>
            <a:r>
              <a:rPr lang="en-US" dirty="0"/>
              <a:t> requirements 7.2-P Floor space and 7.2-Q Physical dimensions.</a:t>
            </a:r>
            <a:endParaRPr dirty="0"/>
          </a:p>
          <a:p>
            <a:pPr marL="0" indent="0">
              <a:buClr>
                <a:schemeClr val="dk1"/>
              </a:buClr>
              <a:buSzPts val="1100"/>
            </a:pPr>
            <a:endParaRPr dirty="0"/>
          </a:p>
          <a:p>
            <a:pPr marL="0" indent="0">
              <a:buClr>
                <a:schemeClr val="dk1"/>
              </a:buClr>
              <a:buSzPts val="1100"/>
            </a:pPr>
            <a:r>
              <a:rPr lang="en-US" dirty="0"/>
              <a:t>For example:</a:t>
            </a:r>
            <a:endParaRPr dirty="0"/>
          </a:p>
          <a:p>
            <a:pPr marL="0" indent="0">
              <a:buClr>
                <a:schemeClr val="dk1"/>
              </a:buClr>
              <a:buSzPts val="1100"/>
            </a:pPr>
            <a:r>
              <a:rPr lang="en-US" dirty="0"/>
              <a:t>Some voters may be voting from a chair or a wheelchair, while others might stand. </a:t>
            </a:r>
            <a:endParaRPr dirty="0"/>
          </a:p>
          <a:p>
            <a:pPr marL="0" indent="0">
              <a:buClr>
                <a:schemeClr val="dk1"/>
              </a:buClr>
              <a:buSzPts val="1100"/>
            </a:pPr>
            <a:r>
              <a:rPr lang="en-US" dirty="0"/>
              <a:t>Some voters may need the machine to be tilted so that they can more easily see the screen. </a:t>
            </a:r>
            <a:endParaRPr dirty="0"/>
          </a:p>
          <a:p>
            <a:pPr marL="0" indent="0">
              <a:buClr>
                <a:schemeClr val="dk1"/>
              </a:buClr>
              <a:buSzPts val="1100"/>
            </a:pPr>
            <a:endParaRPr dirty="0"/>
          </a:p>
          <a:p>
            <a:pPr marL="0" indent="0">
              <a:buClr>
                <a:schemeClr val="dk1"/>
              </a:buClr>
              <a:buSzPts val="1100"/>
            </a:pPr>
            <a:r>
              <a:rPr lang="en-US" b="1" i="1" dirty="0"/>
              <a:t>Be sure to cover the features for adjusting your system.</a:t>
            </a:r>
            <a:endParaRPr b="1" i="1" dirty="0"/>
          </a:p>
        </p:txBody>
      </p:sp>
      <p:sp>
        <p:nvSpPr>
          <p:cNvPr id="278" name="Google Shape;278;g23a670c2ee1_0_34:notes"/>
          <p:cNvSpPr txBox="1">
            <a:spLocks noGrp="1"/>
          </p:cNvSpPr>
          <p:nvPr>
            <p:ph type="sldNum" idx="12"/>
          </p:nvPr>
        </p:nvSpPr>
        <p:spPr>
          <a:xfrm>
            <a:off x="5308971" y="6731040"/>
            <a:ext cx="4061460" cy="354330"/>
          </a:xfrm>
          <a:prstGeom prst="rect">
            <a:avLst/>
          </a:prstGeom>
        </p:spPr>
        <p:txBody>
          <a:bodyPr spcFirstLastPara="1" wrap="square" lIns="94031" tIns="47002" rIns="94031" bIns="47002" anchor="b" anchorCtr="0">
            <a:noAutofit/>
          </a:bodyPr>
          <a:lstStyle/>
          <a:p>
            <a:pPr algn="r">
              <a:buSzPts val="1200"/>
            </a:pPr>
            <a:fld id="{00000000-1234-1234-1234-123412341234}" type="slidenum">
              <a:rPr lang="en-US"/>
              <a:pPr algn="r">
                <a:buSzPts val="1200"/>
              </a:pPr>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23a670c2ee1_0_41:notes"/>
          <p:cNvSpPr>
            <a:spLocks noGrp="1" noRot="1" noChangeAspect="1"/>
          </p:cNvSpPr>
          <p:nvPr>
            <p:ph type="sldImg" idx="2"/>
          </p:nvPr>
        </p:nvSpPr>
        <p:spPr>
          <a:xfrm>
            <a:off x="2324100" y="531813"/>
            <a:ext cx="4724400" cy="26574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 name="Google Shape;285;g23a670c2ee1_0_41:notes"/>
          <p:cNvSpPr txBox="1">
            <a:spLocks noGrp="1"/>
          </p:cNvSpPr>
          <p:nvPr>
            <p:ph type="body" idx="1"/>
          </p:nvPr>
        </p:nvSpPr>
        <p:spPr>
          <a:xfrm>
            <a:off x="937260" y="3366135"/>
            <a:ext cx="7498080" cy="3188970"/>
          </a:xfrm>
          <a:prstGeom prst="rect">
            <a:avLst/>
          </a:prstGeom>
        </p:spPr>
        <p:txBody>
          <a:bodyPr spcFirstLastPara="1" wrap="square" lIns="94031" tIns="47002" rIns="94031" bIns="47002" anchor="t" anchorCtr="0">
            <a:noAutofit/>
          </a:bodyPr>
          <a:lstStyle/>
          <a:p>
            <a:pPr marL="0" indent="0">
              <a:buClr>
                <a:schemeClr val="dk1"/>
              </a:buClr>
              <a:buSzPts val="1100"/>
            </a:pPr>
            <a:r>
              <a:rPr lang="en-US" dirty="0"/>
              <a:t>When a voter starts a voting session, the voter may also need to adjust preferences.</a:t>
            </a:r>
          </a:p>
          <a:p>
            <a:pPr marL="0" indent="0">
              <a:buClr>
                <a:schemeClr val="dk1"/>
              </a:buClr>
              <a:buSzPts val="1100"/>
            </a:pPr>
            <a:r>
              <a:rPr lang="en-US" b="1" i="1" dirty="0"/>
              <a:t>[Insert instructions for your specific voting machine on how to adjust it. Include whether this has to be done before starting the voting session.]</a:t>
            </a:r>
            <a:endParaRPr b="1" i="1" dirty="0"/>
          </a:p>
          <a:p>
            <a:pPr marL="0" indent="0">
              <a:buClr>
                <a:schemeClr val="dk1"/>
              </a:buClr>
              <a:buSzPts val="1100"/>
            </a:pPr>
            <a:endParaRPr dirty="0"/>
          </a:p>
        </p:txBody>
      </p:sp>
      <p:sp>
        <p:nvSpPr>
          <p:cNvPr id="286" name="Google Shape;286;g23a670c2ee1_0_41:notes"/>
          <p:cNvSpPr txBox="1">
            <a:spLocks noGrp="1"/>
          </p:cNvSpPr>
          <p:nvPr>
            <p:ph type="sldNum" idx="12"/>
          </p:nvPr>
        </p:nvSpPr>
        <p:spPr>
          <a:xfrm>
            <a:off x="5308971" y="6731040"/>
            <a:ext cx="4061460" cy="354330"/>
          </a:xfrm>
          <a:prstGeom prst="rect">
            <a:avLst/>
          </a:prstGeom>
        </p:spPr>
        <p:txBody>
          <a:bodyPr spcFirstLastPara="1" wrap="square" lIns="94031" tIns="47002" rIns="94031" bIns="47002" anchor="b" anchorCtr="0">
            <a:noAutofit/>
          </a:bodyPr>
          <a:lstStyle/>
          <a:p>
            <a:pPr algn="r">
              <a:buSzPts val="1200"/>
            </a:pPr>
            <a:fld id="{00000000-1234-1234-1234-123412341234}" type="slidenum">
              <a:rPr lang="en-US"/>
              <a:pPr algn="r">
                <a:buSzPts val="1200"/>
              </a:pPr>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230daf7737d_0_80:notes"/>
          <p:cNvSpPr>
            <a:spLocks noGrp="1" noRot="1" noChangeAspect="1"/>
          </p:cNvSpPr>
          <p:nvPr>
            <p:ph type="sldImg" idx="2"/>
          </p:nvPr>
        </p:nvSpPr>
        <p:spPr>
          <a:xfrm>
            <a:off x="2324100" y="531813"/>
            <a:ext cx="4724400" cy="26574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 name="Google Shape;294;g230daf7737d_0_80:notes"/>
          <p:cNvSpPr txBox="1">
            <a:spLocks noGrp="1"/>
          </p:cNvSpPr>
          <p:nvPr>
            <p:ph type="body" idx="1"/>
          </p:nvPr>
        </p:nvSpPr>
        <p:spPr>
          <a:xfrm>
            <a:off x="937260" y="3366135"/>
            <a:ext cx="7498080" cy="3188970"/>
          </a:xfrm>
          <a:prstGeom prst="rect">
            <a:avLst/>
          </a:prstGeom>
        </p:spPr>
        <p:txBody>
          <a:bodyPr spcFirstLastPara="1" wrap="square" lIns="94031" tIns="47002" rIns="94031" bIns="47002" anchor="t" anchorCtr="0">
            <a:noAutofit/>
          </a:bodyPr>
          <a:lstStyle/>
          <a:p>
            <a:pPr marL="0" indent="0"/>
            <a:r>
              <a:rPr lang="en-US" dirty="0"/>
              <a:t>If the voter is using the controller, ask “Would you like me to tell you what the controller buttons do?”</a:t>
            </a:r>
            <a:endParaRPr dirty="0"/>
          </a:p>
          <a:p>
            <a:pPr marL="470230" indent="-326549">
              <a:buChar char="-"/>
            </a:pPr>
            <a:r>
              <a:rPr lang="en-US" dirty="0"/>
              <a:t>Some voting machines have controllers with a lot of buttons and features. Make sure to focus on the main navigational features of the controller, such as the ability to scroll and make their selection</a:t>
            </a:r>
            <a:endParaRPr dirty="0"/>
          </a:p>
          <a:p>
            <a:pPr marL="470230" indent="-326549">
              <a:buChar char="-"/>
            </a:pPr>
            <a:r>
              <a:rPr lang="en-US" dirty="0"/>
              <a:t>Do </a:t>
            </a:r>
            <a:r>
              <a:rPr lang="en-US" b="1" dirty="0"/>
              <a:t>not only use color </a:t>
            </a:r>
            <a:r>
              <a:rPr lang="en-US" dirty="0"/>
              <a:t>to describe the buttons, such as “the yellow buttons will scroll and the blue button will make a selection.” Instead, use color, position, and shape together. “The yellow arrows that point up and down will scroll up and down your ballot. The yellow arrows to the left and right will move you to the previous and the next screens. The blue square in the center of the arrows will make your selection.”</a:t>
            </a:r>
            <a:endParaRP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23a670c2ee1_0_58:notes"/>
          <p:cNvSpPr>
            <a:spLocks noGrp="1" noRot="1" noChangeAspect="1"/>
          </p:cNvSpPr>
          <p:nvPr>
            <p:ph type="sldImg" idx="2"/>
          </p:nvPr>
        </p:nvSpPr>
        <p:spPr>
          <a:xfrm>
            <a:off x="2324100" y="531813"/>
            <a:ext cx="4724400" cy="26574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 name="Google Shape;301;g23a670c2ee1_0_58:notes"/>
          <p:cNvSpPr txBox="1">
            <a:spLocks noGrp="1"/>
          </p:cNvSpPr>
          <p:nvPr>
            <p:ph type="body" idx="1"/>
          </p:nvPr>
        </p:nvSpPr>
        <p:spPr>
          <a:xfrm>
            <a:off x="937260" y="3366135"/>
            <a:ext cx="7498080" cy="3188970"/>
          </a:xfrm>
          <a:prstGeom prst="rect">
            <a:avLst/>
          </a:prstGeom>
        </p:spPr>
        <p:txBody>
          <a:bodyPr spcFirstLastPara="1" wrap="square" lIns="94031" tIns="47002" rIns="94031" bIns="47002" anchor="t" anchorCtr="0">
            <a:noAutofit/>
          </a:bodyPr>
          <a:lstStyle/>
          <a:p>
            <a:pPr marL="0" indent="0"/>
            <a:r>
              <a:rPr lang="en-US" dirty="0"/>
              <a:t>Finally, make sure that the screen display makes it easy for the voter to see the screen, hear the audio, or both.</a:t>
            </a:r>
          </a:p>
          <a:p>
            <a:pPr marL="0" indent="0"/>
            <a:endParaRPr lang="en-US" dirty="0"/>
          </a:p>
          <a:p>
            <a:pPr marL="0" indent="0"/>
            <a:r>
              <a:rPr lang="en-US" b="1" i="1" dirty="0"/>
              <a:t>[Insert instructions for your specific voting machine on how to adjust it].</a:t>
            </a:r>
            <a:endParaRPr b="1" i="1" dirty="0"/>
          </a:p>
          <a:p>
            <a:pPr marL="0" indent="0"/>
            <a:endParaRPr dirty="0"/>
          </a:p>
          <a:p>
            <a:pPr marL="0" indent="0"/>
            <a:endParaRPr dirty="0"/>
          </a:p>
        </p:txBody>
      </p:sp>
      <p:sp>
        <p:nvSpPr>
          <p:cNvPr id="302" name="Google Shape;302;g23a670c2ee1_0_58:notes"/>
          <p:cNvSpPr txBox="1">
            <a:spLocks noGrp="1"/>
          </p:cNvSpPr>
          <p:nvPr>
            <p:ph type="sldNum" idx="12"/>
          </p:nvPr>
        </p:nvSpPr>
        <p:spPr>
          <a:xfrm>
            <a:off x="5308971" y="6731040"/>
            <a:ext cx="4061460" cy="354330"/>
          </a:xfrm>
          <a:prstGeom prst="rect">
            <a:avLst/>
          </a:prstGeom>
        </p:spPr>
        <p:txBody>
          <a:bodyPr spcFirstLastPara="1" wrap="square" lIns="94031" tIns="47002" rIns="94031" bIns="47002" anchor="b" anchorCtr="0">
            <a:noAutofit/>
          </a:bodyPr>
          <a:lstStyle/>
          <a:p>
            <a:pPr algn="r"/>
            <a:fld id="{00000000-1234-1234-1234-123412341234}" type="slidenum">
              <a:rPr lang="en-US"/>
              <a:pPr algn="r"/>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23a670c2ee1_0_66:notes"/>
          <p:cNvSpPr>
            <a:spLocks noGrp="1" noRot="1" noChangeAspect="1"/>
          </p:cNvSpPr>
          <p:nvPr>
            <p:ph type="sldImg" idx="2"/>
          </p:nvPr>
        </p:nvSpPr>
        <p:spPr>
          <a:xfrm>
            <a:off x="2324100" y="531813"/>
            <a:ext cx="4724400" cy="26574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9" name="Google Shape;309;g23a670c2ee1_0_66:notes"/>
          <p:cNvSpPr txBox="1">
            <a:spLocks noGrp="1"/>
          </p:cNvSpPr>
          <p:nvPr>
            <p:ph type="body" idx="1"/>
          </p:nvPr>
        </p:nvSpPr>
        <p:spPr>
          <a:xfrm>
            <a:off x="937260" y="3366135"/>
            <a:ext cx="7498080" cy="3188970"/>
          </a:xfrm>
          <a:prstGeom prst="rect">
            <a:avLst/>
          </a:prstGeom>
        </p:spPr>
        <p:txBody>
          <a:bodyPr spcFirstLastPara="1" wrap="square" lIns="94031" tIns="47002" rIns="94031" bIns="47002" anchor="t" anchorCtr="0">
            <a:noAutofit/>
          </a:bodyPr>
          <a:lstStyle/>
          <a:p>
            <a:pPr marL="0" indent="0">
              <a:buClr>
                <a:schemeClr val="dk1"/>
              </a:buClr>
              <a:buSzPts val="1100"/>
            </a:pPr>
            <a:r>
              <a:rPr lang="en-US" dirty="0"/>
              <a:t>When you take a voter to the accessible voting machine, it is helpful to have a short script for all voters that quickly explains how the machine works and what features are available. </a:t>
            </a:r>
            <a:endParaRPr dirty="0"/>
          </a:p>
          <a:p>
            <a:pPr marL="0" indent="0">
              <a:buClr>
                <a:schemeClr val="dk1"/>
              </a:buClr>
              <a:buSzPts val="1100"/>
            </a:pPr>
            <a:r>
              <a:rPr lang="en-US" dirty="0"/>
              <a:t>Focus on aspects of the system that can be confusing, such as having more than one contest on a page.</a:t>
            </a:r>
          </a:p>
          <a:p>
            <a:pPr marL="0" indent="0">
              <a:buClr>
                <a:schemeClr val="dk1"/>
              </a:buClr>
              <a:buSzPts val="1100"/>
            </a:pPr>
            <a:endParaRPr lang="en-US" dirty="0"/>
          </a:p>
        </p:txBody>
      </p:sp>
      <p:sp>
        <p:nvSpPr>
          <p:cNvPr id="310" name="Google Shape;310;g23a670c2ee1_0_66:notes"/>
          <p:cNvSpPr txBox="1">
            <a:spLocks noGrp="1"/>
          </p:cNvSpPr>
          <p:nvPr>
            <p:ph type="sldNum" idx="12"/>
          </p:nvPr>
        </p:nvSpPr>
        <p:spPr>
          <a:xfrm>
            <a:off x="5308971" y="6731040"/>
            <a:ext cx="4061460" cy="354330"/>
          </a:xfrm>
          <a:prstGeom prst="rect">
            <a:avLst/>
          </a:prstGeom>
        </p:spPr>
        <p:txBody>
          <a:bodyPr spcFirstLastPara="1" wrap="square" lIns="94031" tIns="47002" rIns="94031" bIns="47002" anchor="b" anchorCtr="0">
            <a:noAutofit/>
          </a:bodyPr>
          <a:lstStyle/>
          <a:p>
            <a:pPr algn="r">
              <a:buSzPts val="1200"/>
            </a:pPr>
            <a:fld id="{00000000-1234-1234-1234-123412341234}" type="slidenum">
              <a:rPr lang="en-US"/>
              <a:pPr algn="r">
                <a:buSzPts val="1200"/>
              </a:pPr>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230daf7737d_0_65:notes"/>
          <p:cNvSpPr>
            <a:spLocks noGrp="1" noRot="1" noChangeAspect="1"/>
          </p:cNvSpPr>
          <p:nvPr>
            <p:ph type="sldImg" idx="2"/>
          </p:nvPr>
        </p:nvSpPr>
        <p:spPr>
          <a:xfrm>
            <a:off x="2324100" y="531813"/>
            <a:ext cx="4724400" cy="26574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230daf7737d_0_65:notes"/>
          <p:cNvSpPr txBox="1">
            <a:spLocks noGrp="1"/>
          </p:cNvSpPr>
          <p:nvPr>
            <p:ph type="body" idx="1"/>
          </p:nvPr>
        </p:nvSpPr>
        <p:spPr>
          <a:xfrm>
            <a:off x="937260" y="3366135"/>
            <a:ext cx="7498080" cy="3188970"/>
          </a:xfrm>
          <a:prstGeom prst="rect">
            <a:avLst/>
          </a:prstGeom>
        </p:spPr>
        <p:txBody>
          <a:bodyPr spcFirstLastPara="1" wrap="square" lIns="94031" tIns="47002" rIns="94031" bIns="47002" anchor="t" anchorCtr="0">
            <a:noAutofit/>
          </a:bodyPr>
          <a:lstStyle/>
          <a:p>
            <a:pPr marL="0" indent="0"/>
            <a:r>
              <a:rPr lang="en-US" b="1" i="1" dirty="0">
                <a:solidFill>
                  <a:schemeClr val="dk1"/>
                </a:solidFill>
              </a:rPr>
              <a:t>This slide reinforces the information on the previous slide’s script. </a:t>
            </a:r>
            <a:endParaRPr b="1" i="1" dirty="0">
              <a:solidFill>
                <a:schemeClr val="dk1"/>
              </a:solidFill>
            </a:endParaRPr>
          </a:p>
          <a:p>
            <a:pPr marL="0" indent="0"/>
            <a:endParaRPr dirty="0">
              <a:solidFill>
                <a:schemeClr val="dk1"/>
              </a:solidFill>
            </a:endParaRPr>
          </a:p>
          <a:p>
            <a:pPr marL="0" indent="0">
              <a:buClr>
                <a:schemeClr val="dk1"/>
              </a:buClr>
              <a:buSzPts val="1100"/>
            </a:pPr>
            <a:r>
              <a:rPr lang="en-US" dirty="0">
                <a:solidFill>
                  <a:schemeClr val="dk1"/>
                </a:solidFill>
              </a:rPr>
              <a:t>It is important for voters to know: </a:t>
            </a:r>
            <a:endParaRPr dirty="0">
              <a:solidFill>
                <a:schemeClr val="dk1"/>
              </a:solidFill>
            </a:endParaRPr>
          </a:p>
          <a:p>
            <a:pPr marL="470230" indent="-326549">
              <a:buClr>
                <a:schemeClr val="dk1"/>
              </a:buClr>
              <a:buChar char="-"/>
            </a:pPr>
            <a:r>
              <a:rPr lang="en-US" b="1" i="1" dirty="0">
                <a:solidFill>
                  <a:schemeClr val="dk1"/>
                </a:solidFill>
                <a:highlight>
                  <a:srgbClr val="EFEFEF"/>
                </a:highlight>
              </a:rPr>
              <a:t>[If using a BMD]</a:t>
            </a:r>
            <a:r>
              <a:rPr lang="en-US" b="1" i="1" dirty="0">
                <a:solidFill>
                  <a:schemeClr val="dk1"/>
                </a:solidFill>
              </a:rPr>
              <a:t> </a:t>
            </a:r>
            <a:r>
              <a:rPr lang="en-US" dirty="0">
                <a:solidFill>
                  <a:schemeClr val="dk1"/>
                </a:solidFill>
              </a:rPr>
              <a:t>Remind the voter that the voting machine does not cast their ballot. Inform them that they will use the machine to mark their ballot, and then their ballot will be printed, and they will then take it to the scanner.</a:t>
            </a:r>
            <a:endParaRPr dirty="0">
              <a:solidFill>
                <a:schemeClr val="dk1"/>
              </a:solidFill>
            </a:endParaRPr>
          </a:p>
          <a:p>
            <a:pPr marL="470230" indent="-326549">
              <a:buClr>
                <a:schemeClr val="dk1"/>
              </a:buClr>
              <a:buChar char="-"/>
            </a:pPr>
            <a:r>
              <a:rPr lang="en-US" dirty="0">
                <a:solidFill>
                  <a:schemeClr val="dk1"/>
                </a:solidFill>
                <a:highlight>
                  <a:srgbClr val="EFEFEF"/>
                </a:highlight>
              </a:rPr>
              <a:t>[Some screens have multiple contests on a page (include if applicable)] </a:t>
            </a:r>
            <a:endParaRPr dirty="0">
              <a:solidFill>
                <a:schemeClr val="dk1"/>
              </a:solidFill>
              <a:highlight>
                <a:srgbClr val="EFEFEF"/>
              </a:highlight>
            </a:endParaRPr>
          </a:p>
          <a:p>
            <a:pPr marL="470230" indent="-326549">
              <a:buClr>
                <a:schemeClr val="dk1"/>
              </a:buClr>
              <a:buChar char="-"/>
            </a:pPr>
            <a:r>
              <a:rPr lang="en-US" dirty="0">
                <a:solidFill>
                  <a:schemeClr val="dk1"/>
                </a:solidFill>
              </a:rPr>
              <a:t>On some screens, voters may have to scroll to see all of the candidates. Make sure voters know they should scroll to the bottom of the screen. </a:t>
            </a:r>
            <a:endParaRPr dirty="0">
              <a:solidFill>
                <a:schemeClr val="dk1"/>
              </a:solidFill>
            </a:endParaRPr>
          </a:p>
          <a:p>
            <a:pPr marL="470230" indent="-326549">
              <a:buClr>
                <a:schemeClr val="dk1"/>
              </a:buClr>
              <a:buChar char="-"/>
            </a:pPr>
            <a:r>
              <a:rPr lang="en-US" dirty="0">
                <a:solidFill>
                  <a:schemeClr val="dk1"/>
                </a:solidFill>
              </a:rPr>
              <a:t>When they have finished making their choices, they will be able to review their choices before </a:t>
            </a:r>
            <a:r>
              <a:rPr lang="en-US" b="1" i="1" dirty="0">
                <a:solidFill>
                  <a:schemeClr val="dk1"/>
                </a:solidFill>
              </a:rPr>
              <a:t>[BMD: printing][DRE: casting]</a:t>
            </a:r>
            <a:r>
              <a:rPr lang="en-US" dirty="0">
                <a:solidFill>
                  <a:schemeClr val="dk1"/>
                </a:solidFill>
              </a:rPr>
              <a:t> the ballot</a:t>
            </a:r>
            <a:endParaRPr dirty="0">
              <a:solidFill>
                <a:schemeClr val="dk1"/>
              </a:solidFill>
            </a:endParaRPr>
          </a:p>
          <a:p>
            <a:pPr marL="470230" indent="-326549">
              <a:buClr>
                <a:schemeClr val="dk1"/>
              </a:buClr>
              <a:buChar char="-"/>
            </a:pPr>
            <a:r>
              <a:rPr lang="en-US" dirty="0">
                <a:solidFill>
                  <a:schemeClr val="dk1"/>
                </a:solidFill>
              </a:rPr>
              <a:t>If the voter finds a mistake on their ballot after they have printed it, they can spoil the ballot before they cast it and mark another one. They can mark up to three ballots, but only cast one.</a:t>
            </a:r>
            <a:endParaRPr dirty="0">
              <a:solidFill>
                <a:schemeClr val="dk1"/>
              </a:solidFill>
            </a:endParaRPr>
          </a:p>
          <a:p>
            <a:pPr marL="0" indent="0"/>
            <a:endParaRPr dirty="0">
              <a:solidFill>
                <a:schemeClr val="dk1"/>
              </a:solidFill>
            </a:endParaRPr>
          </a:p>
          <a:p>
            <a:pPr marL="0" indent="0"/>
            <a:r>
              <a:rPr lang="en-US" dirty="0">
                <a:solidFill>
                  <a:schemeClr val="dk1"/>
                </a:solidFill>
              </a:rPr>
              <a:t>Let the voter know which accessible features are available on the device:</a:t>
            </a:r>
            <a:endParaRPr dirty="0">
              <a:solidFill>
                <a:schemeClr val="dk1"/>
              </a:solidFill>
            </a:endParaRPr>
          </a:p>
          <a:p>
            <a:pPr marL="470230" indent="-326549">
              <a:buClr>
                <a:schemeClr val="dk1"/>
              </a:buClr>
              <a:buChar char="-"/>
            </a:pPr>
            <a:r>
              <a:rPr lang="en-US" dirty="0">
                <a:solidFill>
                  <a:schemeClr val="dk1"/>
                </a:solidFill>
              </a:rPr>
              <a:t>“This machine can </a:t>
            </a:r>
            <a:r>
              <a:rPr lang="en-US" dirty="0">
                <a:solidFill>
                  <a:schemeClr val="dk1"/>
                </a:solidFill>
                <a:highlight>
                  <a:srgbClr val="EFEFEF"/>
                </a:highlight>
              </a:rPr>
              <a:t>[read an audio ballot to you, make the text larger or smaller, change the contrast of the screen, other features]</a:t>
            </a:r>
            <a:r>
              <a:rPr lang="en-US" dirty="0">
                <a:solidFill>
                  <a:schemeClr val="dk1"/>
                </a:solidFill>
              </a:rPr>
              <a:t>”</a:t>
            </a:r>
            <a:endParaRPr dirty="0">
              <a:solidFill>
                <a:schemeClr val="dk1"/>
              </a:solidFill>
            </a:endParaRPr>
          </a:p>
          <a:p>
            <a:pPr marL="470230" indent="-326549">
              <a:buClr>
                <a:schemeClr val="dk1"/>
              </a:buClr>
              <a:buChar char="-"/>
            </a:pPr>
            <a:r>
              <a:rPr lang="en-US" dirty="0">
                <a:solidFill>
                  <a:schemeClr val="dk1"/>
                </a:solidFill>
              </a:rPr>
              <a:t>If the voter wants to use the audio ballot, offer them headphones. Do not place the headphones on the individual unless they ask you to</a:t>
            </a:r>
            <a:endParaRPr dirty="0">
              <a:solidFill>
                <a:schemeClr val="dk1"/>
              </a:solidFill>
            </a:endParaRPr>
          </a:p>
          <a:p>
            <a:pPr marL="470230" indent="-326549">
              <a:buClr>
                <a:schemeClr val="dk1"/>
              </a:buClr>
              <a:buChar char="-"/>
            </a:pPr>
            <a:r>
              <a:rPr lang="en-US" dirty="0">
                <a:solidFill>
                  <a:schemeClr val="dk1"/>
                </a:solidFill>
              </a:rPr>
              <a:t>If the voter is going to use the controller instead of a touchscreen, give them the controller and ask if they want you to do a quick orientation of the buttons</a:t>
            </a:r>
            <a:endParaRPr dirty="0">
              <a:solidFill>
                <a:schemeClr val="dk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230daf7737d_0_0:notes"/>
          <p:cNvSpPr>
            <a:spLocks noGrp="1" noRot="1" noChangeAspect="1"/>
          </p:cNvSpPr>
          <p:nvPr>
            <p:ph type="sldImg" idx="2"/>
          </p:nvPr>
        </p:nvSpPr>
        <p:spPr>
          <a:xfrm>
            <a:off x="2324100" y="531813"/>
            <a:ext cx="4724400" cy="26574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230daf7737d_0_0:notes"/>
          <p:cNvSpPr txBox="1">
            <a:spLocks noGrp="1"/>
          </p:cNvSpPr>
          <p:nvPr>
            <p:ph type="body" idx="1"/>
          </p:nvPr>
        </p:nvSpPr>
        <p:spPr>
          <a:xfrm>
            <a:off x="937260" y="3366135"/>
            <a:ext cx="7498080" cy="3188970"/>
          </a:xfrm>
          <a:prstGeom prst="rect">
            <a:avLst/>
          </a:prstGeom>
        </p:spPr>
        <p:txBody>
          <a:bodyPr spcFirstLastPara="1" wrap="square" lIns="94031" tIns="47002" rIns="94031" bIns="47002" anchor="t" anchorCtr="0">
            <a:noAutofit/>
          </a:bodyPr>
          <a:lstStyle/>
          <a:p>
            <a:pPr marL="0" indent="0"/>
            <a:endParaRPr dirty="0"/>
          </a:p>
        </p:txBody>
      </p:sp>
    </p:spTree>
    <p:extLst>
      <p:ext uri="{BB962C8B-B14F-4D97-AF65-F5344CB8AC3E}">
        <p14:creationId xmlns:p14="http://schemas.microsoft.com/office/powerpoint/2010/main" val="3293221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23a670c2ee1_0_25:notes"/>
          <p:cNvSpPr>
            <a:spLocks noGrp="1" noRot="1" noChangeAspect="1"/>
          </p:cNvSpPr>
          <p:nvPr>
            <p:ph type="sldImg" idx="2"/>
          </p:nvPr>
        </p:nvSpPr>
        <p:spPr>
          <a:xfrm>
            <a:off x="2324100" y="531813"/>
            <a:ext cx="4724400" cy="26574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 name="Google Shape;323;g23a670c2ee1_0_25:notes"/>
          <p:cNvSpPr txBox="1">
            <a:spLocks noGrp="1"/>
          </p:cNvSpPr>
          <p:nvPr>
            <p:ph type="body" idx="1"/>
          </p:nvPr>
        </p:nvSpPr>
        <p:spPr>
          <a:xfrm>
            <a:off x="937260" y="3366135"/>
            <a:ext cx="7498080" cy="3188970"/>
          </a:xfrm>
          <a:prstGeom prst="rect">
            <a:avLst/>
          </a:prstGeom>
        </p:spPr>
        <p:txBody>
          <a:bodyPr spcFirstLastPara="1" wrap="square" lIns="94031" tIns="47002" rIns="94031" bIns="47002" anchor="t" anchorCtr="0">
            <a:noAutofit/>
          </a:bodyPr>
          <a:lstStyle/>
          <a:p>
            <a:pPr marL="0" indent="0"/>
            <a:endParaRPr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230daf7737d_0_74:notes"/>
          <p:cNvSpPr>
            <a:spLocks noGrp="1" noRot="1" noChangeAspect="1"/>
          </p:cNvSpPr>
          <p:nvPr>
            <p:ph type="sldImg" idx="2"/>
          </p:nvPr>
        </p:nvSpPr>
        <p:spPr>
          <a:xfrm>
            <a:off x="2324100" y="531813"/>
            <a:ext cx="4724400" cy="26574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3" name="Google Shape;333;g230daf7737d_0_74:notes"/>
          <p:cNvSpPr txBox="1">
            <a:spLocks noGrp="1"/>
          </p:cNvSpPr>
          <p:nvPr>
            <p:ph type="body" idx="1"/>
          </p:nvPr>
        </p:nvSpPr>
        <p:spPr>
          <a:xfrm>
            <a:off x="937260" y="3366135"/>
            <a:ext cx="7498080" cy="3188970"/>
          </a:xfrm>
          <a:prstGeom prst="rect">
            <a:avLst/>
          </a:prstGeom>
        </p:spPr>
        <p:txBody>
          <a:bodyPr spcFirstLastPara="1" wrap="square" lIns="94031" tIns="47002" rIns="94031" bIns="47002" anchor="t" anchorCtr="0">
            <a:noAutofit/>
          </a:bodyPr>
          <a:lstStyle/>
          <a:p>
            <a:pPr marL="0" indent="0"/>
            <a:r>
              <a:rPr lang="en-US" dirty="0"/>
              <a:t>Remember that when a voter is voting on a machine, they should have as much privacy as possible.</a:t>
            </a:r>
            <a:endParaRPr dirty="0"/>
          </a:p>
          <a:p>
            <a:pPr marL="0" indent="0"/>
            <a:endParaRPr dirty="0"/>
          </a:p>
          <a:p>
            <a:pPr marL="0" indent="0"/>
            <a:r>
              <a:rPr lang="en-US" dirty="0"/>
              <a:t>If you have started the voting session and the voter does not need help, step away but let them know that you will be nearby if they need assistance. Tell them how they can get your attention, such as waving a hand or raising their voice slightly. </a:t>
            </a:r>
            <a:endParaRPr dirty="0"/>
          </a:p>
          <a:p>
            <a:pPr marL="0" indent="0"/>
            <a:endParaRPr dirty="0"/>
          </a:p>
          <a:p>
            <a:pPr marL="0" indent="0"/>
            <a:r>
              <a:rPr lang="en-US" dirty="0"/>
              <a:t>If you are not assisting the voter but will be close by, stand somewhere where you can’t look at their ballot. </a:t>
            </a:r>
            <a:endParaRPr b="1" i="1" dirty="0"/>
          </a:p>
          <a:p>
            <a:pPr marL="0" indent="0"/>
            <a:endParaRPr dirty="0"/>
          </a:p>
          <a:p>
            <a:pPr marL="0" indent="0"/>
            <a:r>
              <a:rPr lang="en-US" dirty="0"/>
              <a:t>If the voter has asked you a question or is asking for help, try to help them without looking at the voting machine. If you have to look at the voting screen to be able to answer their question, step away as soon as you can so that they can continue to vote privately. If the voter is blind or has low vision, tell them when you are stepping away, for example, “I’m going to step away now to give you privacy to vote,” and then let them know how they can get your attention if they have more questions. </a:t>
            </a:r>
            <a:endParaRPr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230daf7737d_0_86:notes"/>
          <p:cNvSpPr>
            <a:spLocks noGrp="1" noRot="1" noChangeAspect="1"/>
          </p:cNvSpPr>
          <p:nvPr>
            <p:ph type="sldImg" idx="2"/>
          </p:nvPr>
        </p:nvSpPr>
        <p:spPr>
          <a:xfrm>
            <a:off x="2324100" y="531813"/>
            <a:ext cx="4724400" cy="26574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0" name="Google Shape;340;g230daf7737d_0_86:notes"/>
          <p:cNvSpPr txBox="1">
            <a:spLocks noGrp="1"/>
          </p:cNvSpPr>
          <p:nvPr>
            <p:ph type="body" idx="1"/>
          </p:nvPr>
        </p:nvSpPr>
        <p:spPr>
          <a:xfrm>
            <a:off x="937260" y="3366135"/>
            <a:ext cx="7498080" cy="3188970"/>
          </a:xfrm>
          <a:prstGeom prst="rect">
            <a:avLst/>
          </a:prstGeom>
        </p:spPr>
        <p:txBody>
          <a:bodyPr spcFirstLastPara="1" wrap="square" lIns="94031" tIns="47002" rIns="94031" bIns="47002" anchor="t" anchorCtr="0">
            <a:noAutofit/>
          </a:bodyPr>
          <a:lstStyle/>
          <a:p>
            <a:pPr marL="0" indent="0"/>
            <a:r>
              <a:rPr lang="en-US" dirty="0"/>
              <a:t>During the voting session, a voter may or may not need your help.</a:t>
            </a:r>
            <a:endParaRPr dirty="0"/>
          </a:p>
          <a:p>
            <a:pPr marL="0" indent="0"/>
            <a:endParaRPr dirty="0"/>
          </a:p>
          <a:p>
            <a:pPr marL="0" indent="0"/>
            <a:r>
              <a:rPr lang="en-US" dirty="0"/>
              <a:t>First, keep in mind that some voters need more time to vote. Make sure that you don’t rush a voter or show impatience. </a:t>
            </a:r>
            <a:endParaRPr dirty="0"/>
          </a:p>
          <a:p>
            <a:pPr marL="0" indent="0"/>
            <a:endParaRPr dirty="0"/>
          </a:p>
          <a:p>
            <a:pPr marL="0" indent="0"/>
            <a:r>
              <a:rPr lang="en-US" dirty="0"/>
              <a:t>If you think a voter needs assistance:</a:t>
            </a:r>
            <a:endParaRPr dirty="0"/>
          </a:p>
          <a:p>
            <a:pPr marL="470230" indent="-326549">
              <a:buChar char="-"/>
            </a:pPr>
            <a:r>
              <a:rPr lang="en-US" dirty="0"/>
              <a:t>If a voter is using headphones and they look like they are in the middle of listening to the audio ballot, do not try to interrupt them. Instead, wait for a cue that they need help, such as taking off the headphones. </a:t>
            </a:r>
            <a:endParaRPr dirty="0"/>
          </a:p>
          <a:p>
            <a:pPr marL="470230" indent="-326549">
              <a:buChar char="-"/>
            </a:pPr>
            <a:r>
              <a:rPr lang="en-US" dirty="0"/>
              <a:t>Again, always ask before offering assistance. Make sure that you approach them without looking at their ballot. </a:t>
            </a:r>
            <a:endParaRPr dirty="0"/>
          </a:p>
          <a:p>
            <a:pPr marL="470230" indent="-326549">
              <a:buChar char="-"/>
            </a:pPr>
            <a:r>
              <a:rPr lang="en-US" dirty="0"/>
              <a:t>As much as possible, try to answer their questions without looking at their ballot. If you do need to look at the screen, first ask their permission. </a:t>
            </a:r>
            <a:r>
              <a:rPr lang="en-US" dirty="0">
                <a:solidFill>
                  <a:srgbClr val="000000"/>
                </a:solidFill>
              </a:rPr>
              <a:t>“I would need to look at the machine to answer your question. Once I’m done, I will move away to give you privacy so that you can continue voting. Is that okay?” If so, “let me know when you are ready for me to look at the screen.” </a:t>
            </a:r>
            <a:endParaRPr sz="800" dirty="0">
              <a:solidFill>
                <a:srgbClr val="000000"/>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230daf7737d_0_91:notes"/>
          <p:cNvSpPr>
            <a:spLocks noGrp="1" noRot="1" noChangeAspect="1"/>
          </p:cNvSpPr>
          <p:nvPr>
            <p:ph type="sldImg" idx="2"/>
          </p:nvPr>
        </p:nvSpPr>
        <p:spPr>
          <a:xfrm>
            <a:off x="2324100" y="531813"/>
            <a:ext cx="4724400" cy="26574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6" name="Google Shape;346;g230daf7737d_0_91:notes"/>
          <p:cNvSpPr txBox="1">
            <a:spLocks noGrp="1"/>
          </p:cNvSpPr>
          <p:nvPr>
            <p:ph type="body" idx="1"/>
          </p:nvPr>
        </p:nvSpPr>
        <p:spPr>
          <a:xfrm>
            <a:off x="937260" y="3366135"/>
            <a:ext cx="7498080" cy="3188970"/>
          </a:xfrm>
          <a:prstGeom prst="rect">
            <a:avLst/>
          </a:prstGeom>
        </p:spPr>
        <p:txBody>
          <a:bodyPr spcFirstLastPara="1" wrap="square" lIns="94031" tIns="47002" rIns="94031" bIns="47002" anchor="t" anchorCtr="0">
            <a:noAutofit/>
          </a:bodyPr>
          <a:lstStyle/>
          <a:p>
            <a:pPr marL="0" indent="0"/>
            <a:r>
              <a:rPr lang="en-US" dirty="0"/>
              <a:t>If a voter is having a problem during the voting session, it is important to communicate clearly and directly with the voter while you try to troubleshoot the problem. Whether the problem is an issue with the voting machine, or the voter is having trouble with the voting process, be patient and communicative as you try to resolve the issue.</a:t>
            </a:r>
            <a:endParaRPr dirty="0"/>
          </a:p>
          <a:p>
            <a:pPr marL="0" indent="0"/>
            <a:endParaRPr dirty="0"/>
          </a:p>
          <a:p>
            <a:pPr marL="0" indent="0"/>
            <a:r>
              <a:rPr lang="en-US" dirty="0"/>
              <a:t>When troubleshooting a problem or assisting a voter, keep in mind:</a:t>
            </a:r>
            <a:endParaRPr dirty="0"/>
          </a:p>
          <a:p>
            <a:pPr marL="470230" indent="-326549">
              <a:buChar char="-"/>
            </a:pPr>
            <a:r>
              <a:rPr lang="en-US" dirty="0"/>
              <a:t>Communicate directly to the voter, even if the voter has an assistant or is using an interpreter. Look at and speak to the voter. Don’t ask the helper and interpreter “does [voter] need help?” Ask the voter, “Do you need help?”</a:t>
            </a:r>
            <a:endParaRPr dirty="0"/>
          </a:p>
          <a:p>
            <a:pPr marL="470230" indent="-326549">
              <a:buChar char="-"/>
            </a:pPr>
            <a:r>
              <a:rPr lang="en-US" dirty="0"/>
              <a:t>Explain what you are doing, especially if you have to work with the voting equipment. This is especially important for voters with blindness and low vision, who may not be able to see that you are helping them. For example, if you need to step away and look at the polling place manual, tell the voter, “I’m going to go look at the polling place manual so I can answer your question.”</a:t>
            </a:r>
            <a:endParaRPr dirty="0"/>
          </a:p>
          <a:p>
            <a:pPr marL="470230" indent="-326549">
              <a:buChar char="-"/>
            </a:pPr>
            <a:r>
              <a:rPr lang="en-US" dirty="0"/>
              <a:t>Troubleshoot the problem as much as possible. If the voter is having difficulty voting, try your best to answer their questions and rephrase your answers, if necessary.</a:t>
            </a:r>
            <a:endParaRPr dirty="0">
              <a:solidFill>
                <a:srgbClr val="FF0000"/>
              </a:solidFill>
            </a:endParaRPr>
          </a:p>
          <a:p>
            <a:pPr marL="470230" indent="-326549">
              <a:buClr>
                <a:schemeClr val="dk1"/>
              </a:buClr>
              <a:buChar char="-"/>
            </a:pPr>
            <a:r>
              <a:rPr lang="en-US" dirty="0">
                <a:solidFill>
                  <a:schemeClr val="dk1"/>
                </a:solidFill>
              </a:rPr>
              <a:t>If there is a problem with the voting machine, troubleshoot the issue and keep the voter informed about what is being done and how long it may take to fix the issue.</a:t>
            </a:r>
            <a:endParaRPr dirty="0">
              <a:solidFill>
                <a:schemeClr val="dk1"/>
              </a:solidFill>
            </a:endParaRPr>
          </a:p>
          <a:p>
            <a:pPr marL="470230" indent="-326549">
              <a:buClr>
                <a:schemeClr val="dk1"/>
              </a:buClr>
              <a:buChar char="-"/>
            </a:pPr>
            <a:r>
              <a:rPr lang="en-US" dirty="0">
                <a:solidFill>
                  <a:schemeClr val="dk1"/>
                </a:solidFill>
              </a:rPr>
              <a:t>You may let them know about any alternative options, such as voting on a paper ballot. However, do not pressure them into voting on a paper ballot instead of using the machine. Some voters may not be able to privately and independently mark a paper ballot, and voters have the right to use the accessible machine. They may choose to wait until the machine is ready to use.</a:t>
            </a:r>
            <a:endParaRPr dirty="0">
              <a:solidFill>
                <a:schemeClr val="dk1"/>
              </a:solidFill>
            </a:endParaRPr>
          </a:p>
          <a:p>
            <a:pPr marL="0" indent="0"/>
            <a:endParaRPr dirty="0">
              <a:solidFill>
                <a:schemeClr val="dk1"/>
              </a:solidFill>
            </a:endParaRPr>
          </a:p>
          <a:p>
            <a:pPr marL="0" indent="0"/>
            <a:endParaRPr dirty="0">
              <a:solidFill>
                <a:schemeClr val="dk1"/>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23acddab8cf_0_26:notes"/>
          <p:cNvSpPr>
            <a:spLocks noGrp="1" noRot="1" noChangeAspect="1"/>
          </p:cNvSpPr>
          <p:nvPr>
            <p:ph type="sldImg" idx="2"/>
          </p:nvPr>
        </p:nvSpPr>
        <p:spPr>
          <a:xfrm>
            <a:off x="2324100" y="531813"/>
            <a:ext cx="4724400" cy="26574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2" name="Google Shape;352;g23acddab8cf_0_26:notes"/>
          <p:cNvSpPr txBox="1">
            <a:spLocks noGrp="1"/>
          </p:cNvSpPr>
          <p:nvPr>
            <p:ph type="body" idx="1"/>
          </p:nvPr>
        </p:nvSpPr>
        <p:spPr>
          <a:xfrm>
            <a:off x="937260" y="3366135"/>
            <a:ext cx="7498080" cy="3188970"/>
          </a:xfrm>
          <a:prstGeom prst="rect">
            <a:avLst/>
          </a:prstGeom>
        </p:spPr>
        <p:txBody>
          <a:bodyPr spcFirstLastPara="1" wrap="square" lIns="94031" tIns="47002" rIns="94031" bIns="47002" anchor="t" anchorCtr="0">
            <a:noAutofit/>
          </a:bodyPr>
          <a:lstStyle/>
          <a:p>
            <a:pPr marL="0" indent="0"/>
            <a:endParaRPr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230daf7737d_0_96:notes"/>
          <p:cNvSpPr>
            <a:spLocks noGrp="1" noRot="1" noChangeAspect="1"/>
          </p:cNvSpPr>
          <p:nvPr>
            <p:ph type="sldImg" idx="2"/>
          </p:nvPr>
        </p:nvSpPr>
        <p:spPr>
          <a:xfrm>
            <a:off x="2324100" y="531813"/>
            <a:ext cx="4724400" cy="26574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230daf7737d_0_96:notes"/>
          <p:cNvSpPr txBox="1">
            <a:spLocks noGrp="1"/>
          </p:cNvSpPr>
          <p:nvPr>
            <p:ph type="body" idx="1"/>
          </p:nvPr>
        </p:nvSpPr>
        <p:spPr>
          <a:xfrm>
            <a:off x="937260" y="3366135"/>
            <a:ext cx="7498080" cy="3188970"/>
          </a:xfrm>
          <a:prstGeom prst="rect">
            <a:avLst/>
          </a:prstGeom>
        </p:spPr>
        <p:txBody>
          <a:bodyPr spcFirstLastPara="1" wrap="square" lIns="94031" tIns="47002" rIns="94031" bIns="47002" anchor="t" anchorCtr="0">
            <a:noAutofit/>
          </a:bodyPr>
          <a:lstStyle/>
          <a:p>
            <a:pPr marL="0" indent="0"/>
            <a:r>
              <a:rPr lang="en-US" dirty="0"/>
              <a:t>Voters will have the option to verify their choices before printing out/casting their ballot. When they have reached the last screen, they should be able to review their choices. Be prepared to help them with any questions, such as explaining messages about overvoting or </a:t>
            </a:r>
            <a:r>
              <a:rPr lang="en-US" dirty="0" err="1"/>
              <a:t>undervoting</a:t>
            </a:r>
            <a:r>
              <a:rPr lang="en-US" dirty="0"/>
              <a:t>, or questions on how to go back and change their choices.</a:t>
            </a:r>
            <a:endParaRPr dirty="0"/>
          </a:p>
          <a:p>
            <a:pPr marL="0" indent="0"/>
            <a:endParaRPr dirty="0"/>
          </a:p>
          <a:p>
            <a:pPr marL="0" indent="0"/>
            <a:r>
              <a:rPr lang="en-US" dirty="0"/>
              <a:t>If a voter has printed their ballot and they notice an error, let them know that they can “spoil” their ballot and try again. They have up to [three] tries to correctly mark the ballot before casting it. </a:t>
            </a:r>
            <a:endParaRPr dirty="0"/>
          </a:p>
          <a:p>
            <a:pPr marL="0" indent="0"/>
            <a:endParaRPr dirty="0"/>
          </a:p>
          <a:p>
            <a:pPr marL="0" indent="0"/>
            <a:r>
              <a:rPr lang="en-US" dirty="0"/>
              <a:t>When a voter is ready to print their ballot:</a:t>
            </a:r>
            <a:endParaRPr dirty="0"/>
          </a:p>
          <a:p>
            <a:pPr marL="470230" indent="-326549">
              <a:buChar char="-"/>
            </a:pPr>
            <a:r>
              <a:rPr lang="en-US" dirty="0"/>
              <a:t>Let the voter handle their ballot themselves unless they ask for help. </a:t>
            </a:r>
            <a:endParaRPr dirty="0"/>
          </a:p>
          <a:p>
            <a:pPr marL="470230" indent="-326549">
              <a:buChar char="-"/>
            </a:pPr>
            <a:r>
              <a:rPr lang="en-US" dirty="0"/>
              <a:t>If your polling place has privacy secrecy sleeves, offer the sleeve to the voter. Let them know that they can place the ballot in the sleeve to take it to the scanner. </a:t>
            </a:r>
            <a:endParaRPr dirty="0"/>
          </a:p>
          <a:p>
            <a:pPr marL="470230" indent="-326549">
              <a:buChar char="-"/>
            </a:pPr>
            <a:r>
              <a:rPr lang="en-US" dirty="0"/>
              <a:t>If the voter has asked you to help them with printing the ballot and/or taking it to the scanner, make sure that you ask them before handling the ballot. “Your ballot has printed. May I pick it up now? We can go to the scanner.”</a:t>
            </a:r>
          </a:p>
          <a:p>
            <a:pPr marL="927430" lvl="1" indent="-326549">
              <a:buChar char="-"/>
            </a:pPr>
            <a:r>
              <a:rPr lang="en-US" b="1" i="1" dirty="0"/>
              <a:t>[If the voter can visually verify the ballot] </a:t>
            </a:r>
            <a:r>
              <a:rPr lang="en-US" dirty="0"/>
              <a:t>“Would you like to check your votes before we go to the scanner?”</a:t>
            </a:r>
          </a:p>
          <a:p>
            <a:pPr marL="927430" lvl="1" indent="-326549">
              <a:buChar char="-"/>
            </a:pPr>
            <a:r>
              <a:rPr lang="en-US" b="1" i="1" dirty="0"/>
              <a:t>[If there is a post-printing read-back function] </a:t>
            </a:r>
            <a:r>
              <a:rPr lang="en-US" dirty="0"/>
              <a:t>“Would you like to use the [name of function] to check the printed ballot?”</a:t>
            </a:r>
          </a:p>
          <a:p>
            <a:pPr marL="927430" lvl="1" indent="-326549">
              <a:buChar char="-"/>
            </a:pPr>
            <a:r>
              <a:rPr lang="en-US" b="1" i="1" dirty="0"/>
              <a:t>[If neither of the above] </a:t>
            </a:r>
            <a:r>
              <a:rPr lang="en-US" dirty="0"/>
              <a:t>“Are you ready to take your ballot to the scanner? I have a secrecy sleeve for you while we walk over there.”</a:t>
            </a:r>
            <a:endParaRPr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230daf7737d_0_101:notes"/>
          <p:cNvSpPr>
            <a:spLocks noGrp="1" noRot="1" noChangeAspect="1"/>
          </p:cNvSpPr>
          <p:nvPr>
            <p:ph type="sldImg" idx="2"/>
          </p:nvPr>
        </p:nvSpPr>
        <p:spPr>
          <a:xfrm>
            <a:off x="2324100" y="531813"/>
            <a:ext cx="4724400" cy="26574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8" name="Google Shape;368;g230daf7737d_0_101:notes"/>
          <p:cNvSpPr txBox="1">
            <a:spLocks noGrp="1"/>
          </p:cNvSpPr>
          <p:nvPr>
            <p:ph type="body" idx="1"/>
          </p:nvPr>
        </p:nvSpPr>
        <p:spPr>
          <a:xfrm>
            <a:off x="937260" y="3366135"/>
            <a:ext cx="7498080" cy="3188970"/>
          </a:xfrm>
          <a:prstGeom prst="rect">
            <a:avLst/>
          </a:prstGeom>
        </p:spPr>
        <p:txBody>
          <a:bodyPr spcFirstLastPara="1" wrap="square" lIns="94031" tIns="47002" rIns="94031" bIns="47002" anchor="t" anchorCtr="0">
            <a:noAutofit/>
          </a:bodyPr>
          <a:lstStyle/>
          <a:p>
            <a:pPr marL="0" indent="0"/>
            <a:r>
              <a:rPr lang="en-US" b="1" i="1" dirty="0"/>
              <a:t>Instructions: Delete if your polling place uses a DRE system that does not include a paper ballot.</a:t>
            </a:r>
            <a:endParaRPr b="1" i="1" dirty="0"/>
          </a:p>
          <a:p>
            <a:pPr marL="0" indent="0"/>
            <a:endParaRPr dirty="0"/>
          </a:p>
          <a:p>
            <a:pPr marL="0" indent="0"/>
            <a:r>
              <a:rPr lang="en-US" dirty="0"/>
              <a:t>Once the voter has printed their ballot, offer them assistance with getting to the scanner. </a:t>
            </a:r>
            <a:endParaRPr dirty="0"/>
          </a:p>
          <a:p>
            <a:pPr marL="0" indent="0"/>
            <a:endParaRPr dirty="0"/>
          </a:p>
          <a:p>
            <a:pPr marL="0" indent="0"/>
            <a:r>
              <a:rPr lang="en-US" dirty="0"/>
              <a:t>If the voter is blind or has low vision: “Would you like me to guide you to the scanner?”</a:t>
            </a:r>
            <a:endParaRPr dirty="0"/>
          </a:p>
          <a:p>
            <a:pPr marL="470230" indent="-326549">
              <a:buChar char="-"/>
            </a:pPr>
            <a:r>
              <a:rPr lang="en-US" dirty="0"/>
              <a:t>Tell them where the scanner is, for example, “the scanner is straight ahead of you, about 20 feet away.”</a:t>
            </a:r>
            <a:endParaRPr dirty="0"/>
          </a:p>
          <a:p>
            <a:pPr marL="470230" indent="-326549">
              <a:buChar char="-"/>
            </a:pPr>
            <a:r>
              <a:rPr lang="en-US" dirty="0"/>
              <a:t>If the voter would like you to guide them, do not grab them. Offer them your elbow to take, and then walk beside them to the scanner. </a:t>
            </a:r>
            <a:endParaRPr dirty="0"/>
          </a:p>
          <a:p>
            <a:pPr marL="470230" indent="-326549">
              <a:buChar char="-"/>
            </a:pPr>
            <a:r>
              <a:rPr lang="en-US" dirty="0"/>
              <a:t>If the voter has a service animal, stand on the opposite side of the voter from the service animal. </a:t>
            </a:r>
            <a:endParaRPr dirty="0"/>
          </a:p>
          <a:p>
            <a:pPr marL="0" indent="0"/>
            <a:endParaRPr dirty="0"/>
          </a:p>
          <a:p>
            <a:pPr marL="0" indent="0"/>
            <a:endParaRPr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g230daf7737d_0_275:notes"/>
          <p:cNvSpPr>
            <a:spLocks noGrp="1" noRot="1" noChangeAspect="1"/>
          </p:cNvSpPr>
          <p:nvPr>
            <p:ph type="sldImg" idx="2"/>
          </p:nvPr>
        </p:nvSpPr>
        <p:spPr>
          <a:xfrm>
            <a:off x="2324100" y="531813"/>
            <a:ext cx="4724400" cy="26574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5" name="Google Shape;375;g230daf7737d_0_275:notes"/>
          <p:cNvSpPr txBox="1">
            <a:spLocks noGrp="1"/>
          </p:cNvSpPr>
          <p:nvPr>
            <p:ph type="body" idx="1"/>
          </p:nvPr>
        </p:nvSpPr>
        <p:spPr>
          <a:xfrm>
            <a:off x="937260" y="3366135"/>
            <a:ext cx="7498080" cy="3188970"/>
          </a:xfrm>
          <a:prstGeom prst="rect">
            <a:avLst/>
          </a:prstGeom>
        </p:spPr>
        <p:txBody>
          <a:bodyPr spcFirstLastPara="1" wrap="square" lIns="94031" tIns="47002" rIns="94031" bIns="47002" anchor="t" anchorCtr="0">
            <a:noAutofit/>
          </a:bodyPr>
          <a:lstStyle/>
          <a:p>
            <a:pPr marL="0" indent="0">
              <a:buClr>
                <a:schemeClr val="dk1"/>
              </a:buClr>
              <a:buSzPts val="1100"/>
            </a:pPr>
            <a:r>
              <a:rPr lang="en-US" dirty="0"/>
              <a:t>At the scanner:</a:t>
            </a:r>
            <a:endParaRPr dirty="0"/>
          </a:p>
          <a:p>
            <a:pPr marL="470230" indent="-326549">
              <a:buClr>
                <a:schemeClr val="dk1"/>
              </a:buClr>
              <a:buChar char="-"/>
            </a:pPr>
            <a:r>
              <a:rPr lang="en-US" dirty="0"/>
              <a:t>Just like with printing the ballot and taking it to the scanner, do not try to take the ballot from the voter to scan it unless they ask you to do so. </a:t>
            </a:r>
            <a:endParaRPr dirty="0"/>
          </a:p>
          <a:p>
            <a:pPr marL="470230" indent="-326549">
              <a:buClr>
                <a:schemeClr val="dk1"/>
              </a:buClr>
              <a:buChar char="-"/>
            </a:pPr>
            <a:r>
              <a:rPr lang="en-US" dirty="0"/>
              <a:t>For blind and low-vision voters: tell them where to insert the ballot and how to insert the ballot.  For example, “You can insert the ballot in the slot in front of you. Make sure the notch on the ballot is in the top right corner.” </a:t>
            </a:r>
            <a:endParaRPr dirty="0"/>
          </a:p>
          <a:p>
            <a:pPr marL="483260" lvl="0" indent="-326549">
              <a:buClr>
                <a:schemeClr val="dk1"/>
              </a:buClr>
              <a:buChar char="-"/>
            </a:pPr>
            <a:r>
              <a:rPr lang="en-US" dirty="0"/>
              <a:t>As an audio cue, tap the area of the scanner where they will insert their ballot</a:t>
            </a:r>
            <a:endParaRPr dirty="0"/>
          </a:p>
          <a:p>
            <a:pPr marL="470230" indent="-326549">
              <a:buClr>
                <a:schemeClr val="dk1"/>
              </a:buClr>
              <a:buChar char="-"/>
            </a:pPr>
            <a:r>
              <a:rPr lang="en-US" dirty="0"/>
              <a:t>If using privacy sleeves, let the voter know they can use the secrecy sleeve to hide their ballot while they scan it, or feed the ballot through the sleeve. </a:t>
            </a:r>
            <a:endParaRPr dirty="0"/>
          </a:p>
          <a:p>
            <a:pPr marL="470230" indent="-326549">
              <a:buClr>
                <a:schemeClr val="dk1"/>
              </a:buClr>
              <a:buChar char="-"/>
            </a:pPr>
            <a:r>
              <a:rPr lang="en-US" dirty="0"/>
              <a:t>If there is an error message, make sure not to crowd around the voter when troubleshooting it. If their ballot is not yet scanned, make sure not to look at their ballot or offer them a way to keep it private, such as a secrecy sleeve.</a:t>
            </a:r>
            <a:endParaRPr dirty="0"/>
          </a:p>
          <a:p>
            <a:pPr marL="0" indent="0">
              <a:buClr>
                <a:schemeClr val="dk1"/>
              </a:buClr>
              <a:buSzPts val="1100"/>
            </a:pPr>
            <a:endParaRPr dirty="0"/>
          </a:p>
          <a:p>
            <a:pPr marL="0" indent="0"/>
            <a:endParaRPr dirty="0"/>
          </a:p>
        </p:txBody>
      </p:sp>
      <p:sp>
        <p:nvSpPr>
          <p:cNvPr id="376" name="Google Shape;376;g230daf7737d_0_275:notes"/>
          <p:cNvSpPr txBox="1">
            <a:spLocks noGrp="1"/>
          </p:cNvSpPr>
          <p:nvPr>
            <p:ph type="sldNum" idx="12"/>
          </p:nvPr>
        </p:nvSpPr>
        <p:spPr>
          <a:xfrm>
            <a:off x="5308971" y="6731040"/>
            <a:ext cx="4061460" cy="354330"/>
          </a:xfrm>
          <a:prstGeom prst="rect">
            <a:avLst/>
          </a:prstGeom>
        </p:spPr>
        <p:txBody>
          <a:bodyPr spcFirstLastPara="1" wrap="square" lIns="94031" tIns="47002" rIns="94031" bIns="47002" anchor="b" anchorCtr="0">
            <a:noAutofit/>
          </a:bodyPr>
          <a:lstStyle/>
          <a:p>
            <a:pPr algn="r">
              <a:buSzPts val="1200"/>
            </a:pPr>
            <a:fld id="{00000000-1234-1234-1234-123412341234}" type="slidenum">
              <a:rPr lang="en-US"/>
              <a:pPr algn="r">
                <a:buSzPts val="1200"/>
              </a:pPr>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g230daf7737d_0_281:notes"/>
          <p:cNvSpPr>
            <a:spLocks noGrp="1" noRot="1" noChangeAspect="1"/>
          </p:cNvSpPr>
          <p:nvPr>
            <p:ph type="sldImg" idx="2"/>
          </p:nvPr>
        </p:nvSpPr>
        <p:spPr>
          <a:xfrm>
            <a:off x="2324100" y="531813"/>
            <a:ext cx="4724400" cy="26574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3" name="Google Shape;383;g230daf7737d_0_281:notes"/>
          <p:cNvSpPr txBox="1">
            <a:spLocks noGrp="1"/>
          </p:cNvSpPr>
          <p:nvPr>
            <p:ph type="body" idx="1"/>
          </p:nvPr>
        </p:nvSpPr>
        <p:spPr>
          <a:xfrm>
            <a:off x="937260" y="3366135"/>
            <a:ext cx="7498080" cy="3188970"/>
          </a:xfrm>
          <a:prstGeom prst="rect">
            <a:avLst/>
          </a:prstGeom>
        </p:spPr>
        <p:txBody>
          <a:bodyPr spcFirstLastPara="1" wrap="square" lIns="94031" tIns="47002" rIns="94031" bIns="47002" anchor="t" anchorCtr="0">
            <a:noAutofit/>
          </a:bodyPr>
          <a:lstStyle/>
          <a:p>
            <a:pPr marL="143681" indent="0">
              <a:buClr>
                <a:schemeClr val="dk1"/>
              </a:buClr>
              <a:buNone/>
            </a:pPr>
            <a:r>
              <a:rPr lang="en-US" dirty="0"/>
              <a:t>You can help a voter with their sticker verbally, by saying  “Here is your “I voted” sticker. The edge closest to you is the bottom of the sticker.”</a:t>
            </a:r>
            <a:endParaRPr dirty="0"/>
          </a:p>
        </p:txBody>
      </p:sp>
      <p:sp>
        <p:nvSpPr>
          <p:cNvPr id="384" name="Google Shape;384;g230daf7737d_0_281:notes"/>
          <p:cNvSpPr txBox="1">
            <a:spLocks noGrp="1"/>
          </p:cNvSpPr>
          <p:nvPr>
            <p:ph type="sldNum" idx="12"/>
          </p:nvPr>
        </p:nvSpPr>
        <p:spPr>
          <a:xfrm>
            <a:off x="5308971" y="6731040"/>
            <a:ext cx="4061460" cy="354330"/>
          </a:xfrm>
          <a:prstGeom prst="rect">
            <a:avLst/>
          </a:prstGeom>
        </p:spPr>
        <p:txBody>
          <a:bodyPr spcFirstLastPara="1" wrap="square" lIns="94031" tIns="47002" rIns="94031" bIns="47002" anchor="b" anchorCtr="0">
            <a:noAutofit/>
          </a:bodyPr>
          <a:lstStyle/>
          <a:p>
            <a:pPr algn="r">
              <a:buSzPts val="1200"/>
            </a:pPr>
            <a:fld id="{00000000-1234-1234-1234-123412341234}" type="slidenum">
              <a:rPr lang="en-US"/>
              <a:pPr algn="r">
                <a:buSzPts val="1200"/>
              </a:pPr>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g23acddab8cf_0_35:notes"/>
          <p:cNvSpPr>
            <a:spLocks noGrp="1" noRot="1" noChangeAspect="1"/>
          </p:cNvSpPr>
          <p:nvPr>
            <p:ph type="sldImg" idx="2"/>
          </p:nvPr>
        </p:nvSpPr>
        <p:spPr>
          <a:xfrm>
            <a:off x="2324100" y="531813"/>
            <a:ext cx="4724400" cy="26574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0" name="Google Shape;390;g23acddab8cf_0_35:notes"/>
          <p:cNvSpPr txBox="1">
            <a:spLocks noGrp="1"/>
          </p:cNvSpPr>
          <p:nvPr>
            <p:ph type="body" idx="1"/>
          </p:nvPr>
        </p:nvSpPr>
        <p:spPr>
          <a:xfrm>
            <a:off x="937260" y="3366135"/>
            <a:ext cx="7498080" cy="3188970"/>
          </a:xfrm>
          <a:prstGeom prst="rect">
            <a:avLst/>
          </a:prstGeom>
        </p:spPr>
        <p:txBody>
          <a:bodyPr spcFirstLastPara="1" wrap="square" lIns="94031" tIns="47002" rIns="94031" bIns="47002" anchor="t" anchorCtr="0">
            <a:noAutofit/>
          </a:bodyPr>
          <a:lstStyle/>
          <a:p>
            <a:pPr marL="0" indent="0"/>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23acddab8cf_0_0:notes"/>
          <p:cNvSpPr>
            <a:spLocks noGrp="1" noRot="1" noChangeAspect="1"/>
          </p:cNvSpPr>
          <p:nvPr>
            <p:ph type="sldImg" idx="2"/>
          </p:nvPr>
        </p:nvSpPr>
        <p:spPr>
          <a:xfrm>
            <a:off x="2324100" y="531813"/>
            <a:ext cx="4724400" cy="26574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23acddab8cf_0_0:notes"/>
          <p:cNvSpPr txBox="1">
            <a:spLocks noGrp="1"/>
          </p:cNvSpPr>
          <p:nvPr>
            <p:ph type="body" idx="1"/>
          </p:nvPr>
        </p:nvSpPr>
        <p:spPr>
          <a:xfrm>
            <a:off x="937260" y="3366135"/>
            <a:ext cx="7498080" cy="3188970"/>
          </a:xfrm>
          <a:prstGeom prst="rect">
            <a:avLst/>
          </a:prstGeom>
        </p:spPr>
        <p:txBody>
          <a:bodyPr spcFirstLastPara="1" wrap="square" lIns="94031" tIns="47002" rIns="94031" bIns="47002" anchor="t" anchorCtr="0">
            <a:noAutofit/>
          </a:bodyPr>
          <a:lstStyle/>
          <a:p>
            <a:pPr marL="0" indent="0"/>
            <a:endParaRPr dirty="0"/>
          </a:p>
        </p:txBody>
      </p:sp>
      <p:sp>
        <p:nvSpPr>
          <p:cNvPr id="107" name="Google Shape;107;g23acddab8cf_0_0:notes"/>
          <p:cNvSpPr txBox="1">
            <a:spLocks noGrp="1"/>
          </p:cNvSpPr>
          <p:nvPr>
            <p:ph type="sldNum" idx="12"/>
          </p:nvPr>
        </p:nvSpPr>
        <p:spPr>
          <a:xfrm>
            <a:off x="5308971" y="6731040"/>
            <a:ext cx="4061460" cy="354330"/>
          </a:xfrm>
          <a:prstGeom prst="rect">
            <a:avLst/>
          </a:prstGeom>
        </p:spPr>
        <p:txBody>
          <a:bodyPr spcFirstLastPara="1" wrap="square" lIns="94031" tIns="47002" rIns="94031" bIns="47002" anchor="b" anchorCtr="0">
            <a:noAutofit/>
          </a:bodyPr>
          <a:lstStyle/>
          <a:p>
            <a:pPr algn="r">
              <a:buSzPts val="1200"/>
            </a:pPr>
            <a:fld id="{00000000-1234-1234-1234-123412341234}" type="slidenum">
              <a:rPr lang="en-US"/>
              <a:pPr algn="r">
                <a:buSzPts val="1200"/>
              </a:pPr>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g230daf7737d_0_111:notes"/>
          <p:cNvSpPr>
            <a:spLocks noGrp="1" noRot="1" noChangeAspect="1"/>
          </p:cNvSpPr>
          <p:nvPr>
            <p:ph type="sldImg" idx="2"/>
          </p:nvPr>
        </p:nvSpPr>
        <p:spPr>
          <a:xfrm>
            <a:off x="2324100" y="531813"/>
            <a:ext cx="4724400" cy="26574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0" name="Google Shape;400;g230daf7737d_0_111:notes"/>
          <p:cNvSpPr txBox="1">
            <a:spLocks noGrp="1"/>
          </p:cNvSpPr>
          <p:nvPr>
            <p:ph type="body" idx="1"/>
          </p:nvPr>
        </p:nvSpPr>
        <p:spPr>
          <a:xfrm>
            <a:off x="937260" y="3366135"/>
            <a:ext cx="7498080" cy="3188970"/>
          </a:xfrm>
          <a:prstGeom prst="rect">
            <a:avLst/>
          </a:prstGeom>
        </p:spPr>
        <p:txBody>
          <a:bodyPr spcFirstLastPara="1" wrap="square" lIns="94031" tIns="47002" rIns="94031" bIns="47002" anchor="t" anchorCtr="0">
            <a:noAutofit/>
          </a:bodyPr>
          <a:lstStyle/>
          <a:p>
            <a:pPr marL="0" indent="0"/>
            <a:endParaRPr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g23acddab8cf_0_45:notes"/>
          <p:cNvSpPr>
            <a:spLocks noGrp="1" noRot="1" noChangeAspect="1"/>
          </p:cNvSpPr>
          <p:nvPr>
            <p:ph type="sldImg" idx="2"/>
          </p:nvPr>
        </p:nvSpPr>
        <p:spPr>
          <a:xfrm>
            <a:off x="2324100" y="531813"/>
            <a:ext cx="4724400" cy="26574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6" name="Google Shape;406;g23acddab8cf_0_45:notes"/>
          <p:cNvSpPr txBox="1">
            <a:spLocks noGrp="1"/>
          </p:cNvSpPr>
          <p:nvPr>
            <p:ph type="body" idx="1"/>
          </p:nvPr>
        </p:nvSpPr>
        <p:spPr>
          <a:xfrm>
            <a:off x="937260" y="3366135"/>
            <a:ext cx="7498080" cy="3188970"/>
          </a:xfrm>
          <a:prstGeom prst="rect">
            <a:avLst/>
          </a:prstGeom>
        </p:spPr>
        <p:txBody>
          <a:bodyPr spcFirstLastPara="1" wrap="square" lIns="94031" tIns="47002" rIns="94031" bIns="47002" anchor="t" anchorCtr="0">
            <a:noAutofit/>
          </a:bodyPr>
          <a:lstStyle/>
          <a:p>
            <a:pPr marL="0" inden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g230daf7737d_0_117:notes"/>
          <p:cNvSpPr>
            <a:spLocks noGrp="1" noRot="1" noChangeAspect="1"/>
          </p:cNvSpPr>
          <p:nvPr>
            <p:ph type="sldImg" idx="2"/>
          </p:nvPr>
        </p:nvSpPr>
        <p:spPr>
          <a:xfrm>
            <a:off x="2324100" y="531813"/>
            <a:ext cx="4724400" cy="26574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2" name="Google Shape;412;g230daf7737d_0_117:notes"/>
          <p:cNvSpPr txBox="1">
            <a:spLocks noGrp="1"/>
          </p:cNvSpPr>
          <p:nvPr>
            <p:ph type="body" idx="1"/>
          </p:nvPr>
        </p:nvSpPr>
        <p:spPr>
          <a:xfrm>
            <a:off x="937260" y="3366135"/>
            <a:ext cx="7498080" cy="3188970"/>
          </a:xfrm>
          <a:prstGeom prst="rect">
            <a:avLst/>
          </a:prstGeom>
        </p:spPr>
        <p:txBody>
          <a:bodyPr spcFirstLastPara="1" wrap="square" lIns="94031" tIns="47002" rIns="94031" bIns="47002" anchor="t" anchorCtr="0">
            <a:noAutofit/>
          </a:bodyPr>
          <a:lstStyle/>
          <a:p>
            <a:pPr marL="0" inden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230daf7737d_0_5:notes"/>
          <p:cNvSpPr>
            <a:spLocks noGrp="1" noRot="1" noChangeAspect="1"/>
          </p:cNvSpPr>
          <p:nvPr>
            <p:ph type="sldImg" idx="2"/>
          </p:nvPr>
        </p:nvSpPr>
        <p:spPr>
          <a:xfrm>
            <a:off x="2324100" y="531813"/>
            <a:ext cx="4724400" cy="26574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230daf7737d_0_5:notes"/>
          <p:cNvSpPr txBox="1">
            <a:spLocks noGrp="1"/>
          </p:cNvSpPr>
          <p:nvPr>
            <p:ph type="body" idx="1"/>
          </p:nvPr>
        </p:nvSpPr>
        <p:spPr>
          <a:xfrm>
            <a:off x="937260" y="3366135"/>
            <a:ext cx="7498080" cy="3188970"/>
          </a:xfrm>
          <a:prstGeom prst="rect">
            <a:avLst/>
          </a:prstGeom>
        </p:spPr>
        <p:txBody>
          <a:bodyPr spcFirstLastPara="1" wrap="square" lIns="94031" tIns="47002" rIns="94031" bIns="47002" anchor="t" anchorCtr="0">
            <a:noAutofit/>
          </a:bodyPr>
          <a:lstStyle/>
          <a:p>
            <a:pPr marL="0" indent="0"/>
            <a:r>
              <a:rPr lang="en-US" sz="1200" dirty="0"/>
              <a:t>The RFI link is </a:t>
            </a:r>
            <a:r>
              <a:rPr lang="en-US" sz="1200" u="sng" dirty="0">
                <a:solidFill>
                  <a:schemeClr val="hlink"/>
                </a:solidFill>
                <a:hlinkClick r:id="rId3"/>
              </a:rPr>
              <a:t>https://www.federalregister.gov/documents/2021/06/16/2021-12619/promoting-access-to-voting</a:t>
            </a:r>
            <a:endParaRPr lang="en-US" sz="1200" u="sng" dirty="0">
              <a:solidFill>
                <a:schemeClr val="hlink"/>
              </a:solidFill>
            </a:endParaRPr>
          </a:p>
          <a:p>
            <a:pPr marL="0" indent="0"/>
            <a:endParaRPr sz="1200" dirty="0"/>
          </a:p>
          <a:p>
            <a:pPr marL="0" indent="0" defTabSz="940460"/>
            <a:r>
              <a:rPr lang="en-US" sz="1200" dirty="0"/>
              <a:t>The responses are at Regulations.GOV at </a:t>
            </a:r>
            <a:r>
              <a:rPr lang="en-US" sz="12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4"/>
              </a:rPr>
              <a:t>https://www.regulations.gov/search/comment?filter=2021-12619</a:t>
            </a:r>
            <a:r>
              <a:rPr lang="en-US" sz="1200" u="sng" dirty="0">
                <a:solidFill>
                  <a:srgbClr val="0563C1"/>
                </a:solidFill>
                <a:latin typeface="Calibri" panose="020F0502020204030204" pitchFamily="34" charset="0"/>
                <a:ea typeface="Calibri" panose="020F0502020204030204" pitchFamily="34" charset="0"/>
                <a:cs typeface="Times New Roman" panose="02020603050405020304" pitchFamily="18" charset="0"/>
              </a:rPr>
              <a:t> </a:t>
            </a:r>
            <a:endParaRPr lang="en-US" sz="1200" dirty="0"/>
          </a:p>
          <a:p>
            <a:pPr marL="0" indent="0"/>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230daf7737d_0_238:notes"/>
          <p:cNvSpPr>
            <a:spLocks noGrp="1" noRot="1" noChangeAspect="1"/>
          </p:cNvSpPr>
          <p:nvPr>
            <p:ph type="sldImg" idx="2"/>
          </p:nvPr>
        </p:nvSpPr>
        <p:spPr>
          <a:xfrm>
            <a:off x="2324100" y="531813"/>
            <a:ext cx="4724400" cy="26574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230daf7737d_0_238:notes"/>
          <p:cNvSpPr txBox="1">
            <a:spLocks noGrp="1"/>
          </p:cNvSpPr>
          <p:nvPr>
            <p:ph type="body" idx="1"/>
          </p:nvPr>
        </p:nvSpPr>
        <p:spPr>
          <a:xfrm>
            <a:off x="937260" y="3366135"/>
            <a:ext cx="7498080" cy="3188970"/>
          </a:xfrm>
          <a:prstGeom prst="rect">
            <a:avLst/>
          </a:prstGeom>
        </p:spPr>
        <p:txBody>
          <a:bodyPr spcFirstLastPara="1" wrap="square" lIns="94031" tIns="47002" rIns="94031" bIns="47002" anchor="t" anchorCtr="0">
            <a:noAutofit/>
          </a:bodyPr>
          <a:lstStyle/>
          <a:p>
            <a:pPr marL="0" indent="0"/>
            <a:endParaRPr/>
          </a:p>
        </p:txBody>
      </p:sp>
      <p:sp>
        <p:nvSpPr>
          <p:cNvPr id="128" name="Google Shape;128;g230daf7737d_0_238:notes"/>
          <p:cNvSpPr txBox="1">
            <a:spLocks noGrp="1"/>
          </p:cNvSpPr>
          <p:nvPr>
            <p:ph type="sldNum" idx="12"/>
          </p:nvPr>
        </p:nvSpPr>
        <p:spPr>
          <a:xfrm>
            <a:off x="5308971" y="6731040"/>
            <a:ext cx="4061460" cy="354330"/>
          </a:xfrm>
          <a:prstGeom prst="rect">
            <a:avLst/>
          </a:prstGeom>
        </p:spPr>
        <p:txBody>
          <a:bodyPr spcFirstLastPara="1" wrap="square" lIns="94031" tIns="47002" rIns="94031" bIns="47002" anchor="b" anchorCtr="0">
            <a:noAutofit/>
          </a:bodyPr>
          <a:lstStyle/>
          <a:p>
            <a:pPr algn="r">
              <a:buSzPts val="1200"/>
            </a:pPr>
            <a:fld id="{00000000-1234-1234-1234-123412341234}" type="slidenum">
              <a:rPr lang="en-US"/>
              <a:pPr algn="r">
                <a:buSzPts val="1200"/>
              </a:pPr>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230daf7737d_0_9:notes"/>
          <p:cNvSpPr>
            <a:spLocks noGrp="1" noRot="1" noChangeAspect="1"/>
          </p:cNvSpPr>
          <p:nvPr>
            <p:ph type="sldImg" idx="2"/>
          </p:nvPr>
        </p:nvSpPr>
        <p:spPr>
          <a:xfrm>
            <a:off x="2324100" y="531813"/>
            <a:ext cx="4724400" cy="26574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230daf7737d_0_9:notes"/>
          <p:cNvSpPr txBox="1">
            <a:spLocks noGrp="1"/>
          </p:cNvSpPr>
          <p:nvPr>
            <p:ph type="body" idx="1"/>
          </p:nvPr>
        </p:nvSpPr>
        <p:spPr>
          <a:xfrm>
            <a:off x="937260" y="3366135"/>
            <a:ext cx="7498080" cy="3188970"/>
          </a:xfrm>
          <a:prstGeom prst="rect">
            <a:avLst/>
          </a:prstGeom>
        </p:spPr>
        <p:txBody>
          <a:bodyPr spcFirstLastPara="1" wrap="square" lIns="94031" tIns="47002" rIns="94031" bIns="47002" anchor="t" anchorCtr="0">
            <a:noAutofit/>
          </a:bodyPr>
          <a:lstStyle/>
          <a:p>
            <a:pPr marL="0" indent="0"/>
            <a:r>
              <a:rPr lang="en-US" dirty="0"/>
              <a:t>Every voter has a right to use the accessible voting system. However, some voters with disabilities need to use the accessible voting machine to vote privately and independently because they can’t independently hand mark a paper ballot. Voters with disabilities have the same right to vote privately and independently as voters without disabilities. If there was no accessible voting machine, some voters might not be able to read or mark their ballot by themselves and would have to have an assistant or poll workers mark their ballots for them. Some voters may still need or want help with voting, but accessible voting machines are an option and an accommodation that may give them more privacy and independence.</a:t>
            </a:r>
            <a:endParaRPr dirty="0"/>
          </a:p>
          <a:p>
            <a:pPr marL="470230" indent="-326549">
              <a:buChar char="-"/>
            </a:pPr>
            <a:r>
              <a:rPr lang="en-US" dirty="0"/>
              <a:t>The Help America Vote Act of 2002 requires that every polling place has at least one accessible voting machine for voters with disabilities</a:t>
            </a:r>
            <a:endParaRPr dirty="0"/>
          </a:p>
          <a:p>
            <a:pPr marL="470230" indent="-326549">
              <a:buChar char="-"/>
            </a:pPr>
            <a:r>
              <a:rPr lang="en-US" dirty="0">
                <a:solidFill>
                  <a:schemeClr val="dk1"/>
                </a:solidFill>
              </a:rPr>
              <a:t>Some voters may use a screen magnifier on their phone. Even if phones are not permitted in the polling place, this is an essential accommodation for some voters with vision disabilities and they must be allowed to use the screen magnifier. </a:t>
            </a:r>
            <a:endParaRPr dirty="0"/>
          </a:p>
          <a:p>
            <a:pPr marL="0" indent="0"/>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230daf7737d_0_245:notes"/>
          <p:cNvSpPr>
            <a:spLocks noGrp="1" noRot="1" noChangeAspect="1"/>
          </p:cNvSpPr>
          <p:nvPr>
            <p:ph type="sldImg" idx="2"/>
          </p:nvPr>
        </p:nvSpPr>
        <p:spPr>
          <a:xfrm>
            <a:off x="2324100" y="531813"/>
            <a:ext cx="4724400" cy="26574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230daf7737d_0_245:notes"/>
          <p:cNvSpPr txBox="1">
            <a:spLocks noGrp="1"/>
          </p:cNvSpPr>
          <p:nvPr>
            <p:ph type="body" idx="1"/>
          </p:nvPr>
        </p:nvSpPr>
        <p:spPr>
          <a:xfrm>
            <a:off x="937260" y="3366135"/>
            <a:ext cx="7498080" cy="3188970"/>
          </a:xfrm>
          <a:prstGeom prst="rect">
            <a:avLst/>
          </a:prstGeom>
        </p:spPr>
        <p:txBody>
          <a:bodyPr spcFirstLastPara="1" wrap="square" lIns="94031" tIns="47002" rIns="94031" bIns="47002" anchor="t" anchorCtr="0">
            <a:noAutofit/>
          </a:bodyPr>
          <a:lstStyle/>
          <a:p>
            <a:pPr marL="0" indent="0"/>
            <a:r>
              <a:rPr lang="en-US" sz="1200" dirty="0">
                <a:latin typeface="Calibri" panose="020F0502020204030204" pitchFamily="34" charset="0"/>
                <a:cs typeface="Calibri" panose="020F0502020204030204" pitchFamily="34" charset="0"/>
              </a:rPr>
              <a:t>Voluntary Voting System Guidelines (VVSG) 2.0, principles 5 - 8</a:t>
            </a:r>
            <a:endParaRPr sz="1200" dirty="0">
              <a:latin typeface="Calibri" panose="020F0502020204030204" pitchFamily="34" charset="0"/>
              <a:cs typeface="Calibri" panose="020F0502020204030204" pitchFamily="34" charset="0"/>
            </a:endParaRPr>
          </a:p>
          <a:p>
            <a:pPr marL="0" indent="0"/>
            <a:endParaRPr sz="1200" dirty="0">
              <a:latin typeface="Calibri" panose="020F0502020204030204" pitchFamily="34" charset="0"/>
              <a:cs typeface="Calibri" panose="020F0502020204030204" pitchFamily="34" charset="0"/>
            </a:endParaRPr>
          </a:p>
          <a:p>
            <a:pPr marL="0" indent="0"/>
            <a:r>
              <a:rPr lang="en-US" sz="1200" b="0" i="0" dirty="0">
                <a:solidFill>
                  <a:srgbClr val="162E51"/>
                </a:solidFill>
                <a:effectLst/>
                <a:latin typeface="Calibri" panose="020F0502020204030204" pitchFamily="34" charset="0"/>
                <a:cs typeface="Calibri" panose="020F0502020204030204" pitchFamily="34" charset="0"/>
              </a:rPr>
              <a:t>The VVSG are a set of specifications and requirements against which voting systems can be tested to determine if they meet required standards. Some factors examined under these tests include basic functionality, accessibility, and security capabilities. While the </a:t>
            </a:r>
            <a:r>
              <a:rPr lang="en-US" sz="1200" b="0" i="0" u="none" dirty="0">
                <a:solidFill>
                  <a:srgbClr val="0076C4"/>
                </a:solidFill>
                <a:effectLst/>
                <a:latin typeface="Calibri" panose="020F0502020204030204" pitchFamily="34" charset="0"/>
                <a:cs typeface="Calibri" panose="020F0502020204030204" pitchFamily="34" charset="0"/>
                <a:hlinkClick r:id="rId3"/>
              </a:rPr>
              <a:t>Help America Vote Act</a:t>
            </a:r>
            <a:r>
              <a:rPr lang="en-US" sz="1200" b="0" i="0" u="none" dirty="0">
                <a:solidFill>
                  <a:srgbClr val="162E51"/>
                </a:solidFill>
                <a:effectLst/>
                <a:latin typeface="Calibri" panose="020F0502020204030204" pitchFamily="34" charset="0"/>
                <a:cs typeface="Calibri" panose="020F0502020204030204" pitchFamily="34" charset="0"/>
              </a:rPr>
              <a:t> </a:t>
            </a:r>
            <a:r>
              <a:rPr lang="en-US" sz="1200" b="0" i="0" dirty="0">
                <a:solidFill>
                  <a:srgbClr val="162E51"/>
                </a:solidFill>
                <a:effectLst/>
                <a:latin typeface="Calibri" panose="020F0502020204030204" pitchFamily="34" charset="0"/>
                <a:cs typeface="Calibri" panose="020F0502020204030204" pitchFamily="34" charset="0"/>
              </a:rPr>
              <a:t>(HAVA) mandates the EAC to develop and maintain these requirements, adhering to the VVSG is voluntary except in select states that require it by law. </a:t>
            </a:r>
            <a:endParaRPr sz="1200" dirty="0">
              <a:latin typeface="Calibri" panose="020F0502020204030204" pitchFamily="34" charset="0"/>
              <a:cs typeface="Calibri" panose="020F0502020204030204" pitchFamily="34" charset="0"/>
            </a:endParaRPr>
          </a:p>
          <a:p>
            <a:pPr marL="0" indent="0"/>
            <a:endParaRPr sz="1200" dirty="0">
              <a:latin typeface="Calibri" panose="020F0502020204030204" pitchFamily="34" charset="0"/>
              <a:cs typeface="Calibri" panose="020F0502020204030204" pitchFamily="34" charset="0"/>
            </a:endParaRPr>
          </a:p>
          <a:p>
            <a:pPr marL="0" indent="0"/>
            <a:r>
              <a:rPr lang="en-US" sz="1200" u="sng" dirty="0">
                <a:solidFill>
                  <a:srgbClr val="0563C1"/>
                </a:solidFill>
                <a:latin typeface="Calibri" panose="020F0502020204030204" pitchFamily="34" charset="0"/>
                <a:ea typeface="Calibri" panose="020F0502020204030204" pitchFamily="34" charset="0"/>
                <a:cs typeface="Calibri" panose="020F0502020204030204" pitchFamily="34" charset="0"/>
                <a:hlinkClick r:id="rId4"/>
              </a:rPr>
              <a:t>https://www.eac.gov/voting-equipment/voluntary-voting-system-guidelines</a:t>
            </a:r>
            <a:endParaRPr sz="1200" dirty="0">
              <a:latin typeface="Calibri" panose="020F0502020204030204" pitchFamily="34" charset="0"/>
              <a:cs typeface="Calibri" panose="020F0502020204030204" pitchFamily="34" charset="0"/>
            </a:endParaRPr>
          </a:p>
        </p:txBody>
      </p:sp>
      <p:sp>
        <p:nvSpPr>
          <p:cNvPr id="141" name="Google Shape;141;g230daf7737d_0_245:notes"/>
          <p:cNvSpPr txBox="1">
            <a:spLocks noGrp="1"/>
          </p:cNvSpPr>
          <p:nvPr>
            <p:ph type="sldNum" idx="12"/>
          </p:nvPr>
        </p:nvSpPr>
        <p:spPr>
          <a:xfrm>
            <a:off x="5308971" y="6731040"/>
            <a:ext cx="4061460" cy="354330"/>
          </a:xfrm>
          <a:prstGeom prst="rect">
            <a:avLst/>
          </a:prstGeom>
        </p:spPr>
        <p:txBody>
          <a:bodyPr spcFirstLastPara="1" wrap="square" lIns="94031" tIns="47002" rIns="94031" bIns="47002" anchor="b" anchorCtr="0">
            <a:noAutofit/>
          </a:bodyPr>
          <a:lstStyle/>
          <a:p>
            <a:pPr algn="r"/>
            <a:fld id="{00000000-1234-1234-1234-123412341234}" type="slidenum">
              <a:rPr lang="en-US"/>
              <a:pPr algn="r"/>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23acddab8cf_0_6:notes"/>
          <p:cNvSpPr>
            <a:spLocks noGrp="1" noRot="1" noChangeAspect="1"/>
          </p:cNvSpPr>
          <p:nvPr>
            <p:ph type="sldImg" idx="2"/>
          </p:nvPr>
        </p:nvSpPr>
        <p:spPr>
          <a:xfrm>
            <a:off x="2324100" y="531813"/>
            <a:ext cx="4724400" cy="26574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23acddab8cf_0_6:notes"/>
          <p:cNvSpPr txBox="1">
            <a:spLocks noGrp="1"/>
          </p:cNvSpPr>
          <p:nvPr>
            <p:ph type="body" idx="1"/>
          </p:nvPr>
        </p:nvSpPr>
        <p:spPr>
          <a:xfrm>
            <a:off x="937260" y="3366135"/>
            <a:ext cx="7498080" cy="3188970"/>
          </a:xfrm>
          <a:prstGeom prst="rect">
            <a:avLst/>
          </a:prstGeom>
        </p:spPr>
        <p:txBody>
          <a:bodyPr spcFirstLastPara="1" wrap="square" lIns="94031" tIns="47002" rIns="94031" bIns="47002" anchor="t" anchorCtr="0">
            <a:noAutofit/>
          </a:bodyPr>
          <a:lstStyle/>
          <a:p>
            <a:pPr marL="0" inden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1"/>
        </a:solidFill>
        <a:effectLst/>
      </p:bgPr>
    </p:bg>
    <p:spTree>
      <p:nvGrpSpPr>
        <p:cNvPr id="1" name="Shape 13"/>
        <p:cNvGrpSpPr/>
        <p:nvPr/>
      </p:nvGrpSpPr>
      <p:grpSpPr>
        <a:xfrm>
          <a:off x="0" y="0"/>
          <a:ext cx="0" cy="0"/>
          <a:chOff x="0" y="0"/>
          <a:chExt cx="0" cy="0"/>
        </a:xfrm>
      </p:grpSpPr>
      <p:sp>
        <p:nvSpPr>
          <p:cNvPr id="14" name="Google Shape;14;p2"/>
          <p:cNvSpPr txBox="1">
            <a:spLocks noGrp="1"/>
          </p:cNvSpPr>
          <p:nvPr>
            <p:ph type="ctrTitle"/>
          </p:nvPr>
        </p:nvSpPr>
        <p:spPr>
          <a:xfrm>
            <a:off x="685800" y="495300"/>
            <a:ext cx="7772400" cy="1891088"/>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lt1"/>
              </a:buClr>
              <a:buSzPts val="4800"/>
              <a:buFont typeface="Open Sans"/>
              <a:buNone/>
              <a:defRPr sz="48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2"/>
          <p:cNvSpPr/>
          <p:nvPr/>
        </p:nvSpPr>
        <p:spPr>
          <a:xfrm>
            <a:off x="0" y="2661363"/>
            <a:ext cx="9144000" cy="2482138"/>
          </a:xfrm>
          <a:prstGeom prst="rect">
            <a:avLst/>
          </a:prstGeom>
          <a:solidFill>
            <a:srgbClr val="FFFFFF"/>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16" name="Google Shape;16;p2"/>
          <p:cNvSpPr txBox="1">
            <a:spLocks noGrp="1"/>
          </p:cNvSpPr>
          <p:nvPr>
            <p:ph type="subTitle" idx="1"/>
          </p:nvPr>
        </p:nvSpPr>
        <p:spPr>
          <a:xfrm>
            <a:off x="685800" y="2921982"/>
            <a:ext cx="7772400" cy="131445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400"/>
              </a:spcBef>
              <a:spcAft>
                <a:spcPts val="0"/>
              </a:spcAft>
              <a:buClr>
                <a:srgbClr val="4D565E"/>
              </a:buClr>
              <a:buSzPts val="2000"/>
              <a:buNone/>
              <a:defRPr sz="2000">
                <a:solidFill>
                  <a:srgbClr val="4D565E"/>
                </a:solidFill>
              </a:defRPr>
            </a:lvl1pPr>
            <a:lvl2pPr lvl="1" algn="ctr">
              <a:lnSpc>
                <a:spcPct val="100000"/>
              </a:lnSpc>
              <a:spcBef>
                <a:spcPts val="400"/>
              </a:spcBef>
              <a:spcAft>
                <a:spcPts val="0"/>
              </a:spcAft>
              <a:buClr>
                <a:srgbClr val="8DABC7"/>
              </a:buClr>
              <a:buSzPts val="2000"/>
              <a:buNone/>
              <a:defRPr>
                <a:solidFill>
                  <a:srgbClr val="8DABC7"/>
                </a:solidFill>
              </a:defRPr>
            </a:lvl2pPr>
            <a:lvl3pPr lvl="2" algn="ctr">
              <a:lnSpc>
                <a:spcPct val="100000"/>
              </a:lnSpc>
              <a:spcBef>
                <a:spcPts val="320"/>
              </a:spcBef>
              <a:spcAft>
                <a:spcPts val="0"/>
              </a:spcAft>
              <a:buClr>
                <a:srgbClr val="8DABC7"/>
              </a:buClr>
              <a:buSzPts val="1600"/>
              <a:buNone/>
              <a:defRPr>
                <a:solidFill>
                  <a:srgbClr val="8DABC7"/>
                </a:solidFill>
              </a:defRPr>
            </a:lvl3pPr>
            <a:lvl4pPr lvl="3" algn="ctr">
              <a:lnSpc>
                <a:spcPct val="100000"/>
              </a:lnSpc>
              <a:spcBef>
                <a:spcPts val="240"/>
              </a:spcBef>
              <a:spcAft>
                <a:spcPts val="0"/>
              </a:spcAft>
              <a:buClr>
                <a:srgbClr val="8DABC7"/>
              </a:buClr>
              <a:buSzPts val="1200"/>
              <a:buNone/>
              <a:defRPr>
                <a:solidFill>
                  <a:srgbClr val="8DABC7"/>
                </a:solidFill>
              </a:defRPr>
            </a:lvl4pPr>
            <a:lvl5pPr lvl="4" algn="ctr">
              <a:lnSpc>
                <a:spcPct val="100000"/>
              </a:lnSpc>
              <a:spcBef>
                <a:spcPts val="240"/>
              </a:spcBef>
              <a:spcAft>
                <a:spcPts val="0"/>
              </a:spcAft>
              <a:buClr>
                <a:srgbClr val="8DABC7"/>
              </a:buClr>
              <a:buSzPts val="1200"/>
              <a:buNone/>
              <a:defRPr>
                <a:solidFill>
                  <a:srgbClr val="8DABC7"/>
                </a:solidFill>
              </a:defRPr>
            </a:lvl5pPr>
            <a:lvl6pPr lvl="5" algn="ctr">
              <a:lnSpc>
                <a:spcPct val="100000"/>
              </a:lnSpc>
              <a:spcBef>
                <a:spcPts val="300"/>
              </a:spcBef>
              <a:spcAft>
                <a:spcPts val="0"/>
              </a:spcAft>
              <a:buClr>
                <a:srgbClr val="8DABC7"/>
              </a:buClr>
              <a:buSzPts val="1500"/>
              <a:buNone/>
              <a:defRPr>
                <a:solidFill>
                  <a:srgbClr val="8DABC7"/>
                </a:solidFill>
              </a:defRPr>
            </a:lvl6pPr>
            <a:lvl7pPr lvl="6" algn="ctr">
              <a:lnSpc>
                <a:spcPct val="100000"/>
              </a:lnSpc>
              <a:spcBef>
                <a:spcPts val="300"/>
              </a:spcBef>
              <a:spcAft>
                <a:spcPts val="0"/>
              </a:spcAft>
              <a:buClr>
                <a:srgbClr val="8DABC7"/>
              </a:buClr>
              <a:buSzPts val="1500"/>
              <a:buNone/>
              <a:defRPr>
                <a:solidFill>
                  <a:srgbClr val="8DABC7"/>
                </a:solidFill>
              </a:defRPr>
            </a:lvl7pPr>
            <a:lvl8pPr lvl="7" algn="ctr">
              <a:lnSpc>
                <a:spcPct val="100000"/>
              </a:lnSpc>
              <a:spcBef>
                <a:spcPts val="300"/>
              </a:spcBef>
              <a:spcAft>
                <a:spcPts val="0"/>
              </a:spcAft>
              <a:buClr>
                <a:srgbClr val="8DABC7"/>
              </a:buClr>
              <a:buSzPts val="1500"/>
              <a:buNone/>
              <a:defRPr>
                <a:solidFill>
                  <a:srgbClr val="8DABC7"/>
                </a:solidFill>
              </a:defRPr>
            </a:lvl8pPr>
            <a:lvl9pPr lvl="8" algn="ctr">
              <a:lnSpc>
                <a:spcPct val="100000"/>
              </a:lnSpc>
              <a:spcBef>
                <a:spcPts val="300"/>
              </a:spcBef>
              <a:spcAft>
                <a:spcPts val="0"/>
              </a:spcAft>
              <a:buClr>
                <a:srgbClr val="8DABC7"/>
              </a:buClr>
              <a:buSzPts val="1500"/>
              <a:buNone/>
              <a:defRPr>
                <a:solidFill>
                  <a:srgbClr val="8DABC7"/>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Body page - full width" type="obj">
  <p:cSld name="OBJECT">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rgbClr val="4D565E"/>
              </a:buClr>
              <a:buSzPts val="2400"/>
              <a:buFont typeface="Open Sans"/>
              <a:buNone/>
              <a:defRPr sz="2400">
                <a:solidFill>
                  <a:srgbClr val="4D565E"/>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5"/>
          <p:cNvSpPr txBox="1">
            <a:spLocks noGrp="1"/>
          </p:cNvSpPr>
          <p:nvPr>
            <p:ph type="body" idx="1"/>
          </p:nvPr>
        </p:nvSpPr>
        <p:spPr>
          <a:xfrm>
            <a:off x="457201" y="1200151"/>
            <a:ext cx="8229600" cy="339447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400"/>
              </a:spcBef>
              <a:spcAft>
                <a:spcPts val="0"/>
              </a:spcAft>
              <a:buClr>
                <a:srgbClr val="4D565E"/>
              </a:buClr>
              <a:buSzPts val="1800"/>
              <a:buNone/>
              <a:defRPr sz="1800">
                <a:solidFill>
                  <a:srgbClr val="4D565E"/>
                </a:solidFill>
              </a:defRPr>
            </a:lvl1pPr>
            <a:lvl2pPr marL="914400" lvl="1" indent="-342900" algn="l">
              <a:lnSpc>
                <a:spcPct val="100000"/>
              </a:lnSpc>
              <a:spcBef>
                <a:spcPts val="400"/>
              </a:spcBef>
              <a:spcAft>
                <a:spcPts val="0"/>
              </a:spcAft>
              <a:buClr>
                <a:srgbClr val="4D565E"/>
              </a:buClr>
              <a:buSzPts val="1800"/>
              <a:buChar char="▪"/>
              <a:defRPr sz="1800" b="0">
                <a:solidFill>
                  <a:srgbClr val="4D565E"/>
                </a:solidFill>
              </a:defRPr>
            </a:lvl2pPr>
            <a:lvl3pPr marL="1371600" lvl="2" indent="-317500" algn="l">
              <a:lnSpc>
                <a:spcPct val="100000"/>
              </a:lnSpc>
              <a:spcBef>
                <a:spcPts val="320"/>
              </a:spcBef>
              <a:spcAft>
                <a:spcPts val="0"/>
              </a:spcAft>
              <a:buClr>
                <a:srgbClr val="4D565E"/>
              </a:buClr>
              <a:buSzPts val="1400"/>
              <a:buChar char="▪"/>
              <a:defRPr sz="1400" b="0">
                <a:solidFill>
                  <a:srgbClr val="4D565E"/>
                </a:solidFill>
              </a:defRPr>
            </a:lvl3pPr>
            <a:lvl4pPr marL="1828800" lvl="3" indent="-292100" algn="l">
              <a:lnSpc>
                <a:spcPct val="100000"/>
              </a:lnSpc>
              <a:spcBef>
                <a:spcPts val="240"/>
              </a:spcBef>
              <a:spcAft>
                <a:spcPts val="0"/>
              </a:spcAft>
              <a:buClr>
                <a:srgbClr val="4D565E"/>
              </a:buClr>
              <a:buSzPts val="1000"/>
              <a:buChar char="▪"/>
              <a:defRPr sz="1000" b="0">
                <a:solidFill>
                  <a:srgbClr val="4D565E"/>
                </a:solidFill>
              </a:defRPr>
            </a:lvl4pPr>
            <a:lvl5pPr marL="2286000" lvl="4" indent="-292100" algn="l">
              <a:lnSpc>
                <a:spcPct val="100000"/>
              </a:lnSpc>
              <a:spcBef>
                <a:spcPts val="240"/>
              </a:spcBef>
              <a:spcAft>
                <a:spcPts val="0"/>
              </a:spcAft>
              <a:buClr>
                <a:srgbClr val="4D565E"/>
              </a:buClr>
              <a:buSzPts val="1000"/>
              <a:buChar char="▪"/>
              <a:defRPr sz="1000" b="0">
                <a:solidFill>
                  <a:srgbClr val="4D565E"/>
                </a:solidFill>
              </a:defRPr>
            </a:lvl5pPr>
            <a:lvl6pPr marL="2743200" lvl="5" indent="-330200" algn="l">
              <a:lnSpc>
                <a:spcPct val="100000"/>
              </a:lnSpc>
              <a:spcBef>
                <a:spcPts val="360"/>
              </a:spcBef>
              <a:spcAft>
                <a:spcPts val="0"/>
              </a:spcAft>
              <a:buClr>
                <a:schemeClr val="dk1"/>
              </a:buClr>
              <a:buSzPts val="1600"/>
              <a:buChar char="•"/>
              <a:defRPr sz="1300"/>
            </a:lvl6pPr>
            <a:lvl7pPr marL="3200400" lvl="6" indent="-330200" algn="l">
              <a:lnSpc>
                <a:spcPct val="100000"/>
              </a:lnSpc>
              <a:spcBef>
                <a:spcPts val="360"/>
              </a:spcBef>
              <a:spcAft>
                <a:spcPts val="0"/>
              </a:spcAft>
              <a:buClr>
                <a:schemeClr val="dk1"/>
              </a:buClr>
              <a:buSzPts val="1600"/>
              <a:buChar char="•"/>
              <a:defRPr sz="1300"/>
            </a:lvl7pPr>
            <a:lvl8pPr marL="3657600" lvl="7" indent="-330200" algn="l">
              <a:lnSpc>
                <a:spcPct val="100000"/>
              </a:lnSpc>
              <a:spcBef>
                <a:spcPts val="360"/>
              </a:spcBef>
              <a:spcAft>
                <a:spcPts val="0"/>
              </a:spcAft>
              <a:buClr>
                <a:schemeClr val="dk1"/>
              </a:buClr>
              <a:buSzPts val="1600"/>
              <a:buChar char="•"/>
              <a:defRPr sz="1300"/>
            </a:lvl8pPr>
            <a:lvl9pPr marL="4114800" lvl="8" indent="-330200" algn="l">
              <a:lnSpc>
                <a:spcPct val="100000"/>
              </a:lnSpc>
              <a:spcBef>
                <a:spcPts val="360"/>
              </a:spcBef>
              <a:spcAft>
                <a:spcPts val="0"/>
              </a:spcAft>
              <a:buClr>
                <a:schemeClr val="dk1"/>
              </a:buClr>
              <a:buSzPts val="1600"/>
              <a:buChar char="•"/>
              <a:defRPr sz="13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83"/>
        <p:cNvGrpSpPr/>
        <p:nvPr/>
      </p:nvGrpSpPr>
      <p:grpSpPr>
        <a:xfrm>
          <a:off x="0" y="0"/>
          <a:ext cx="0" cy="0"/>
          <a:chOff x="0" y="0"/>
          <a:chExt cx="0" cy="0"/>
        </a:xfrm>
      </p:grpSpPr>
      <p:sp>
        <p:nvSpPr>
          <p:cNvPr id="84" name="Google Shape;84;p22"/>
          <p:cNvSpPr txBox="1">
            <a:spLocks noGrp="1"/>
          </p:cNvSpPr>
          <p:nvPr>
            <p:ph type="title"/>
          </p:nvPr>
        </p:nvSpPr>
        <p:spPr>
          <a:xfrm>
            <a:off x="1286575" y="1270125"/>
            <a:ext cx="7252200" cy="841800"/>
          </a:xfrm>
          <a:prstGeom prst="rect">
            <a:avLst/>
          </a:prstGeom>
        </p:spPr>
        <p:txBody>
          <a:bodyPr spcFirstLastPara="1" wrap="square" lIns="91425" tIns="45700" rIns="91425" bIns="45700" anchor="ctr" anchorCtr="0">
            <a:noAutofit/>
          </a:bodyPr>
          <a:lstStyle>
            <a:lvl1pPr lvl="0" rtl="0">
              <a:spcBef>
                <a:spcPts val="0"/>
              </a:spcBef>
              <a:spcAft>
                <a:spcPts val="0"/>
              </a:spcAft>
              <a:buSzPts val="2600"/>
              <a:buFont typeface="Calibri"/>
              <a:buNone/>
              <a:defRPr sz="2600">
                <a:latin typeface="Calibri"/>
                <a:ea typeface="Calibri"/>
                <a:cs typeface="Calibri"/>
                <a:sym typeface="Calibri"/>
              </a:defRPr>
            </a:lvl1pPr>
            <a:lvl2pPr lvl="1" algn="ctr" rtl="0">
              <a:spcBef>
                <a:spcPts val="0"/>
              </a:spcBef>
              <a:spcAft>
                <a:spcPts val="0"/>
              </a:spcAft>
              <a:buSzPts val="2600"/>
              <a:buFont typeface="Calibri"/>
              <a:buNone/>
              <a:defRPr sz="2600">
                <a:latin typeface="Calibri"/>
                <a:ea typeface="Calibri"/>
                <a:cs typeface="Calibri"/>
                <a:sym typeface="Calibri"/>
              </a:defRPr>
            </a:lvl2pPr>
            <a:lvl3pPr lvl="2" algn="ctr" rtl="0">
              <a:spcBef>
                <a:spcPts val="0"/>
              </a:spcBef>
              <a:spcAft>
                <a:spcPts val="0"/>
              </a:spcAft>
              <a:buSzPts val="2600"/>
              <a:buFont typeface="Calibri"/>
              <a:buNone/>
              <a:defRPr sz="2600">
                <a:latin typeface="Calibri"/>
                <a:ea typeface="Calibri"/>
                <a:cs typeface="Calibri"/>
                <a:sym typeface="Calibri"/>
              </a:defRPr>
            </a:lvl3pPr>
            <a:lvl4pPr lvl="3" algn="ctr" rtl="0">
              <a:spcBef>
                <a:spcPts val="0"/>
              </a:spcBef>
              <a:spcAft>
                <a:spcPts val="0"/>
              </a:spcAft>
              <a:buSzPts val="2600"/>
              <a:buFont typeface="Calibri"/>
              <a:buNone/>
              <a:defRPr sz="2600">
                <a:latin typeface="Calibri"/>
                <a:ea typeface="Calibri"/>
                <a:cs typeface="Calibri"/>
                <a:sym typeface="Calibri"/>
              </a:defRPr>
            </a:lvl4pPr>
            <a:lvl5pPr lvl="4" algn="ctr" rtl="0">
              <a:spcBef>
                <a:spcPts val="0"/>
              </a:spcBef>
              <a:spcAft>
                <a:spcPts val="0"/>
              </a:spcAft>
              <a:buSzPts val="2600"/>
              <a:buFont typeface="Calibri"/>
              <a:buNone/>
              <a:defRPr sz="2600">
                <a:latin typeface="Calibri"/>
                <a:ea typeface="Calibri"/>
                <a:cs typeface="Calibri"/>
                <a:sym typeface="Calibri"/>
              </a:defRPr>
            </a:lvl5pPr>
            <a:lvl6pPr lvl="5" algn="ctr" rtl="0">
              <a:spcBef>
                <a:spcPts val="0"/>
              </a:spcBef>
              <a:spcAft>
                <a:spcPts val="0"/>
              </a:spcAft>
              <a:buSzPts val="2600"/>
              <a:buFont typeface="Calibri"/>
              <a:buNone/>
              <a:defRPr sz="2600">
                <a:latin typeface="Calibri"/>
                <a:ea typeface="Calibri"/>
                <a:cs typeface="Calibri"/>
                <a:sym typeface="Calibri"/>
              </a:defRPr>
            </a:lvl6pPr>
            <a:lvl7pPr lvl="6" algn="ctr" rtl="0">
              <a:spcBef>
                <a:spcPts val="0"/>
              </a:spcBef>
              <a:spcAft>
                <a:spcPts val="0"/>
              </a:spcAft>
              <a:buSzPts val="2600"/>
              <a:buFont typeface="Calibri"/>
              <a:buNone/>
              <a:defRPr sz="2600">
                <a:latin typeface="Calibri"/>
                <a:ea typeface="Calibri"/>
                <a:cs typeface="Calibri"/>
                <a:sym typeface="Calibri"/>
              </a:defRPr>
            </a:lvl7pPr>
            <a:lvl8pPr lvl="7" algn="ctr" rtl="0">
              <a:spcBef>
                <a:spcPts val="0"/>
              </a:spcBef>
              <a:spcAft>
                <a:spcPts val="0"/>
              </a:spcAft>
              <a:buSzPts val="2600"/>
              <a:buFont typeface="Calibri"/>
              <a:buNone/>
              <a:defRPr sz="2600">
                <a:latin typeface="Calibri"/>
                <a:ea typeface="Calibri"/>
                <a:cs typeface="Calibri"/>
                <a:sym typeface="Calibri"/>
              </a:defRPr>
            </a:lvl8pPr>
            <a:lvl9pPr lvl="8" algn="ctr" rtl="0">
              <a:spcBef>
                <a:spcPts val="0"/>
              </a:spcBef>
              <a:spcAft>
                <a:spcPts val="0"/>
              </a:spcAft>
              <a:buSzPts val="2600"/>
              <a:buFont typeface="Calibri"/>
              <a:buNone/>
              <a:defRPr sz="2600">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86"/>
        <p:cNvGrpSpPr/>
        <p:nvPr/>
      </p:nvGrpSpPr>
      <p:grpSpPr>
        <a:xfrm>
          <a:off x="0" y="0"/>
          <a:ext cx="0" cy="0"/>
          <a:chOff x="0" y="0"/>
          <a:chExt cx="0" cy="0"/>
        </a:xfrm>
      </p:grpSpPr>
      <p:sp>
        <p:nvSpPr>
          <p:cNvPr id="87" name="Google Shape;87;p23"/>
          <p:cNvSpPr txBox="1">
            <a:spLocks noGrp="1"/>
          </p:cNvSpPr>
          <p:nvPr>
            <p:ph type="title"/>
          </p:nvPr>
        </p:nvSpPr>
        <p:spPr>
          <a:xfrm>
            <a:off x="311700" y="445025"/>
            <a:ext cx="8520600" cy="572700"/>
          </a:xfrm>
          <a:prstGeom prst="rect">
            <a:avLst/>
          </a:prstGeom>
        </p:spPr>
        <p:txBody>
          <a:bodyPr spcFirstLastPara="1" wrap="square" lIns="91425" tIns="45700" rIns="91425" bIns="45700" anchor="b" anchorCtr="0">
            <a:noAutofit/>
          </a:bodyPr>
          <a:lstStyle>
            <a:lvl1pPr lvl="0" rtl="0">
              <a:spcBef>
                <a:spcPts val="0"/>
              </a:spcBef>
              <a:spcAft>
                <a:spcPts val="0"/>
              </a:spcAft>
              <a:buSzPts val="2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8" name="Google Shape;88;p23"/>
          <p:cNvSpPr txBox="1">
            <a:spLocks noGrp="1"/>
          </p:cNvSpPr>
          <p:nvPr>
            <p:ph type="body" idx="1"/>
          </p:nvPr>
        </p:nvSpPr>
        <p:spPr>
          <a:xfrm>
            <a:off x="311700" y="1152475"/>
            <a:ext cx="3999900" cy="3416400"/>
          </a:xfrm>
          <a:prstGeom prst="rect">
            <a:avLst/>
          </a:prstGeom>
        </p:spPr>
        <p:txBody>
          <a:bodyPr spcFirstLastPara="1" wrap="square" lIns="91425" tIns="45700" rIns="91425" bIns="45700" anchor="t" anchorCtr="0">
            <a:noAutofit/>
          </a:bodyPr>
          <a:lstStyle>
            <a:lvl1pPr marL="457200" lvl="0" indent="-228600" rtl="0">
              <a:spcBef>
                <a:spcPts val="800"/>
              </a:spcBef>
              <a:spcAft>
                <a:spcPts val="0"/>
              </a:spcAft>
              <a:buSzPts val="1800"/>
              <a:buNone/>
              <a:defRPr sz="1800"/>
            </a:lvl1pPr>
            <a:lvl2pPr marL="914400" lvl="1" indent="-342900" rtl="0">
              <a:spcBef>
                <a:spcPts val="800"/>
              </a:spcBef>
              <a:spcAft>
                <a:spcPts val="0"/>
              </a:spcAft>
              <a:buSzPts val="1800"/>
              <a:buChar char="▪"/>
              <a:defRPr sz="1800"/>
            </a:lvl2pPr>
            <a:lvl3pPr marL="1371600" lvl="2" indent="-304800" rtl="0">
              <a:spcBef>
                <a:spcPts val="800"/>
              </a:spcBef>
              <a:spcAft>
                <a:spcPts val="0"/>
              </a:spcAft>
              <a:buSzPts val="1200"/>
              <a:buChar char="▪"/>
              <a:defRPr sz="1200"/>
            </a:lvl3pPr>
            <a:lvl4pPr marL="1828800" lvl="3" indent="-304800" rtl="0">
              <a:spcBef>
                <a:spcPts val="240"/>
              </a:spcBef>
              <a:spcAft>
                <a:spcPts val="0"/>
              </a:spcAft>
              <a:buSzPts val="1200"/>
              <a:buChar char="▪"/>
              <a:defRPr sz="1200"/>
            </a:lvl4pPr>
            <a:lvl5pPr marL="2286000" lvl="4" indent="-304800" rtl="0">
              <a:spcBef>
                <a:spcPts val="240"/>
              </a:spcBef>
              <a:spcAft>
                <a:spcPts val="0"/>
              </a:spcAft>
              <a:buSzPts val="1200"/>
              <a:buChar char="▪"/>
              <a:defRPr sz="1200"/>
            </a:lvl5pPr>
            <a:lvl6pPr marL="2743200" lvl="5" indent="-304800" rtl="0">
              <a:spcBef>
                <a:spcPts val="300"/>
              </a:spcBef>
              <a:spcAft>
                <a:spcPts val="0"/>
              </a:spcAft>
              <a:buSzPts val="1200"/>
              <a:buChar char="•"/>
              <a:defRPr sz="1200"/>
            </a:lvl6pPr>
            <a:lvl7pPr marL="3200400" lvl="6" indent="-304800" rtl="0">
              <a:spcBef>
                <a:spcPts val="300"/>
              </a:spcBef>
              <a:spcAft>
                <a:spcPts val="0"/>
              </a:spcAft>
              <a:buSzPts val="1200"/>
              <a:buChar char="•"/>
              <a:defRPr sz="1200"/>
            </a:lvl7pPr>
            <a:lvl8pPr marL="3657600" lvl="7" indent="-304800" rtl="0">
              <a:spcBef>
                <a:spcPts val="300"/>
              </a:spcBef>
              <a:spcAft>
                <a:spcPts val="0"/>
              </a:spcAft>
              <a:buSzPts val="1200"/>
              <a:buChar char="•"/>
              <a:defRPr sz="1200"/>
            </a:lvl8pPr>
            <a:lvl9pPr marL="4114800" lvl="8" indent="-304800" rtl="0">
              <a:spcBef>
                <a:spcPts val="300"/>
              </a:spcBef>
              <a:spcAft>
                <a:spcPts val="0"/>
              </a:spcAft>
              <a:buSzPts val="1200"/>
              <a:buChar char="•"/>
              <a:defRPr sz="1200"/>
            </a:lvl9pPr>
          </a:lstStyle>
          <a:p>
            <a:endParaRPr/>
          </a:p>
        </p:txBody>
      </p:sp>
      <p:sp>
        <p:nvSpPr>
          <p:cNvPr id="89" name="Google Shape;89;p23"/>
          <p:cNvSpPr txBox="1">
            <a:spLocks noGrp="1"/>
          </p:cNvSpPr>
          <p:nvPr>
            <p:ph type="body" idx="2"/>
          </p:nvPr>
        </p:nvSpPr>
        <p:spPr>
          <a:xfrm>
            <a:off x="4832400" y="1152475"/>
            <a:ext cx="3999900" cy="3416400"/>
          </a:xfrm>
          <a:prstGeom prst="rect">
            <a:avLst/>
          </a:prstGeom>
        </p:spPr>
        <p:txBody>
          <a:bodyPr spcFirstLastPara="1" wrap="square" lIns="91425" tIns="45700" rIns="91425" bIns="45700" anchor="t" anchorCtr="0">
            <a:normAutofit/>
          </a:bodyPr>
          <a:lstStyle>
            <a:lvl1pPr marL="457200" lvl="0" indent="-228600" rtl="0">
              <a:spcBef>
                <a:spcPts val="800"/>
              </a:spcBef>
              <a:spcAft>
                <a:spcPts val="0"/>
              </a:spcAft>
              <a:buSzPts val="1400"/>
              <a:buNone/>
              <a:defRPr sz="1400"/>
            </a:lvl1pPr>
            <a:lvl2pPr marL="914400" lvl="1" indent="-304800" rtl="0">
              <a:spcBef>
                <a:spcPts val="800"/>
              </a:spcBef>
              <a:spcAft>
                <a:spcPts val="0"/>
              </a:spcAft>
              <a:buSzPts val="1200"/>
              <a:buChar char="▪"/>
              <a:defRPr sz="1200"/>
            </a:lvl2pPr>
            <a:lvl3pPr marL="1371600" lvl="2" indent="-304800" rtl="0">
              <a:spcBef>
                <a:spcPts val="800"/>
              </a:spcBef>
              <a:spcAft>
                <a:spcPts val="0"/>
              </a:spcAft>
              <a:buSzPts val="1200"/>
              <a:buChar char="▪"/>
              <a:defRPr sz="1200"/>
            </a:lvl3pPr>
            <a:lvl4pPr marL="1828800" lvl="3" indent="-304800" rtl="0">
              <a:spcBef>
                <a:spcPts val="240"/>
              </a:spcBef>
              <a:spcAft>
                <a:spcPts val="0"/>
              </a:spcAft>
              <a:buSzPts val="1200"/>
              <a:buChar char="▪"/>
              <a:defRPr sz="1200"/>
            </a:lvl4pPr>
            <a:lvl5pPr marL="2286000" lvl="4" indent="-304800" rtl="0">
              <a:spcBef>
                <a:spcPts val="240"/>
              </a:spcBef>
              <a:spcAft>
                <a:spcPts val="0"/>
              </a:spcAft>
              <a:buSzPts val="1200"/>
              <a:buChar char="▪"/>
              <a:defRPr sz="1200"/>
            </a:lvl5pPr>
            <a:lvl6pPr marL="2743200" lvl="5" indent="-304800" rtl="0">
              <a:spcBef>
                <a:spcPts val="300"/>
              </a:spcBef>
              <a:spcAft>
                <a:spcPts val="0"/>
              </a:spcAft>
              <a:buSzPts val="1200"/>
              <a:buChar char="•"/>
              <a:defRPr sz="1200"/>
            </a:lvl6pPr>
            <a:lvl7pPr marL="3200400" lvl="6" indent="-304800" rtl="0">
              <a:spcBef>
                <a:spcPts val="300"/>
              </a:spcBef>
              <a:spcAft>
                <a:spcPts val="0"/>
              </a:spcAft>
              <a:buSzPts val="1200"/>
              <a:buChar char="•"/>
              <a:defRPr sz="1200"/>
            </a:lvl7pPr>
            <a:lvl8pPr marL="3657600" lvl="7" indent="-304800" rtl="0">
              <a:spcBef>
                <a:spcPts val="300"/>
              </a:spcBef>
              <a:spcAft>
                <a:spcPts val="0"/>
              </a:spcAft>
              <a:buSzPts val="1200"/>
              <a:buChar char="•"/>
              <a:defRPr sz="1200"/>
            </a:lvl8pPr>
            <a:lvl9pPr marL="4114800" lvl="8" indent="-304800" rtl="0">
              <a:spcBef>
                <a:spcPts val="300"/>
              </a:spcBef>
              <a:spcAft>
                <a:spcPts val="0"/>
              </a:spcAft>
              <a:buSzPts val="1200"/>
              <a:buChar char="•"/>
              <a:defRPr sz="1200"/>
            </a:lvl9pPr>
          </a:lstStyle>
          <a:p>
            <a:endParaRPr/>
          </a:p>
        </p:txBody>
      </p:sp>
      <p:sp>
        <p:nvSpPr>
          <p:cNvPr id="90" name="Google Shape;90;p2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94"/>
        <p:cNvGrpSpPr/>
        <p:nvPr/>
      </p:nvGrpSpPr>
      <p:grpSpPr>
        <a:xfrm>
          <a:off x="0" y="0"/>
          <a:ext cx="0" cy="0"/>
          <a:chOff x="0" y="0"/>
          <a:chExt cx="0" cy="0"/>
        </a:xfrm>
      </p:grpSpPr>
      <p:sp>
        <p:nvSpPr>
          <p:cNvPr id="95" name="Google Shape;95;p25"/>
          <p:cNvSpPr txBox="1">
            <a:spLocks noGrp="1"/>
          </p:cNvSpPr>
          <p:nvPr>
            <p:ph type="title"/>
          </p:nvPr>
        </p:nvSpPr>
        <p:spPr>
          <a:xfrm>
            <a:off x="311700" y="445025"/>
            <a:ext cx="8520600" cy="572700"/>
          </a:xfrm>
          <a:prstGeom prst="rect">
            <a:avLst/>
          </a:prstGeom>
        </p:spPr>
        <p:txBody>
          <a:bodyPr spcFirstLastPara="1" wrap="square" lIns="91425" tIns="45700" rIns="91425" bIns="45700" anchor="b" anchorCtr="0">
            <a:noAutofit/>
          </a:bodyPr>
          <a:lstStyle>
            <a:lvl1pPr lvl="0" rtl="0">
              <a:spcBef>
                <a:spcPts val="0"/>
              </a:spcBef>
              <a:spcAft>
                <a:spcPts val="0"/>
              </a:spcAft>
              <a:buSzPts val="2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6" name="Google Shape;96;p25"/>
          <p:cNvSpPr txBox="1">
            <a:spLocks noGrp="1"/>
          </p:cNvSpPr>
          <p:nvPr>
            <p:ph type="body" idx="1"/>
          </p:nvPr>
        </p:nvSpPr>
        <p:spPr>
          <a:xfrm>
            <a:off x="311700" y="1152475"/>
            <a:ext cx="8520600" cy="3416400"/>
          </a:xfrm>
          <a:prstGeom prst="rect">
            <a:avLst/>
          </a:prstGeom>
        </p:spPr>
        <p:txBody>
          <a:bodyPr spcFirstLastPara="1" wrap="square" lIns="91425" tIns="45700" rIns="91425" bIns="45700" anchor="t" anchorCtr="0">
            <a:normAutofit/>
          </a:bodyPr>
          <a:lstStyle>
            <a:lvl1pPr marL="457200" lvl="0" indent="-228600" rtl="0">
              <a:spcBef>
                <a:spcPts val="800"/>
              </a:spcBef>
              <a:spcAft>
                <a:spcPts val="0"/>
              </a:spcAft>
              <a:buSzPts val="1800"/>
              <a:buNone/>
              <a:defRPr sz="1800"/>
            </a:lvl1pPr>
            <a:lvl2pPr marL="914400" lvl="1" indent="-342900" rtl="0">
              <a:spcBef>
                <a:spcPts val="800"/>
              </a:spcBef>
              <a:spcAft>
                <a:spcPts val="0"/>
              </a:spcAft>
              <a:buSzPts val="1800"/>
              <a:buChar char="▪"/>
              <a:defRPr sz="1800"/>
            </a:lvl2pPr>
            <a:lvl3pPr marL="1371600" lvl="2" indent="-330200" rtl="0">
              <a:spcBef>
                <a:spcPts val="800"/>
              </a:spcBef>
              <a:spcAft>
                <a:spcPts val="0"/>
              </a:spcAft>
              <a:buSzPts val="1600"/>
              <a:buChar char="▪"/>
              <a:defRPr/>
            </a:lvl3pPr>
            <a:lvl4pPr marL="1828800" lvl="3" indent="-304800" rtl="0">
              <a:spcBef>
                <a:spcPts val="240"/>
              </a:spcBef>
              <a:spcAft>
                <a:spcPts val="0"/>
              </a:spcAft>
              <a:buSzPts val="1200"/>
              <a:buChar char="▪"/>
              <a:defRPr/>
            </a:lvl4pPr>
            <a:lvl5pPr marL="2286000" lvl="4" indent="-304800" rtl="0">
              <a:spcBef>
                <a:spcPts val="240"/>
              </a:spcBef>
              <a:spcAft>
                <a:spcPts val="0"/>
              </a:spcAft>
              <a:buSzPts val="1200"/>
              <a:buChar char="▪"/>
              <a:defRPr/>
            </a:lvl5pPr>
            <a:lvl6pPr marL="2743200" lvl="5" indent="-323850" rtl="0">
              <a:spcBef>
                <a:spcPts val="300"/>
              </a:spcBef>
              <a:spcAft>
                <a:spcPts val="0"/>
              </a:spcAft>
              <a:buSzPts val="1500"/>
              <a:buChar char="•"/>
              <a:defRPr/>
            </a:lvl6pPr>
            <a:lvl7pPr marL="3200400" lvl="6" indent="-323850" rtl="0">
              <a:spcBef>
                <a:spcPts val="300"/>
              </a:spcBef>
              <a:spcAft>
                <a:spcPts val="0"/>
              </a:spcAft>
              <a:buSzPts val="1500"/>
              <a:buChar char="•"/>
              <a:defRPr/>
            </a:lvl7pPr>
            <a:lvl8pPr marL="3657600" lvl="7" indent="-323850" rtl="0">
              <a:spcBef>
                <a:spcPts val="300"/>
              </a:spcBef>
              <a:spcAft>
                <a:spcPts val="0"/>
              </a:spcAft>
              <a:buSzPts val="1500"/>
              <a:buChar char="•"/>
              <a:defRPr/>
            </a:lvl8pPr>
            <a:lvl9pPr marL="4114800" lvl="8" indent="-323850" rtl="0">
              <a:spcBef>
                <a:spcPts val="300"/>
              </a:spcBef>
              <a:spcAft>
                <a:spcPts val="0"/>
              </a:spcAft>
              <a:buSzPts val="1500"/>
              <a:buChar char="•"/>
              <a:defRPr/>
            </a:lvl9pPr>
          </a:lstStyle>
          <a:p>
            <a:endParaRPr/>
          </a:p>
        </p:txBody>
      </p:sp>
      <p:sp>
        <p:nvSpPr>
          <p:cNvPr id="97" name="Google Shape;97;p2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4D565E"/>
              </a:buClr>
              <a:buSzPts val="2400"/>
              <a:buFont typeface="Calibri"/>
              <a:buNone/>
              <a:defRPr sz="2400" b="1" i="0" u="none" strike="noStrike" cap="none">
                <a:solidFill>
                  <a:srgbClr val="4D565E"/>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5000"/>
              </a:lnSpc>
              <a:spcBef>
                <a:spcPts val="800"/>
              </a:spcBef>
              <a:spcAft>
                <a:spcPts val="0"/>
              </a:spcAft>
              <a:buClr>
                <a:srgbClr val="4D565E"/>
              </a:buClr>
              <a:buSzPts val="2000"/>
              <a:buFont typeface="Calibri"/>
              <a:buNone/>
              <a:defRPr sz="2000" i="0" u="none" strike="noStrike" cap="none">
                <a:solidFill>
                  <a:srgbClr val="4D565E"/>
                </a:solidFill>
                <a:latin typeface="Calibri"/>
                <a:ea typeface="Calibri"/>
                <a:cs typeface="Calibri"/>
                <a:sym typeface="Calibri"/>
              </a:defRPr>
            </a:lvl1pPr>
            <a:lvl2pPr marL="914400" marR="0" lvl="1" indent="-355600" algn="l" rtl="0">
              <a:lnSpc>
                <a:spcPct val="105000"/>
              </a:lnSpc>
              <a:spcBef>
                <a:spcPts val="800"/>
              </a:spcBef>
              <a:spcAft>
                <a:spcPts val="0"/>
              </a:spcAft>
              <a:buClr>
                <a:srgbClr val="4D565E"/>
              </a:buClr>
              <a:buSzPts val="2000"/>
              <a:buFont typeface="Calibri"/>
              <a:buChar char="▪"/>
              <a:defRPr sz="2000" i="0" u="none" strike="noStrike" cap="none">
                <a:solidFill>
                  <a:srgbClr val="4D565E"/>
                </a:solidFill>
                <a:latin typeface="Calibri"/>
                <a:ea typeface="Calibri"/>
                <a:cs typeface="Calibri"/>
                <a:sym typeface="Calibri"/>
              </a:defRPr>
            </a:lvl2pPr>
            <a:lvl3pPr marL="1371600" marR="0" lvl="2" indent="-330200" algn="l" rtl="0">
              <a:lnSpc>
                <a:spcPct val="105000"/>
              </a:lnSpc>
              <a:spcBef>
                <a:spcPts val="800"/>
              </a:spcBef>
              <a:spcAft>
                <a:spcPts val="0"/>
              </a:spcAft>
              <a:buClr>
                <a:srgbClr val="4D565E"/>
              </a:buClr>
              <a:buSzPts val="1600"/>
              <a:buFont typeface="Calibri"/>
              <a:buChar char="▪"/>
              <a:defRPr sz="1600" i="0" u="none" strike="noStrike" cap="none">
                <a:solidFill>
                  <a:srgbClr val="4D565E"/>
                </a:solidFill>
                <a:latin typeface="Calibri"/>
                <a:ea typeface="Calibri"/>
                <a:cs typeface="Calibri"/>
                <a:sym typeface="Calibri"/>
              </a:defRPr>
            </a:lvl3pPr>
            <a:lvl4pPr marL="1828800" marR="0" lvl="3" indent="-304800" algn="l" rtl="0">
              <a:lnSpc>
                <a:spcPct val="100000"/>
              </a:lnSpc>
              <a:spcBef>
                <a:spcPts val="240"/>
              </a:spcBef>
              <a:spcAft>
                <a:spcPts val="0"/>
              </a:spcAft>
              <a:buClr>
                <a:srgbClr val="4D565E"/>
              </a:buClr>
              <a:buSzPts val="1200"/>
              <a:buFont typeface="Calibri"/>
              <a:buChar char="▪"/>
              <a:defRPr sz="1200" i="0" u="none" strike="noStrike" cap="none">
                <a:solidFill>
                  <a:srgbClr val="4D565E"/>
                </a:solidFill>
                <a:latin typeface="Calibri"/>
                <a:ea typeface="Calibri"/>
                <a:cs typeface="Calibri"/>
                <a:sym typeface="Calibri"/>
              </a:defRPr>
            </a:lvl4pPr>
            <a:lvl5pPr marL="2286000" marR="0" lvl="4" indent="-304800" algn="l" rtl="0">
              <a:lnSpc>
                <a:spcPct val="100000"/>
              </a:lnSpc>
              <a:spcBef>
                <a:spcPts val="240"/>
              </a:spcBef>
              <a:spcAft>
                <a:spcPts val="0"/>
              </a:spcAft>
              <a:buClr>
                <a:srgbClr val="4D565E"/>
              </a:buClr>
              <a:buSzPts val="1200"/>
              <a:buFont typeface="Calibri"/>
              <a:buChar char="▪"/>
              <a:defRPr sz="1200" i="0" u="none" strike="noStrike" cap="none">
                <a:solidFill>
                  <a:srgbClr val="4D565E"/>
                </a:solidFill>
                <a:latin typeface="Calibri"/>
                <a:ea typeface="Calibri"/>
                <a:cs typeface="Calibri"/>
                <a:sym typeface="Calibri"/>
              </a:defRPr>
            </a:lvl5pPr>
            <a:lvl6pPr marL="2743200" marR="0" lvl="5" indent="-323850" algn="l" rtl="0">
              <a:lnSpc>
                <a:spcPct val="100000"/>
              </a:lnSpc>
              <a:spcBef>
                <a:spcPts val="300"/>
              </a:spcBef>
              <a:spcAft>
                <a:spcPts val="0"/>
              </a:spcAft>
              <a:buClr>
                <a:schemeClr val="dk1"/>
              </a:buClr>
              <a:buSzPts val="1500"/>
              <a:buFont typeface="Calibri"/>
              <a:buChar char="•"/>
              <a:defRPr sz="1500" i="0" u="none" strike="noStrike" cap="none">
                <a:solidFill>
                  <a:schemeClr val="dk1"/>
                </a:solidFill>
                <a:latin typeface="Calibri"/>
                <a:ea typeface="Calibri"/>
                <a:cs typeface="Calibri"/>
                <a:sym typeface="Calibri"/>
              </a:defRPr>
            </a:lvl6pPr>
            <a:lvl7pPr marL="3200400" marR="0" lvl="6" indent="-323850" algn="l" rtl="0">
              <a:lnSpc>
                <a:spcPct val="100000"/>
              </a:lnSpc>
              <a:spcBef>
                <a:spcPts val="300"/>
              </a:spcBef>
              <a:spcAft>
                <a:spcPts val="0"/>
              </a:spcAft>
              <a:buClr>
                <a:schemeClr val="dk1"/>
              </a:buClr>
              <a:buSzPts val="1500"/>
              <a:buFont typeface="Calibri"/>
              <a:buChar char="•"/>
              <a:defRPr sz="1500" i="0" u="none" strike="noStrike" cap="none">
                <a:solidFill>
                  <a:schemeClr val="dk1"/>
                </a:solidFill>
                <a:latin typeface="Calibri"/>
                <a:ea typeface="Calibri"/>
                <a:cs typeface="Calibri"/>
                <a:sym typeface="Calibri"/>
              </a:defRPr>
            </a:lvl7pPr>
            <a:lvl8pPr marL="3657600" marR="0" lvl="7" indent="-323850" algn="l" rtl="0">
              <a:lnSpc>
                <a:spcPct val="100000"/>
              </a:lnSpc>
              <a:spcBef>
                <a:spcPts val="300"/>
              </a:spcBef>
              <a:spcAft>
                <a:spcPts val="0"/>
              </a:spcAft>
              <a:buClr>
                <a:schemeClr val="dk1"/>
              </a:buClr>
              <a:buSzPts val="1500"/>
              <a:buFont typeface="Calibri"/>
              <a:buChar char="•"/>
              <a:defRPr sz="1500" i="0" u="none" strike="noStrike" cap="none">
                <a:solidFill>
                  <a:schemeClr val="dk1"/>
                </a:solidFill>
                <a:latin typeface="Calibri"/>
                <a:ea typeface="Calibri"/>
                <a:cs typeface="Calibri"/>
                <a:sym typeface="Calibri"/>
              </a:defRPr>
            </a:lvl8pPr>
            <a:lvl9pPr marL="4114800" marR="0" lvl="8" indent="-323850" algn="l" rtl="0">
              <a:lnSpc>
                <a:spcPct val="100000"/>
              </a:lnSpc>
              <a:spcBef>
                <a:spcPts val="300"/>
              </a:spcBef>
              <a:spcAft>
                <a:spcPts val="0"/>
              </a:spcAft>
              <a:buClr>
                <a:schemeClr val="dk1"/>
              </a:buClr>
              <a:buSzPts val="1500"/>
              <a:buFont typeface="Calibri"/>
              <a:buChar char="•"/>
              <a:defRPr sz="1500" i="0" u="none" strike="noStrike" cap="none">
                <a:solidFill>
                  <a:schemeClr val="dk1"/>
                </a:solidFill>
                <a:latin typeface="Calibri"/>
                <a:ea typeface="Calibri"/>
                <a:cs typeface="Calibri"/>
                <a:sym typeface="Calibri"/>
              </a:defRPr>
            </a:lvl9pPr>
          </a:lstStyle>
          <a:p>
            <a:endParaRPr/>
          </a:p>
        </p:txBody>
      </p:sp>
      <p:sp>
        <p:nvSpPr>
          <p:cNvPr id="12" name="Google Shape;12;p1"/>
          <p:cNvSpPr txBox="1"/>
          <p:nvPr/>
        </p:nvSpPr>
        <p:spPr>
          <a:xfrm>
            <a:off x="4457700" y="4804900"/>
            <a:ext cx="4684994" cy="27695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US" sz="1200" dirty="0">
                <a:solidFill>
                  <a:schemeClr val="dk1"/>
                </a:solidFill>
                <a:latin typeface="Calibri"/>
                <a:ea typeface="Calibri"/>
                <a:cs typeface="Calibri"/>
                <a:sym typeface="Calibri"/>
              </a:rPr>
              <a:t>Poll worker training for assisting voters with disabilities</a:t>
            </a:r>
            <a:r>
              <a:rPr lang="en-US" sz="1200" b="0" i="0" u="none" strike="noStrike" cap="none" dirty="0">
                <a:solidFill>
                  <a:schemeClr val="dk1"/>
                </a:solidFill>
                <a:latin typeface="Calibri"/>
                <a:ea typeface="Calibri"/>
                <a:cs typeface="Calibri"/>
                <a:sym typeface="Calibri"/>
              </a:rPr>
              <a:t> |  </a:t>
            </a: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dirty="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68" r:id="rId3"/>
    <p:sldLayoutId id="2147483669" r:id="rId4"/>
    <p:sldLayoutId id="2147483671"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s://www.regulations.gov/document/NIST-2021-0003-0001"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regulations.gov/document/NIST-2021-0003-0001"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regulations.gov/document/NIST-2021-0003-0001"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www.regulations.gov/document/NIST-2021-0003-0001" TargetMode="External"/><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www.regulations.gov/document/NIST-2021-0003-0001" TargetMode="External"/><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www.regulations.gov/document/NIST-2021-0003-0001" TargetMode="External"/><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regulations.gov/document/NIST-2021-0003-0001"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26"/>
          <p:cNvSpPr txBox="1">
            <a:spLocks noGrp="1"/>
          </p:cNvSpPr>
          <p:nvPr>
            <p:ph type="ctrTitle"/>
          </p:nvPr>
        </p:nvSpPr>
        <p:spPr>
          <a:xfrm>
            <a:off x="271250" y="776950"/>
            <a:ext cx="8832300" cy="16854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sz="4200" dirty="0"/>
              <a:t>Sample slide presentation:</a:t>
            </a:r>
            <a:br>
              <a:rPr lang="en-US" sz="4200" dirty="0"/>
            </a:br>
            <a:r>
              <a:rPr lang="en-US" sz="4200" dirty="0"/>
              <a:t>Assisting voters with disabilities at the polling place</a:t>
            </a:r>
            <a:endParaRPr sz="4200" dirty="0"/>
          </a:p>
        </p:txBody>
      </p:sp>
      <p:sp>
        <p:nvSpPr>
          <p:cNvPr id="103" name="Google Shape;103;p26"/>
          <p:cNvSpPr txBox="1">
            <a:spLocks noGrp="1"/>
          </p:cNvSpPr>
          <p:nvPr>
            <p:ph type="subTitle" idx="1"/>
          </p:nvPr>
        </p:nvSpPr>
        <p:spPr>
          <a:xfrm>
            <a:off x="311699" y="2681151"/>
            <a:ext cx="8449241" cy="2296224"/>
          </a:xfrm>
          <a:prstGeom prst="rect">
            <a:avLst/>
          </a:prstGeom>
        </p:spPr>
        <p:txBody>
          <a:bodyPr spcFirstLastPara="1" wrap="square" lIns="91425" tIns="45700" rIns="91425" bIns="45700" anchor="t" anchorCtr="0">
            <a:normAutofit/>
          </a:bodyPr>
          <a:lstStyle/>
          <a:p>
            <a:pPr marL="0" indent="0"/>
            <a:r>
              <a:rPr lang="en-US" sz="1800" b="1" dirty="0">
                <a:effectLst/>
                <a:latin typeface="+mj-lt"/>
                <a:ea typeface="Calibri" panose="020F0502020204030204" pitchFamily="34" charset="0"/>
                <a:cs typeface="Times New Roman" panose="02020603050405020304" pitchFamily="18" charset="0"/>
              </a:rPr>
              <a:t>These slides are the sample slides described in </a:t>
            </a:r>
            <a:r>
              <a:rPr lang="en-US" sz="1800" b="1" i="1" dirty="0">
                <a:effectLst/>
                <a:latin typeface="+mj-lt"/>
                <a:ea typeface="Calibri" panose="020F0502020204030204" pitchFamily="34" charset="0"/>
                <a:cs typeface="Times New Roman" panose="02020603050405020304" pitchFamily="18" charset="0"/>
              </a:rPr>
              <a:t>Training Poll Workers for Accessible Voting: Supporting Voters with Disabilities at the Polling Place. </a:t>
            </a:r>
          </a:p>
          <a:p>
            <a:pPr marL="0" indent="0"/>
            <a:endParaRPr lang="en-US" sz="1800" b="1" dirty="0">
              <a:latin typeface="+mj-lt"/>
              <a:ea typeface="Calibri" panose="020F0502020204030204" pitchFamily="34" charset="0"/>
              <a:cs typeface="Times New Roman" panose="02020603050405020304" pitchFamily="18" charset="0"/>
            </a:endParaRPr>
          </a:p>
          <a:p>
            <a:pPr marL="0" indent="0"/>
            <a:r>
              <a:rPr lang="en-US" sz="1800" b="1" dirty="0">
                <a:effectLst/>
                <a:latin typeface="+mj-lt"/>
                <a:ea typeface="Calibri" panose="020F0502020204030204" pitchFamily="34" charset="0"/>
                <a:cs typeface="Times New Roman" panose="02020603050405020304" pitchFamily="18" charset="0"/>
              </a:rPr>
              <a:t> Instructions are on slide 2.  </a:t>
            </a:r>
          </a:p>
          <a:p>
            <a:pPr marL="0" indent="0"/>
            <a:endParaRPr lang="en-US" sz="1800" b="1" dirty="0">
              <a:effectLst/>
              <a:latin typeface="+mj-lt"/>
              <a:ea typeface="Calibri" panose="020F0502020204030204" pitchFamily="34" charset="0"/>
              <a:cs typeface="Times New Roman" panose="02020603050405020304" pitchFamily="18" charset="0"/>
            </a:endParaRPr>
          </a:p>
          <a:p>
            <a:pPr marL="0" indent="0"/>
            <a:r>
              <a:rPr lang="en-US" sz="1800" b="1" dirty="0">
                <a:effectLst/>
                <a:latin typeface="+mj-lt"/>
                <a:ea typeface="Calibri" panose="020F0502020204030204" pitchFamily="34" charset="0"/>
                <a:cs typeface="Times New Roman" panose="02020603050405020304" pitchFamily="18" charset="0"/>
              </a:rPr>
              <a:t>The sample slide deck starts with slide 3.  Remove slides 1 and 2, when you customize.</a:t>
            </a:r>
          </a:p>
          <a:p>
            <a:pPr marL="0" lvl="0" indent="0" algn="l" rtl="0">
              <a:spcBef>
                <a:spcPts val="400"/>
              </a:spcBef>
              <a:spcAft>
                <a:spcPts val="0"/>
              </a:spcAft>
              <a:buNone/>
            </a:pPr>
            <a:endParaRPr dirty="0"/>
          </a:p>
        </p:txBody>
      </p:sp>
    </p:spTree>
    <p:extLst>
      <p:ext uri="{BB962C8B-B14F-4D97-AF65-F5344CB8AC3E}">
        <p14:creationId xmlns:p14="http://schemas.microsoft.com/office/powerpoint/2010/main" val="36733595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33"/>
          <p:cNvSpPr txBox="1">
            <a:spLocks noGrp="1"/>
          </p:cNvSpPr>
          <p:nvPr>
            <p:ph type="title"/>
          </p:nvPr>
        </p:nvSpPr>
        <p:spPr>
          <a:xfrm>
            <a:off x="457200" y="205979"/>
            <a:ext cx="8229600" cy="8574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How do accessible voting systems support voters?</a:t>
            </a:r>
            <a:endParaRPr/>
          </a:p>
        </p:txBody>
      </p:sp>
      <p:graphicFrame>
        <p:nvGraphicFramePr>
          <p:cNvPr id="161" name="Google Shape;161;p33"/>
          <p:cNvGraphicFramePr/>
          <p:nvPr>
            <p:extLst>
              <p:ext uri="{D42A27DB-BD31-4B8C-83A1-F6EECF244321}">
                <p14:modId xmlns:p14="http://schemas.microsoft.com/office/powerpoint/2010/main" val="1247912475"/>
              </p:ext>
            </p:extLst>
          </p:nvPr>
        </p:nvGraphicFramePr>
        <p:xfrm>
          <a:off x="443000" y="1242825"/>
          <a:ext cx="6276425" cy="3611720"/>
        </p:xfrm>
        <a:graphic>
          <a:graphicData uri="http://schemas.openxmlformats.org/drawingml/2006/table">
            <a:tbl>
              <a:tblPr>
                <a:noFill/>
                <a:tableStyleId>{1D6009F2-F737-4587-B867-EEA9C718216F}</a:tableStyleId>
              </a:tblPr>
              <a:tblGrid>
                <a:gridCol w="1840600">
                  <a:extLst>
                    <a:ext uri="{9D8B030D-6E8A-4147-A177-3AD203B41FA5}">
                      <a16:colId xmlns:a16="http://schemas.microsoft.com/office/drawing/2014/main" val="20000"/>
                    </a:ext>
                  </a:extLst>
                </a:gridCol>
                <a:gridCol w="4435825">
                  <a:extLst>
                    <a:ext uri="{9D8B030D-6E8A-4147-A177-3AD203B41FA5}">
                      <a16:colId xmlns:a16="http://schemas.microsoft.com/office/drawing/2014/main" val="20001"/>
                    </a:ext>
                  </a:extLst>
                </a:gridCol>
              </a:tblGrid>
              <a:tr h="396200">
                <a:tc>
                  <a:txBody>
                    <a:bodyPr/>
                    <a:lstStyle/>
                    <a:p>
                      <a:pPr marL="0" lvl="0" indent="0" algn="l" rtl="0">
                        <a:spcBef>
                          <a:spcPts val="0"/>
                        </a:spcBef>
                        <a:spcAft>
                          <a:spcPts val="0"/>
                        </a:spcAft>
                        <a:buNone/>
                      </a:pPr>
                      <a:r>
                        <a:rPr lang="en-US" b="1" dirty="0"/>
                        <a:t>What it does</a:t>
                      </a:r>
                      <a:endParaRPr b="1" dirty="0"/>
                    </a:p>
                  </a:txBody>
                  <a:tcPr marL="91425" marR="91425" marT="91425" marB="91425">
                    <a:solidFill>
                      <a:schemeClr val="lt2"/>
                    </a:solidFill>
                  </a:tcPr>
                </a:tc>
                <a:tc>
                  <a:txBody>
                    <a:bodyPr/>
                    <a:lstStyle/>
                    <a:p>
                      <a:pPr marL="0" lvl="0" indent="0" algn="l" rtl="0">
                        <a:spcBef>
                          <a:spcPts val="0"/>
                        </a:spcBef>
                        <a:spcAft>
                          <a:spcPts val="0"/>
                        </a:spcAft>
                        <a:buNone/>
                      </a:pPr>
                      <a:r>
                        <a:rPr lang="en-US" b="1"/>
                        <a:t>How it helps</a:t>
                      </a:r>
                      <a:endParaRPr b="1"/>
                    </a:p>
                  </a:txBody>
                  <a:tcPr marL="91425" marR="91425" marT="91425" marB="91425">
                    <a:solidFill>
                      <a:schemeClr val="lt2"/>
                    </a:solidFill>
                  </a:tcPr>
                </a:tc>
                <a:extLst>
                  <a:ext uri="{0D108BD9-81ED-4DB2-BD59-A6C34878D82A}">
                    <a16:rowId xmlns:a16="http://schemas.microsoft.com/office/drawing/2014/main" val="10000"/>
                  </a:ext>
                </a:extLst>
              </a:tr>
              <a:tr h="609575">
                <a:tc>
                  <a:txBody>
                    <a:bodyPr/>
                    <a:lstStyle/>
                    <a:p>
                      <a:pPr marL="0" lvl="0" indent="0" algn="l" rtl="0">
                        <a:spcBef>
                          <a:spcPts val="0"/>
                        </a:spcBef>
                        <a:spcAft>
                          <a:spcPts val="0"/>
                        </a:spcAft>
                        <a:buNone/>
                      </a:pPr>
                      <a:r>
                        <a:rPr lang="en-US" sz="1300"/>
                        <a:t>Audio ballot</a:t>
                      </a:r>
                      <a:endParaRPr sz="1300"/>
                    </a:p>
                  </a:txBody>
                  <a:tcPr marL="91425" marR="91425" marT="91425" marB="91425"/>
                </a:tc>
                <a:tc>
                  <a:txBody>
                    <a:bodyPr/>
                    <a:lstStyle/>
                    <a:p>
                      <a:pPr marL="0" lvl="0" indent="0" algn="l" rtl="0">
                        <a:spcBef>
                          <a:spcPts val="0"/>
                        </a:spcBef>
                        <a:spcAft>
                          <a:spcPts val="0"/>
                        </a:spcAft>
                        <a:buNone/>
                      </a:pPr>
                      <a:r>
                        <a:rPr lang="en-US" sz="1300" dirty="0"/>
                        <a:t>Helps voters who are blind, have low vision, or who do not read well, by reading the ballot aloud</a:t>
                      </a:r>
                      <a:endParaRPr sz="1300" dirty="0"/>
                    </a:p>
                  </a:txBody>
                  <a:tcPr marL="91425" marR="91425" marT="91425" marB="91425"/>
                </a:tc>
                <a:extLst>
                  <a:ext uri="{0D108BD9-81ED-4DB2-BD59-A6C34878D82A}">
                    <a16:rowId xmlns:a16="http://schemas.microsoft.com/office/drawing/2014/main" val="10001"/>
                  </a:ext>
                </a:extLst>
              </a:tr>
              <a:tr h="777200">
                <a:tc>
                  <a:txBody>
                    <a:bodyPr/>
                    <a:lstStyle/>
                    <a:p>
                      <a:pPr marL="0" lvl="0" indent="0" algn="l" rtl="0">
                        <a:spcBef>
                          <a:spcPts val="0"/>
                        </a:spcBef>
                        <a:spcAft>
                          <a:spcPts val="0"/>
                        </a:spcAft>
                        <a:buNone/>
                      </a:pPr>
                      <a:r>
                        <a:rPr lang="en-US" sz="1300" dirty="0"/>
                        <a:t>Tactile controller and other assistive devices</a:t>
                      </a:r>
                      <a:endParaRPr sz="1300" dirty="0"/>
                    </a:p>
                  </a:txBody>
                  <a:tcPr marL="91425" marR="91425" marT="91425" marB="91425"/>
                </a:tc>
                <a:tc>
                  <a:txBody>
                    <a:bodyPr/>
                    <a:lstStyle/>
                    <a:p>
                      <a:pPr marL="0" lvl="0" indent="0" algn="l" rtl="0">
                        <a:spcBef>
                          <a:spcPts val="0"/>
                        </a:spcBef>
                        <a:spcAft>
                          <a:spcPts val="0"/>
                        </a:spcAft>
                        <a:buNone/>
                      </a:pPr>
                      <a:r>
                        <a:rPr lang="en-US" sz="1300"/>
                        <a:t>Allows voters using the audio ballot or people with mobility disabilities to navigate and make their choices with buttons they can identify by touch</a:t>
                      </a:r>
                      <a:endParaRPr sz="1300"/>
                    </a:p>
                  </a:txBody>
                  <a:tcPr marL="91425" marR="91425" marT="91425" marB="91425"/>
                </a:tc>
                <a:extLst>
                  <a:ext uri="{0D108BD9-81ED-4DB2-BD59-A6C34878D82A}">
                    <a16:rowId xmlns:a16="http://schemas.microsoft.com/office/drawing/2014/main" val="10002"/>
                  </a:ext>
                </a:extLst>
              </a:tr>
              <a:tr h="609575">
                <a:tc>
                  <a:txBody>
                    <a:bodyPr/>
                    <a:lstStyle/>
                    <a:p>
                      <a:pPr marL="0" lvl="0" indent="0" algn="l" rtl="0">
                        <a:spcBef>
                          <a:spcPts val="0"/>
                        </a:spcBef>
                        <a:spcAft>
                          <a:spcPts val="0"/>
                        </a:spcAft>
                        <a:buNone/>
                      </a:pPr>
                      <a:r>
                        <a:rPr lang="en-US" sz="1300"/>
                        <a:t>Setting text size </a:t>
                      </a:r>
                      <a:endParaRPr sz="1300"/>
                    </a:p>
                  </a:txBody>
                  <a:tcPr marL="91425" marR="91425" marT="91425" marB="91425"/>
                </a:tc>
                <a:tc>
                  <a:txBody>
                    <a:bodyPr/>
                    <a:lstStyle/>
                    <a:p>
                      <a:pPr marL="0" lvl="0" indent="0" algn="l" rtl="0">
                        <a:spcBef>
                          <a:spcPts val="0"/>
                        </a:spcBef>
                        <a:spcAft>
                          <a:spcPts val="0"/>
                        </a:spcAft>
                        <a:buNone/>
                      </a:pPr>
                      <a:r>
                        <a:rPr lang="en-US" sz="1300"/>
                        <a:t>Helps voters with low vision and cognitive disabilities by making the text easier to see</a:t>
                      </a:r>
                      <a:endParaRPr sz="1300"/>
                    </a:p>
                  </a:txBody>
                  <a:tcPr marL="91425" marR="91425" marT="91425" marB="91425"/>
                </a:tc>
                <a:extLst>
                  <a:ext uri="{0D108BD9-81ED-4DB2-BD59-A6C34878D82A}">
                    <a16:rowId xmlns:a16="http://schemas.microsoft.com/office/drawing/2014/main" val="10003"/>
                  </a:ext>
                </a:extLst>
              </a:tr>
              <a:tr h="609575">
                <a:tc>
                  <a:txBody>
                    <a:bodyPr/>
                    <a:lstStyle/>
                    <a:p>
                      <a:pPr marL="0" lvl="0" indent="0" algn="l" rtl="0">
                        <a:spcBef>
                          <a:spcPts val="0"/>
                        </a:spcBef>
                        <a:spcAft>
                          <a:spcPts val="0"/>
                        </a:spcAft>
                        <a:buNone/>
                      </a:pPr>
                      <a:r>
                        <a:rPr lang="en-US" sz="1300"/>
                        <a:t>Changing contrast</a:t>
                      </a:r>
                      <a:endParaRPr sz="1300"/>
                    </a:p>
                  </a:txBody>
                  <a:tcPr marL="91425" marR="91425" marT="91425" marB="91425"/>
                </a:tc>
                <a:tc>
                  <a:txBody>
                    <a:bodyPr/>
                    <a:lstStyle/>
                    <a:p>
                      <a:pPr marL="0" lvl="0" indent="0" algn="l" rtl="0">
                        <a:spcBef>
                          <a:spcPts val="0"/>
                        </a:spcBef>
                        <a:spcAft>
                          <a:spcPts val="0"/>
                        </a:spcAft>
                        <a:buNone/>
                      </a:pPr>
                      <a:r>
                        <a:rPr lang="en-US" sz="1300"/>
                        <a:t>Allows voters with low vision to make the text stand out from the background</a:t>
                      </a:r>
                      <a:endParaRPr sz="1300"/>
                    </a:p>
                  </a:txBody>
                  <a:tcPr marL="91425" marR="91425" marT="91425" marB="91425"/>
                </a:tc>
                <a:extLst>
                  <a:ext uri="{0D108BD9-81ED-4DB2-BD59-A6C34878D82A}">
                    <a16:rowId xmlns:a16="http://schemas.microsoft.com/office/drawing/2014/main" val="10004"/>
                  </a:ext>
                </a:extLst>
              </a:tr>
              <a:tr h="609575">
                <a:tc>
                  <a:txBody>
                    <a:bodyPr/>
                    <a:lstStyle/>
                    <a:p>
                      <a:pPr marL="0" lvl="0" indent="0" algn="l" rtl="0">
                        <a:spcBef>
                          <a:spcPts val="0"/>
                        </a:spcBef>
                        <a:spcAft>
                          <a:spcPts val="0"/>
                        </a:spcAft>
                        <a:buNone/>
                      </a:pPr>
                      <a:r>
                        <a:rPr lang="en-US" sz="1300" dirty="0"/>
                        <a:t>Personal assistive technology</a:t>
                      </a:r>
                      <a:endParaRPr sz="1300" dirty="0"/>
                    </a:p>
                  </a:txBody>
                  <a:tcPr marL="91425" marR="91425" marT="91425" marB="91425"/>
                </a:tc>
                <a:tc>
                  <a:txBody>
                    <a:bodyPr/>
                    <a:lstStyle/>
                    <a:p>
                      <a:pPr marL="0" lvl="0" indent="0" algn="l" rtl="0">
                        <a:spcBef>
                          <a:spcPts val="0"/>
                        </a:spcBef>
                        <a:spcAft>
                          <a:spcPts val="0"/>
                        </a:spcAft>
                        <a:buNone/>
                      </a:pPr>
                      <a:r>
                        <a:rPr lang="en-US" sz="1300" dirty="0"/>
                        <a:t>In some systems, voters can bring their own input controls (assistive technology) or hearing devices</a:t>
                      </a:r>
                      <a:endParaRPr sz="1300" dirty="0"/>
                    </a:p>
                  </a:txBody>
                  <a:tcPr marL="91425" marR="91425" marT="91425" marB="91425"/>
                </a:tc>
                <a:extLst>
                  <a:ext uri="{0D108BD9-81ED-4DB2-BD59-A6C34878D82A}">
                    <a16:rowId xmlns:a16="http://schemas.microsoft.com/office/drawing/2014/main" val="10005"/>
                  </a:ext>
                </a:extLst>
              </a:tr>
            </a:tbl>
          </a:graphicData>
        </a:graphic>
      </p:graphicFrame>
      <p:sp>
        <p:nvSpPr>
          <p:cNvPr id="162" name="Google Shape;162;p33"/>
          <p:cNvSpPr/>
          <p:nvPr/>
        </p:nvSpPr>
        <p:spPr>
          <a:xfrm>
            <a:off x="6867825" y="1547563"/>
            <a:ext cx="2038200" cy="1706625"/>
          </a:xfrm>
          <a:prstGeom prst="rect">
            <a:avLst/>
          </a:prstGeom>
          <a:solidFill>
            <a:srgbClr val="EFEFEF"/>
          </a:solidFill>
          <a:ln w="9525" cap="flat" cmpd="sng">
            <a:solidFill>
              <a:srgbClr val="9E9E9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dirty="0"/>
              <a:t>Put a photo of your systems controller here.</a:t>
            </a:r>
            <a:endParaRPr dirty="0"/>
          </a:p>
        </p:txBody>
      </p:sp>
      <p:sp>
        <p:nvSpPr>
          <p:cNvPr id="163" name="Google Shape;163;p33"/>
          <p:cNvSpPr/>
          <p:nvPr/>
        </p:nvSpPr>
        <p:spPr>
          <a:xfrm>
            <a:off x="6867825" y="3254188"/>
            <a:ext cx="2038200" cy="786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300" dirty="0"/>
              <a:t>A tactile controller has physical buttons that can be identified by touch.</a:t>
            </a:r>
            <a:endParaRPr sz="13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34"/>
          <p:cNvSpPr txBox="1">
            <a:spLocks noGrp="1"/>
          </p:cNvSpPr>
          <p:nvPr>
            <p:ph type="title"/>
          </p:nvPr>
        </p:nvSpPr>
        <p:spPr>
          <a:xfrm>
            <a:off x="311700" y="445025"/>
            <a:ext cx="8520600" cy="10062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Our accessible voting system:</a:t>
            </a:r>
            <a:br>
              <a:rPr lang="en-US"/>
            </a:br>
            <a:r>
              <a:rPr lang="en-US">
                <a:solidFill>
                  <a:srgbClr val="666666"/>
                </a:solidFill>
                <a:highlight>
                  <a:srgbClr val="EFEFEF"/>
                </a:highlight>
              </a:rPr>
              <a:t>[insert name of your system here]</a:t>
            </a:r>
            <a:endParaRPr>
              <a:solidFill>
                <a:srgbClr val="666666"/>
              </a:solidFill>
              <a:highlight>
                <a:srgbClr val="EFEFEF"/>
              </a:highlight>
            </a:endParaRPr>
          </a:p>
        </p:txBody>
      </p:sp>
      <p:sp>
        <p:nvSpPr>
          <p:cNvPr id="170" name="Google Shape;170;p34"/>
          <p:cNvSpPr txBox="1">
            <a:spLocks noGrp="1"/>
          </p:cNvSpPr>
          <p:nvPr>
            <p:ph type="body" idx="1"/>
          </p:nvPr>
        </p:nvSpPr>
        <p:spPr>
          <a:xfrm>
            <a:off x="311700" y="1658975"/>
            <a:ext cx="4505700" cy="2910000"/>
          </a:xfrm>
          <a:prstGeom prst="rect">
            <a:avLst/>
          </a:prstGeom>
        </p:spPr>
        <p:txBody>
          <a:bodyPr spcFirstLastPara="1" wrap="square" lIns="91425" tIns="45700" rIns="91425" bIns="45700" anchor="t" anchorCtr="0">
            <a:noAutofit/>
          </a:bodyPr>
          <a:lstStyle/>
          <a:p>
            <a:pPr marL="0" lvl="0" indent="0" algn="l" rtl="0">
              <a:spcBef>
                <a:spcPts val="800"/>
              </a:spcBef>
              <a:spcAft>
                <a:spcPts val="0"/>
              </a:spcAft>
              <a:buNone/>
            </a:pPr>
            <a:r>
              <a:rPr lang="en-US" sz="1500" dirty="0"/>
              <a:t>The features of this system include:</a:t>
            </a:r>
            <a:endParaRPr sz="1500" dirty="0">
              <a:solidFill>
                <a:srgbClr val="FF0000"/>
              </a:solidFill>
            </a:endParaRPr>
          </a:p>
          <a:p>
            <a:pPr marL="0" marR="0" lvl="0" indent="0" algn="l" rtl="0">
              <a:lnSpc>
                <a:spcPct val="100000"/>
              </a:lnSpc>
              <a:spcBef>
                <a:spcPts val="400"/>
              </a:spcBef>
              <a:spcAft>
                <a:spcPts val="0"/>
              </a:spcAft>
              <a:buNone/>
            </a:pPr>
            <a:r>
              <a:rPr lang="en-US" sz="1500" dirty="0">
                <a:highlight>
                  <a:srgbClr val="EFEFEF"/>
                </a:highlight>
              </a:rPr>
              <a:t>[Audio ballot]</a:t>
            </a:r>
            <a:endParaRPr sz="1500" dirty="0">
              <a:highlight>
                <a:srgbClr val="EFEFEF"/>
              </a:highlight>
            </a:endParaRPr>
          </a:p>
          <a:p>
            <a:pPr marL="0" marR="0" lvl="0" indent="0" algn="l" rtl="0">
              <a:lnSpc>
                <a:spcPct val="100000"/>
              </a:lnSpc>
              <a:spcBef>
                <a:spcPts val="400"/>
              </a:spcBef>
              <a:spcAft>
                <a:spcPts val="0"/>
              </a:spcAft>
              <a:buNone/>
            </a:pPr>
            <a:r>
              <a:rPr lang="en-US" sz="1500" dirty="0">
                <a:highlight>
                  <a:srgbClr val="EFEFEF"/>
                </a:highlight>
              </a:rPr>
              <a:t>[Tactile controls]</a:t>
            </a:r>
            <a:endParaRPr sz="1500" dirty="0">
              <a:highlight>
                <a:srgbClr val="EFEFEF"/>
              </a:highlight>
            </a:endParaRPr>
          </a:p>
          <a:p>
            <a:pPr marL="0" marR="0" lvl="0" indent="0" algn="l" rtl="0">
              <a:lnSpc>
                <a:spcPct val="100000"/>
              </a:lnSpc>
              <a:spcBef>
                <a:spcPts val="400"/>
              </a:spcBef>
              <a:spcAft>
                <a:spcPts val="0"/>
              </a:spcAft>
              <a:buNone/>
            </a:pPr>
            <a:r>
              <a:rPr lang="en-US" sz="1500" dirty="0">
                <a:highlight>
                  <a:srgbClr val="EFEFEF"/>
                </a:highlight>
              </a:rPr>
              <a:t>[Change text size and contrast]</a:t>
            </a:r>
            <a:endParaRPr sz="1500" dirty="0">
              <a:highlight>
                <a:srgbClr val="EFEFEF"/>
              </a:highlight>
            </a:endParaRPr>
          </a:p>
          <a:p>
            <a:pPr marL="0" marR="0" lvl="0" indent="0" algn="l" rtl="0">
              <a:lnSpc>
                <a:spcPct val="100000"/>
              </a:lnSpc>
              <a:spcBef>
                <a:spcPts val="400"/>
              </a:spcBef>
              <a:spcAft>
                <a:spcPts val="0"/>
              </a:spcAft>
              <a:buNone/>
            </a:pPr>
            <a:r>
              <a:rPr lang="en-US" sz="1500" dirty="0">
                <a:highlight>
                  <a:srgbClr val="EFEFEF"/>
                </a:highlight>
              </a:rPr>
              <a:t>[Sip-and-puff controls]</a:t>
            </a:r>
            <a:endParaRPr sz="1500" dirty="0">
              <a:highlight>
                <a:srgbClr val="EFEFEF"/>
              </a:highlight>
            </a:endParaRPr>
          </a:p>
          <a:p>
            <a:pPr marL="0" marR="0" lvl="0" indent="0" algn="l" rtl="0">
              <a:lnSpc>
                <a:spcPct val="100000"/>
              </a:lnSpc>
              <a:spcBef>
                <a:spcPts val="400"/>
              </a:spcBef>
              <a:spcAft>
                <a:spcPts val="0"/>
              </a:spcAft>
              <a:buNone/>
            </a:pPr>
            <a:r>
              <a:rPr lang="en-US" sz="1500" dirty="0">
                <a:highlight>
                  <a:srgbClr val="EFEFEF"/>
                </a:highlight>
              </a:rPr>
              <a:t>[Ability to plug in their own assistive technology]</a:t>
            </a:r>
            <a:endParaRPr sz="1500" dirty="0">
              <a:highlight>
                <a:srgbClr val="EFEFEF"/>
              </a:highlight>
            </a:endParaRPr>
          </a:p>
          <a:p>
            <a:pPr marL="0" marR="0" lvl="0" indent="0" algn="l" rtl="0">
              <a:lnSpc>
                <a:spcPct val="100000"/>
              </a:lnSpc>
              <a:spcBef>
                <a:spcPts val="400"/>
              </a:spcBef>
              <a:spcAft>
                <a:spcPts val="0"/>
              </a:spcAft>
              <a:buNone/>
            </a:pPr>
            <a:r>
              <a:rPr lang="en-US" sz="1500" dirty="0">
                <a:highlight>
                  <a:srgbClr val="EFEFEF"/>
                </a:highlight>
              </a:rPr>
              <a:t>[Set up at a height for sitting]</a:t>
            </a:r>
            <a:endParaRPr sz="1500" dirty="0">
              <a:highlight>
                <a:srgbClr val="EFEFEF"/>
              </a:highlight>
            </a:endParaRPr>
          </a:p>
          <a:p>
            <a:pPr marL="0" marR="0" lvl="0" indent="0" algn="l" rtl="0">
              <a:lnSpc>
                <a:spcPct val="100000"/>
              </a:lnSpc>
              <a:spcBef>
                <a:spcPts val="400"/>
              </a:spcBef>
              <a:spcAft>
                <a:spcPts val="0"/>
              </a:spcAft>
              <a:buNone/>
            </a:pPr>
            <a:r>
              <a:rPr lang="en-US" sz="1500" dirty="0">
                <a:highlight>
                  <a:srgbClr val="EFEFEF"/>
                </a:highlight>
              </a:rPr>
              <a:t>[add any more, remove any you don’t have]</a:t>
            </a:r>
            <a:endParaRPr sz="1500" dirty="0">
              <a:highlight>
                <a:srgbClr val="EFEFEF"/>
              </a:highlight>
            </a:endParaRPr>
          </a:p>
          <a:p>
            <a:pPr marL="0" marR="0" lvl="0" indent="0" algn="l" rtl="0">
              <a:lnSpc>
                <a:spcPct val="100000"/>
              </a:lnSpc>
              <a:spcBef>
                <a:spcPts val="400"/>
              </a:spcBef>
              <a:spcAft>
                <a:spcPts val="0"/>
              </a:spcAft>
              <a:buNone/>
            </a:pPr>
            <a:endParaRPr sz="1500" dirty="0"/>
          </a:p>
          <a:p>
            <a:pPr marL="0" marR="0" lvl="0" indent="0" algn="l" rtl="0">
              <a:lnSpc>
                <a:spcPct val="100000"/>
              </a:lnSpc>
              <a:spcBef>
                <a:spcPts val="400"/>
              </a:spcBef>
              <a:spcAft>
                <a:spcPts val="0"/>
              </a:spcAft>
              <a:buNone/>
            </a:pPr>
            <a:r>
              <a:rPr lang="en-US" sz="1500" dirty="0"/>
              <a:t>You can learn more about these features at </a:t>
            </a:r>
            <a:r>
              <a:rPr lang="en-US" sz="1500" dirty="0">
                <a:highlight>
                  <a:srgbClr val="EFEFEF"/>
                </a:highlight>
              </a:rPr>
              <a:t>[poll worker manual reference]</a:t>
            </a:r>
            <a:endParaRPr sz="1500" dirty="0">
              <a:highlight>
                <a:srgbClr val="EFEFEF"/>
              </a:highlight>
            </a:endParaRPr>
          </a:p>
          <a:p>
            <a:pPr marL="0" lvl="0" indent="0" algn="l" rtl="0">
              <a:spcBef>
                <a:spcPts val="800"/>
              </a:spcBef>
              <a:spcAft>
                <a:spcPts val="0"/>
              </a:spcAft>
              <a:buNone/>
            </a:pPr>
            <a:endParaRPr sz="1500" b="1" dirty="0"/>
          </a:p>
          <a:p>
            <a:pPr marL="0" lvl="0" indent="0" algn="l" rtl="0">
              <a:spcBef>
                <a:spcPts val="800"/>
              </a:spcBef>
              <a:spcAft>
                <a:spcPts val="0"/>
              </a:spcAft>
              <a:buNone/>
            </a:pPr>
            <a:endParaRPr sz="1500" dirty="0"/>
          </a:p>
        </p:txBody>
      </p:sp>
      <p:sp>
        <p:nvSpPr>
          <p:cNvPr id="171" name="Google Shape;171;p34"/>
          <p:cNvSpPr/>
          <p:nvPr/>
        </p:nvSpPr>
        <p:spPr>
          <a:xfrm>
            <a:off x="5639800" y="1582075"/>
            <a:ext cx="3192600" cy="2910000"/>
          </a:xfrm>
          <a:prstGeom prst="rect">
            <a:avLst/>
          </a:prstGeom>
          <a:solidFill>
            <a:srgbClr val="EFEFE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a:t>Put a photo of your system here.</a:t>
            </a:r>
            <a:endParaRPr/>
          </a:p>
          <a:p>
            <a:pPr marL="0" lvl="0" indent="0" algn="l" rtl="0">
              <a:spcBef>
                <a:spcPts val="0"/>
              </a:spcBef>
              <a:spcAft>
                <a:spcPts val="0"/>
              </a:spcAft>
              <a:buNone/>
            </a:pPr>
            <a:endParaRPr/>
          </a:p>
          <a:p>
            <a:pPr marL="0" lvl="0" indent="0" algn="l" rtl="0">
              <a:spcBef>
                <a:spcPts val="0"/>
              </a:spcBef>
              <a:spcAft>
                <a:spcPts val="0"/>
              </a:spcAft>
              <a:buNone/>
            </a:pPr>
            <a:r>
              <a:rPr lang="en-US"/>
              <a:t>If you have an illustration with callouts to identify accessible features, you can use it here.</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35"/>
          <p:cNvSpPr txBox="1">
            <a:spLocks noGrp="1"/>
          </p:cNvSpPr>
          <p:nvPr>
            <p:ph type="title"/>
          </p:nvPr>
        </p:nvSpPr>
        <p:spPr>
          <a:xfrm>
            <a:off x="1189575" y="837850"/>
            <a:ext cx="7252200" cy="841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solidFill>
                  <a:schemeClr val="dk1"/>
                </a:solidFill>
              </a:rPr>
              <a:t>Assisting voters with disabilities</a:t>
            </a:r>
            <a:endParaRPr dirty="0">
              <a:solidFill>
                <a:schemeClr val="dk1"/>
              </a:solidFill>
            </a:endParaRPr>
          </a:p>
        </p:txBody>
      </p:sp>
      <p:sp>
        <p:nvSpPr>
          <p:cNvPr id="177" name="Google Shape;177;p35"/>
          <p:cNvSpPr txBox="1">
            <a:spLocks noGrp="1"/>
          </p:cNvSpPr>
          <p:nvPr>
            <p:ph type="body" idx="4294967295"/>
          </p:nvPr>
        </p:nvSpPr>
        <p:spPr>
          <a:xfrm>
            <a:off x="1164899" y="4185875"/>
            <a:ext cx="7252200" cy="712290"/>
          </a:xfrm>
          <a:prstGeom prst="rect">
            <a:avLst/>
          </a:prstGeom>
        </p:spPr>
        <p:txBody>
          <a:bodyPr spcFirstLastPara="1" wrap="square" lIns="91425" tIns="45700" rIns="91425" bIns="45700" anchor="t" anchorCtr="0">
            <a:normAutofit/>
          </a:bodyPr>
          <a:lstStyle/>
          <a:p>
            <a:pPr marL="0" marR="0" lvl="0" indent="0" algn="l" rtl="0">
              <a:lnSpc>
                <a:spcPct val="95000"/>
              </a:lnSpc>
              <a:spcBef>
                <a:spcPts val="300"/>
              </a:spcBef>
              <a:spcAft>
                <a:spcPts val="0"/>
              </a:spcAft>
              <a:buNone/>
            </a:pPr>
            <a:r>
              <a:rPr lang="en-US" sz="1400" b="1" dirty="0">
                <a:solidFill>
                  <a:srgbClr val="3180B0"/>
                </a:solidFill>
              </a:rPr>
              <a:t>Public comment from NIST Request for Information for  </a:t>
            </a:r>
            <a:r>
              <a:rPr lang="en-US" sz="1400" b="1" dirty="0">
                <a:solidFill>
                  <a:srgbClr val="3180B0"/>
                </a:solidFill>
                <a:hlinkClick r:id="rId3"/>
              </a:rPr>
              <a:t>E.O. 14019</a:t>
            </a:r>
            <a:r>
              <a:rPr lang="en-US" sz="1400" b="1" dirty="0">
                <a:solidFill>
                  <a:srgbClr val="3180B0"/>
                </a:solidFill>
              </a:rPr>
              <a:t>, Promoting Access to Voting</a:t>
            </a:r>
            <a:endParaRPr lang="en-US" sz="1400" dirty="0">
              <a:solidFill>
                <a:srgbClr val="3180B0"/>
              </a:solidFill>
            </a:endParaRPr>
          </a:p>
        </p:txBody>
      </p:sp>
      <p:sp>
        <p:nvSpPr>
          <p:cNvPr id="178" name="Google Shape;178;p35"/>
          <p:cNvSpPr txBox="1"/>
          <p:nvPr/>
        </p:nvSpPr>
        <p:spPr>
          <a:xfrm>
            <a:off x="1189563" y="148575"/>
            <a:ext cx="6834300" cy="1115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990"/>
              <a:buFont typeface="Arial"/>
              <a:buNone/>
            </a:pPr>
            <a:endParaRPr sz="2000"/>
          </a:p>
        </p:txBody>
      </p:sp>
      <p:grpSp>
        <p:nvGrpSpPr>
          <p:cNvPr id="179" name="Google Shape;179;p35"/>
          <p:cNvGrpSpPr/>
          <p:nvPr/>
        </p:nvGrpSpPr>
        <p:grpSpPr>
          <a:xfrm>
            <a:off x="1164901" y="1679836"/>
            <a:ext cx="6883634" cy="2506050"/>
            <a:chOff x="914400" y="1732950"/>
            <a:chExt cx="7316788" cy="2672550"/>
          </a:xfrm>
        </p:grpSpPr>
        <p:cxnSp>
          <p:nvCxnSpPr>
            <p:cNvPr id="180" name="Google Shape;180;p35"/>
            <p:cNvCxnSpPr/>
            <p:nvPr/>
          </p:nvCxnSpPr>
          <p:spPr>
            <a:xfrm>
              <a:off x="914400" y="1732950"/>
              <a:ext cx="7315200" cy="0"/>
            </a:xfrm>
            <a:prstGeom prst="straightConnector1">
              <a:avLst/>
            </a:prstGeom>
            <a:noFill/>
            <a:ln w="9525" cap="flat" cmpd="sng">
              <a:solidFill>
                <a:srgbClr val="8F99A3"/>
              </a:solidFill>
              <a:prstDash val="solid"/>
              <a:round/>
              <a:headEnd type="none" w="sm" len="sm"/>
              <a:tailEnd type="none" w="sm" len="sm"/>
            </a:ln>
          </p:spPr>
        </p:cxnSp>
        <p:sp>
          <p:nvSpPr>
            <p:cNvPr id="181" name="Google Shape;181;p35"/>
            <p:cNvSpPr/>
            <p:nvPr/>
          </p:nvSpPr>
          <p:spPr>
            <a:xfrm>
              <a:off x="915988" y="4302313"/>
              <a:ext cx="7315200" cy="103187"/>
            </a:xfrm>
            <a:custGeom>
              <a:avLst/>
              <a:gdLst/>
              <a:ahLst/>
              <a:cxnLst/>
              <a:rect l="l" t="t" r="r" b="b"/>
              <a:pathLst>
                <a:path w="4608" h="65" extrusionOk="0">
                  <a:moveTo>
                    <a:pt x="0" y="0"/>
                  </a:moveTo>
                  <a:lnTo>
                    <a:pt x="224" y="0"/>
                  </a:lnTo>
                  <a:lnTo>
                    <a:pt x="286" y="65"/>
                  </a:lnTo>
                  <a:lnTo>
                    <a:pt x="349" y="0"/>
                  </a:lnTo>
                  <a:lnTo>
                    <a:pt x="4608" y="0"/>
                  </a:lnTo>
                </a:path>
              </a:pathLst>
            </a:custGeom>
            <a:noFill/>
            <a:ln w="9525" cap="flat" cmpd="sng">
              <a:solidFill>
                <a:srgbClr val="8F99A3"/>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libri"/>
                <a:ea typeface="Calibri"/>
                <a:cs typeface="Calibri"/>
                <a:sym typeface="Calibri"/>
              </a:endParaRPr>
            </a:p>
          </p:txBody>
        </p:sp>
      </p:grpSp>
      <p:sp>
        <p:nvSpPr>
          <p:cNvPr id="182" name="Google Shape;182;p35"/>
          <p:cNvSpPr txBox="1"/>
          <p:nvPr/>
        </p:nvSpPr>
        <p:spPr>
          <a:xfrm>
            <a:off x="1212741" y="1776397"/>
            <a:ext cx="6834300" cy="2222700"/>
          </a:xfrm>
          <a:prstGeom prst="rect">
            <a:avLst/>
          </a:prstGeom>
          <a:ln/>
        </p:spPr>
        <p:style>
          <a:lnRef idx="1">
            <a:schemeClr val="accent5"/>
          </a:lnRef>
          <a:fillRef idx="2">
            <a:schemeClr val="accent5"/>
          </a:fillRef>
          <a:effectRef idx="1">
            <a:schemeClr val="accent5"/>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Clr>
                <a:schemeClr val="dk1"/>
              </a:buClr>
              <a:buSzPts val="990"/>
              <a:buFont typeface="Arial"/>
              <a:buNone/>
            </a:pPr>
            <a:r>
              <a:rPr lang="en-US" sz="2200" dirty="0">
                <a:solidFill>
                  <a:schemeClr val="dk2"/>
                </a:solidFill>
                <a:latin typeface="Calibri"/>
                <a:ea typeface="Calibri"/>
                <a:cs typeface="Calibri"/>
                <a:sym typeface="Calibri"/>
              </a:rPr>
              <a:t>[The poll workers] “explained the operation and voting procedure very clearly. After filling out my ballot by myself and completing the whole process, I had a wonderful feeling of self-satisfaction being able to do my civic duty to vote.”</a:t>
            </a:r>
            <a:endParaRPr sz="2000" dirty="0">
              <a:solidFill>
                <a:srgbClr val="4D565E"/>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36"/>
          <p:cNvSpPr txBox="1">
            <a:spLocks noGrp="1"/>
          </p:cNvSpPr>
          <p:nvPr>
            <p:ph type="title"/>
          </p:nvPr>
        </p:nvSpPr>
        <p:spPr>
          <a:xfrm>
            <a:off x="457200" y="205979"/>
            <a:ext cx="8229600" cy="8574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dirty="0"/>
              <a:t>What tools do you have to help you assist voters?</a:t>
            </a:r>
            <a:endParaRPr dirty="0"/>
          </a:p>
        </p:txBody>
      </p:sp>
      <p:sp>
        <p:nvSpPr>
          <p:cNvPr id="189" name="Google Shape;189;p36"/>
          <p:cNvSpPr txBox="1">
            <a:spLocks noGrp="1"/>
          </p:cNvSpPr>
          <p:nvPr>
            <p:ph type="body" idx="1"/>
          </p:nvPr>
        </p:nvSpPr>
        <p:spPr>
          <a:xfrm>
            <a:off x="457201" y="1200151"/>
            <a:ext cx="8229600" cy="3394500"/>
          </a:xfrm>
          <a:prstGeom prst="rect">
            <a:avLst/>
          </a:prstGeom>
        </p:spPr>
        <p:txBody>
          <a:bodyPr spcFirstLastPara="1" wrap="square" lIns="91425" tIns="45700" rIns="91425" bIns="45700" anchor="t" anchorCtr="0">
            <a:normAutofit/>
          </a:bodyPr>
          <a:lstStyle/>
          <a:p>
            <a:pPr marL="0" lvl="0" indent="0" algn="l" rtl="0">
              <a:spcBef>
                <a:spcPts val="400"/>
              </a:spcBef>
              <a:spcAft>
                <a:spcPts val="0"/>
              </a:spcAft>
              <a:buNone/>
            </a:pPr>
            <a:r>
              <a:rPr lang="en-US">
                <a:solidFill>
                  <a:schemeClr val="dk2"/>
                </a:solidFill>
                <a:highlight>
                  <a:srgbClr val="EFEFEF"/>
                </a:highlight>
              </a:rPr>
              <a:t>Use this slide to introduce </a:t>
            </a:r>
            <a:endParaRPr>
              <a:solidFill>
                <a:schemeClr val="dk2"/>
              </a:solidFill>
              <a:highlight>
                <a:srgbClr val="EFEFEF"/>
              </a:highlight>
            </a:endParaRPr>
          </a:p>
          <a:p>
            <a:pPr marL="457200" lvl="0" indent="-342900" algn="l" rtl="0">
              <a:spcBef>
                <a:spcPts val="400"/>
              </a:spcBef>
              <a:spcAft>
                <a:spcPts val="0"/>
              </a:spcAft>
              <a:buClr>
                <a:schemeClr val="dk2"/>
              </a:buClr>
              <a:buSzPts val="1800"/>
              <a:buChar char="●"/>
            </a:pPr>
            <a:r>
              <a:rPr lang="en-US">
                <a:solidFill>
                  <a:schemeClr val="dk2"/>
                </a:solidFill>
                <a:highlight>
                  <a:srgbClr val="EFEFEF"/>
                </a:highlight>
              </a:rPr>
              <a:t>Procedures and forms</a:t>
            </a:r>
            <a:endParaRPr>
              <a:solidFill>
                <a:schemeClr val="dk2"/>
              </a:solidFill>
              <a:highlight>
                <a:srgbClr val="EFEFEF"/>
              </a:highlight>
            </a:endParaRPr>
          </a:p>
          <a:p>
            <a:pPr marL="457200" lvl="0" indent="-342900" algn="l" rtl="0">
              <a:spcBef>
                <a:spcPts val="0"/>
              </a:spcBef>
              <a:spcAft>
                <a:spcPts val="0"/>
              </a:spcAft>
              <a:buClr>
                <a:schemeClr val="dk2"/>
              </a:buClr>
              <a:buSzPts val="1800"/>
              <a:buChar char="●"/>
            </a:pPr>
            <a:r>
              <a:rPr lang="en-US">
                <a:solidFill>
                  <a:schemeClr val="dk2"/>
                </a:solidFill>
                <a:highlight>
                  <a:srgbClr val="EFEFEF"/>
                </a:highlight>
              </a:rPr>
              <a:t>Job aids for the accessible voting system features</a:t>
            </a:r>
            <a:endParaRPr>
              <a:solidFill>
                <a:schemeClr val="dk2"/>
              </a:solidFill>
              <a:highlight>
                <a:srgbClr val="EFEFEF"/>
              </a:highlight>
            </a:endParaRPr>
          </a:p>
          <a:p>
            <a:pPr marL="457200" lvl="0" indent="-342900" algn="l" rtl="0">
              <a:spcBef>
                <a:spcPts val="0"/>
              </a:spcBef>
              <a:spcAft>
                <a:spcPts val="0"/>
              </a:spcAft>
              <a:buClr>
                <a:schemeClr val="dk2"/>
              </a:buClr>
              <a:buSzPts val="1800"/>
              <a:buChar char="●"/>
            </a:pPr>
            <a:r>
              <a:rPr lang="en-US">
                <a:solidFill>
                  <a:schemeClr val="dk2"/>
                </a:solidFill>
                <a:highlight>
                  <a:srgbClr val="EFEFEF"/>
                </a:highlight>
              </a:rPr>
              <a:t>ASL interpreters if available remotely or in the polling place</a:t>
            </a:r>
            <a:endParaRPr>
              <a:solidFill>
                <a:schemeClr val="dk2"/>
              </a:solidFill>
              <a:highlight>
                <a:srgbClr val="EFEFEF"/>
              </a:highlight>
            </a:endParaRPr>
          </a:p>
          <a:p>
            <a:pPr marL="457200" lvl="0" indent="-342900" algn="l" rtl="0">
              <a:spcBef>
                <a:spcPts val="0"/>
              </a:spcBef>
              <a:spcAft>
                <a:spcPts val="0"/>
              </a:spcAft>
              <a:buClr>
                <a:schemeClr val="dk2"/>
              </a:buClr>
              <a:buSzPts val="1800"/>
              <a:buChar char="●"/>
            </a:pPr>
            <a:r>
              <a:rPr lang="en-US">
                <a:solidFill>
                  <a:schemeClr val="dk2"/>
                </a:solidFill>
                <a:highlight>
                  <a:srgbClr val="EFEFEF"/>
                </a:highlight>
              </a:rPr>
              <a:t>Who to contact if you need help troubleshooting a problem</a:t>
            </a:r>
            <a:endParaRPr>
              <a:solidFill>
                <a:schemeClr val="dk2"/>
              </a:solidFill>
              <a:highlight>
                <a:srgbClr val="EFEFEF"/>
              </a:highlight>
            </a:endParaRPr>
          </a:p>
        </p:txBody>
      </p:sp>
      <p:sp>
        <p:nvSpPr>
          <p:cNvPr id="190" name="Google Shape;190;p36"/>
          <p:cNvSpPr txBox="1"/>
          <p:nvPr/>
        </p:nvSpPr>
        <p:spPr>
          <a:xfrm>
            <a:off x="8790825" y="633700"/>
            <a:ext cx="2238000" cy="1714500"/>
          </a:xfrm>
          <a:prstGeom prst="rect">
            <a:avLst/>
          </a:prstGeom>
          <a:solidFill>
            <a:srgbClr val="E7ECF2"/>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latin typeface="Open Sans"/>
                <a:ea typeface="Open Sans"/>
                <a:cs typeface="Open Sans"/>
                <a:sym typeface="Open Sans"/>
              </a:rPr>
              <a:t>Customize this slide to match what your poll workers have available. </a:t>
            </a:r>
            <a:endParaRPr>
              <a:latin typeface="Open Sans"/>
              <a:ea typeface="Open Sans"/>
              <a:cs typeface="Open Sans"/>
              <a:sym typeface="Open Sans"/>
            </a:endParaRPr>
          </a:p>
          <a:p>
            <a:pPr marL="0" lvl="0" indent="0" algn="l" rtl="0">
              <a:spcBef>
                <a:spcPts val="0"/>
              </a:spcBef>
              <a:spcAft>
                <a:spcPts val="0"/>
              </a:spcAft>
              <a:buNone/>
            </a:pPr>
            <a:endParaRPr>
              <a:latin typeface="Open Sans"/>
              <a:ea typeface="Open Sans"/>
              <a:cs typeface="Open Sans"/>
              <a:sym typeface="Open Sans"/>
            </a:endParaRPr>
          </a:p>
          <a:p>
            <a:pPr marL="0" lvl="0" indent="0" algn="l" rtl="0">
              <a:spcBef>
                <a:spcPts val="0"/>
              </a:spcBef>
              <a:spcAft>
                <a:spcPts val="0"/>
              </a:spcAft>
              <a:buNone/>
            </a:pPr>
            <a:r>
              <a:rPr lang="en-US">
                <a:latin typeface="Open Sans"/>
                <a:ea typeface="Open Sans"/>
                <a:cs typeface="Open Sans"/>
                <a:sym typeface="Open Sans"/>
              </a:rPr>
              <a:t>In all the slides text that needs customization is highlighted in grey</a:t>
            </a:r>
            <a:endParaRPr>
              <a:latin typeface="Open Sans"/>
              <a:ea typeface="Open Sans"/>
              <a:cs typeface="Open Sans"/>
              <a:sym typeface="Open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37"/>
          <p:cNvSpPr txBox="1">
            <a:spLocks noGrp="1"/>
          </p:cNvSpPr>
          <p:nvPr>
            <p:ph type="title"/>
          </p:nvPr>
        </p:nvSpPr>
        <p:spPr>
          <a:xfrm>
            <a:off x="457200" y="205979"/>
            <a:ext cx="8229600" cy="8574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dirty="0"/>
              <a:t>Who may assist voters?</a:t>
            </a:r>
            <a:endParaRPr dirty="0"/>
          </a:p>
        </p:txBody>
      </p:sp>
      <p:sp>
        <p:nvSpPr>
          <p:cNvPr id="197" name="Google Shape;197;p37"/>
          <p:cNvSpPr txBox="1">
            <a:spLocks noGrp="1"/>
          </p:cNvSpPr>
          <p:nvPr>
            <p:ph type="body" idx="1"/>
          </p:nvPr>
        </p:nvSpPr>
        <p:spPr>
          <a:xfrm>
            <a:off x="514350" y="1063375"/>
            <a:ext cx="8229600" cy="68310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r>
              <a:rPr lang="en-US" dirty="0"/>
              <a:t>If voters need help setting up the voting system or marking their ballot, they are entitled to assistance.</a:t>
            </a:r>
            <a:endParaRPr dirty="0"/>
          </a:p>
          <a:p>
            <a:pPr marL="0" lvl="0" indent="0" algn="l" rtl="0">
              <a:spcBef>
                <a:spcPts val="400"/>
              </a:spcBef>
              <a:spcAft>
                <a:spcPts val="0"/>
              </a:spcAft>
              <a:buNone/>
            </a:pPr>
            <a:endParaRPr dirty="0"/>
          </a:p>
        </p:txBody>
      </p:sp>
      <p:sp>
        <p:nvSpPr>
          <p:cNvPr id="198" name="Google Shape;198;p37"/>
          <p:cNvSpPr txBox="1">
            <a:spLocks noGrp="1"/>
          </p:cNvSpPr>
          <p:nvPr>
            <p:ph type="body" idx="1"/>
          </p:nvPr>
        </p:nvSpPr>
        <p:spPr>
          <a:xfrm>
            <a:off x="514350" y="1959350"/>
            <a:ext cx="3999900" cy="267960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r>
              <a:rPr lang="en-US" b="1" dirty="0"/>
              <a:t>Who may assist voters:</a:t>
            </a:r>
            <a:endParaRPr b="1" dirty="0"/>
          </a:p>
          <a:p>
            <a:pPr marL="457200" marR="0" lvl="0" indent="-342900" algn="l" rtl="0">
              <a:lnSpc>
                <a:spcPct val="105000"/>
              </a:lnSpc>
              <a:spcBef>
                <a:spcPts val="800"/>
              </a:spcBef>
              <a:spcAft>
                <a:spcPts val="0"/>
              </a:spcAft>
              <a:buSzPts val="1800"/>
              <a:buChar char="●"/>
            </a:pPr>
            <a:r>
              <a:rPr lang="en-US" sz="1800" dirty="0"/>
              <a:t> A person of the voter’s choice, such as a family member or personal care attendant</a:t>
            </a:r>
            <a:endParaRPr sz="1800" dirty="0"/>
          </a:p>
          <a:p>
            <a:pPr marL="457200" marR="0" lvl="0" indent="-342900" algn="l" rtl="0">
              <a:lnSpc>
                <a:spcPct val="105000"/>
              </a:lnSpc>
              <a:spcBef>
                <a:spcPts val="0"/>
              </a:spcBef>
              <a:spcAft>
                <a:spcPts val="0"/>
              </a:spcAft>
              <a:buSzPts val="1800"/>
              <a:buChar char="●"/>
            </a:pPr>
            <a:r>
              <a:rPr lang="en-US" sz="1800" dirty="0">
                <a:highlight>
                  <a:srgbClr val="EFEFEF"/>
                </a:highlight>
              </a:rPr>
              <a:t>[A poll worker] or [Two poll workers from different parties]</a:t>
            </a:r>
            <a:endParaRPr sz="1800" dirty="0">
              <a:highlight>
                <a:srgbClr val="EFEFEF"/>
              </a:highlight>
            </a:endParaRPr>
          </a:p>
          <a:p>
            <a:pPr marL="457200" marR="0" lvl="0" indent="-342900" algn="l" rtl="0">
              <a:lnSpc>
                <a:spcPct val="105000"/>
              </a:lnSpc>
              <a:spcBef>
                <a:spcPts val="0"/>
              </a:spcBef>
              <a:spcAft>
                <a:spcPts val="0"/>
              </a:spcAft>
              <a:buSzPts val="1800"/>
              <a:buChar char="●"/>
            </a:pPr>
            <a:r>
              <a:rPr lang="en-US" sz="1800" dirty="0">
                <a:highlight>
                  <a:srgbClr val="EFEFEF"/>
                </a:highlight>
              </a:rPr>
              <a:t>[Insert any other state rules or procedures]</a:t>
            </a:r>
            <a:endParaRPr sz="1800" dirty="0">
              <a:highlight>
                <a:srgbClr val="EFEFEF"/>
              </a:highlight>
            </a:endParaRPr>
          </a:p>
          <a:p>
            <a:pPr marL="457200" marR="0" lvl="0" indent="0" algn="l" rtl="0">
              <a:lnSpc>
                <a:spcPct val="105000"/>
              </a:lnSpc>
              <a:spcBef>
                <a:spcPts val="800"/>
              </a:spcBef>
              <a:spcAft>
                <a:spcPts val="0"/>
              </a:spcAft>
              <a:buNone/>
            </a:pPr>
            <a:endParaRPr sz="1800" dirty="0"/>
          </a:p>
          <a:p>
            <a:pPr marL="0" lvl="0" indent="0" algn="l" rtl="0">
              <a:spcBef>
                <a:spcPts val="400"/>
              </a:spcBef>
              <a:spcAft>
                <a:spcPts val="0"/>
              </a:spcAft>
              <a:buNone/>
            </a:pPr>
            <a:endParaRPr dirty="0"/>
          </a:p>
          <a:p>
            <a:pPr marL="0" lvl="0" indent="0" algn="l" rtl="0">
              <a:spcBef>
                <a:spcPts val="400"/>
              </a:spcBef>
              <a:spcAft>
                <a:spcPts val="0"/>
              </a:spcAft>
              <a:buNone/>
            </a:pPr>
            <a:endParaRPr dirty="0"/>
          </a:p>
        </p:txBody>
      </p:sp>
      <p:sp>
        <p:nvSpPr>
          <p:cNvPr id="199" name="Google Shape;199;p37"/>
          <p:cNvSpPr txBox="1">
            <a:spLocks noGrp="1"/>
          </p:cNvSpPr>
          <p:nvPr>
            <p:ph type="body" idx="4294967295"/>
          </p:nvPr>
        </p:nvSpPr>
        <p:spPr>
          <a:xfrm>
            <a:off x="5035050" y="1959350"/>
            <a:ext cx="3999900" cy="2679600"/>
          </a:xfrm>
          <a:prstGeom prst="rect">
            <a:avLst/>
          </a:prstGeom>
        </p:spPr>
        <p:txBody>
          <a:bodyPr spcFirstLastPara="1" wrap="square" lIns="91425" tIns="45700" rIns="91425" bIns="45700" anchor="t" anchorCtr="0">
            <a:noAutofit/>
          </a:bodyPr>
          <a:lstStyle/>
          <a:p>
            <a:pPr marL="0" lvl="0" indent="0" algn="l" rtl="0">
              <a:spcBef>
                <a:spcPts val="800"/>
              </a:spcBef>
              <a:spcAft>
                <a:spcPts val="0"/>
              </a:spcAft>
              <a:buNone/>
            </a:pPr>
            <a:r>
              <a:rPr lang="en-US" sz="1800" b="1" dirty="0"/>
              <a:t>Who may </a:t>
            </a:r>
            <a:r>
              <a:rPr lang="en-US" sz="1800" b="1" i="1" dirty="0"/>
              <a:t>not</a:t>
            </a:r>
            <a:r>
              <a:rPr lang="en-US" sz="1800" b="1" dirty="0"/>
              <a:t> assist voters:</a:t>
            </a:r>
            <a:endParaRPr sz="1800" b="1" dirty="0"/>
          </a:p>
          <a:p>
            <a:pPr marL="457200" lvl="0" indent="-342900" algn="l" rtl="0">
              <a:spcBef>
                <a:spcPts val="800"/>
              </a:spcBef>
              <a:spcAft>
                <a:spcPts val="0"/>
              </a:spcAft>
              <a:buSzPts val="1800"/>
              <a:buChar char="●"/>
            </a:pPr>
            <a:r>
              <a:rPr lang="en-US" sz="1800" dirty="0"/>
              <a:t>A voter’s employer or an agent of their employer</a:t>
            </a:r>
            <a:endParaRPr sz="1800" dirty="0"/>
          </a:p>
          <a:p>
            <a:pPr marL="457200" lvl="0" indent="-342900" algn="l" rtl="0">
              <a:spcBef>
                <a:spcPts val="0"/>
              </a:spcBef>
              <a:spcAft>
                <a:spcPts val="0"/>
              </a:spcAft>
              <a:buSzPts val="1800"/>
              <a:buChar char="●"/>
            </a:pPr>
            <a:r>
              <a:rPr lang="en-US" sz="1800" dirty="0"/>
              <a:t>An officer or agent of the voter’s union</a:t>
            </a:r>
            <a:endParaRPr sz="1800" dirty="0"/>
          </a:p>
          <a:p>
            <a:pPr marL="457200" lvl="0" indent="-342900" algn="l" rtl="0">
              <a:spcBef>
                <a:spcPts val="0"/>
              </a:spcBef>
              <a:spcAft>
                <a:spcPts val="0"/>
              </a:spcAft>
              <a:buSzPts val="1800"/>
              <a:buChar char="●"/>
            </a:pPr>
            <a:r>
              <a:rPr lang="en-US" sz="1800" dirty="0">
                <a:solidFill>
                  <a:schemeClr val="dk2"/>
                </a:solidFill>
                <a:highlight>
                  <a:srgbClr val="EFEFEF"/>
                </a:highlight>
              </a:rPr>
              <a:t>[Insert any other state rules or procedures]</a:t>
            </a:r>
            <a:endParaRPr sz="1800" dirty="0"/>
          </a:p>
          <a:p>
            <a:pPr marL="0" lvl="0" indent="0" algn="l" rtl="0">
              <a:spcBef>
                <a:spcPts val="800"/>
              </a:spcBef>
              <a:spcAft>
                <a:spcPts val="0"/>
              </a:spcAft>
              <a:buNone/>
            </a:pPr>
            <a:endParaRPr sz="1800" dirty="0"/>
          </a:p>
        </p:txBody>
      </p:sp>
      <p:sp>
        <p:nvSpPr>
          <p:cNvPr id="200" name="Google Shape;200;p37"/>
          <p:cNvSpPr txBox="1"/>
          <p:nvPr/>
        </p:nvSpPr>
        <p:spPr>
          <a:xfrm>
            <a:off x="8790825" y="557500"/>
            <a:ext cx="2893500" cy="2740200"/>
          </a:xfrm>
          <a:prstGeom prst="rect">
            <a:avLst/>
          </a:prstGeom>
          <a:solidFill>
            <a:srgbClr val="E7ECF2"/>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dirty="0">
                <a:latin typeface="Open Sans"/>
                <a:ea typeface="Open Sans"/>
                <a:cs typeface="Open Sans"/>
                <a:sym typeface="Open Sans"/>
              </a:rPr>
              <a:t>Update the language on this slide to reflect your state’s rules around poll workers providing assistance (such as if the state requires two poll workers from opposing parties to assist a voter)</a:t>
            </a:r>
            <a:endParaRPr dirty="0">
              <a:latin typeface="Open Sans"/>
              <a:ea typeface="Open Sans"/>
              <a:cs typeface="Open Sans"/>
              <a:sym typeface="Open Sans"/>
            </a:endParaRPr>
          </a:p>
          <a:p>
            <a:pPr marL="0" lvl="0" indent="0" algn="l" rtl="0">
              <a:spcBef>
                <a:spcPts val="0"/>
              </a:spcBef>
              <a:spcAft>
                <a:spcPts val="0"/>
              </a:spcAft>
              <a:buNone/>
            </a:pPr>
            <a:endParaRPr dirty="0">
              <a:latin typeface="Open Sans"/>
              <a:ea typeface="Open Sans"/>
              <a:cs typeface="Open Sans"/>
              <a:sym typeface="Open Sans"/>
            </a:endParaRPr>
          </a:p>
          <a:p>
            <a:pPr marL="0" lvl="0" indent="0" algn="l" rtl="0">
              <a:spcBef>
                <a:spcPts val="0"/>
              </a:spcBef>
              <a:spcAft>
                <a:spcPts val="0"/>
              </a:spcAft>
              <a:buNone/>
            </a:pPr>
            <a:r>
              <a:rPr lang="en-US" dirty="0">
                <a:latin typeface="Open Sans"/>
                <a:ea typeface="Open Sans"/>
                <a:cs typeface="Open Sans"/>
                <a:sym typeface="Open Sans"/>
              </a:rPr>
              <a:t>If your state has specific restrictions or rules around who can and cannot assist a voter, insert those rules on this slide. </a:t>
            </a:r>
            <a:endParaRPr sz="1600" dirty="0">
              <a:latin typeface="Open Sans"/>
              <a:ea typeface="Open Sans"/>
              <a:cs typeface="Open Sans"/>
              <a:sym typeface="Open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38"/>
          <p:cNvSpPr txBox="1">
            <a:spLocks noGrp="1"/>
          </p:cNvSpPr>
          <p:nvPr>
            <p:ph type="title"/>
          </p:nvPr>
        </p:nvSpPr>
        <p:spPr>
          <a:xfrm>
            <a:off x="457200" y="205979"/>
            <a:ext cx="8229600" cy="8574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dirty="0"/>
              <a:t>Fill in the form for assistants as part of the election record</a:t>
            </a:r>
            <a:endParaRPr dirty="0"/>
          </a:p>
        </p:txBody>
      </p:sp>
      <p:sp>
        <p:nvSpPr>
          <p:cNvPr id="207" name="Google Shape;207;p38"/>
          <p:cNvSpPr txBox="1">
            <a:spLocks noGrp="1"/>
          </p:cNvSpPr>
          <p:nvPr>
            <p:ph type="body" idx="1"/>
          </p:nvPr>
        </p:nvSpPr>
        <p:spPr>
          <a:xfrm>
            <a:off x="457200" y="1200150"/>
            <a:ext cx="4457700" cy="3394500"/>
          </a:xfrm>
          <a:prstGeom prst="rect">
            <a:avLst/>
          </a:prstGeom>
        </p:spPr>
        <p:txBody>
          <a:bodyPr spcFirstLastPara="1" wrap="square" lIns="91425" tIns="45700" rIns="91425" bIns="45700" anchor="t" anchorCtr="0">
            <a:normAutofit/>
          </a:bodyPr>
          <a:lstStyle/>
          <a:p>
            <a:pPr marL="0" lvl="0" indent="0" algn="l" rtl="0">
              <a:spcBef>
                <a:spcPts val="400"/>
              </a:spcBef>
              <a:spcAft>
                <a:spcPts val="0"/>
              </a:spcAft>
              <a:buNone/>
            </a:pPr>
            <a:r>
              <a:rPr lang="en-US" dirty="0"/>
              <a:t>The names of people who assist a voter are recorded on the </a:t>
            </a:r>
            <a:r>
              <a:rPr lang="en-US" dirty="0">
                <a:highlight>
                  <a:srgbClr val="EFEFEF"/>
                </a:highlight>
              </a:rPr>
              <a:t>[Title of the Form]</a:t>
            </a:r>
            <a:r>
              <a:rPr lang="en-US" dirty="0"/>
              <a:t>.</a:t>
            </a:r>
            <a:endParaRPr dirty="0"/>
          </a:p>
          <a:p>
            <a:pPr marL="0" lvl="0" indent="0" algn="l" rtl="0">
              <a:spcBef>
                <a:spcPts val="400"/>
              </a:spcBef>
              <a:spcAft>
                <a:spcPts val="0"/>
              </a:spcAft>
              <a:buNone/>
            </a:pPr>
            <a:endParaRPr dirty="0"/>
          </a:p>
          <a:p>
            <a:pPr marL="0" lvl="0" indent="0" algn="l" rtl="0">
              <a:spcBef>
                <a:spcPts val="400"/>
              </a:spcBef>
              <a:spcAft>
                <a:spcPts val="0"/>
              </a:spcAft>
              <a:buNone/>
            </a:pPr>
            <a:r>
              <a:rPr lang="en-US" dirty="0">
                <a:highlight>
                  <a:srgbClr val="EFEFEF"/>
                </a:highlight>
              </a:rPr>
              <a:t>Collect their</a:t>
            </a:r>
            <a:endParaRPr dirty="0">
              <a:highlight>
                <a:srgbClr val="EFEFEF"/>
              </a:highlight>
            </a:endParaRPr>
          </a:p>
          <a:p>
            <a:pPr marL="457200" lvl="0" indent="-342900" algn="l" rtl="0">
              <a:spcBef>
                <a:spcPts val="400"/>
              </a:spcBef>
              <a:spcAft>
                <a:spcPts val="0"/>
              </a:spcAft>
              <a:buSzPts val="1800"/>
              <a:buChar char="●"/>
            </a:pPr>
            <a:r>
              <a:rPr lang="en-US" dirty="0">
                <a:highlight>
                  <a:srgbClr val="EFEFEF"/>
                </a:highlight>
              </a:rPr>
              <a:t>Full name</a:t>
            </a:r>
            <a:endParaRPr dirty="0">
              <a:highlight>
                <a:srgbClr val="EFEFEF"/>
              </a:highlight>
            </a:endParaRPr>
          </a:p>
          <a:p>
            <a:pPr marL="457200" lvl="0" indent="-342900" algn="l" rtl="0">
              <a:spcBef>
                <a:spcPts val="0"/>
              </a:spcBef>
              <a:spcAft>
                <a:spcPts val="0"/>
              </a:spcAft>
              <a:buSzPts val="1800"/>
              <a:buChar char="●"/>
            </a:pPr>
            <a:r>
              <a:rPr lang="en-US" dirty="0">
                <a:highlight>
                  <a:srgbClr val="EFEFEF"/>
                </a:highlight>
              </a:rPr>
              <a:t>Relationship to the voter</a:t>
            </a:r>
            <a:endParaRPr dirty="0">
              <a:highlight>
                <a:srgbClr val="EFEFEF"/>
              </a:highlight>
            </a:endParaRPr>
          </a:p>
          <a:p>
            <a:pPr marL="457200" lvl="0" indent="-342900" algn="l" rtl="0">
              <a:spcBef>
                <a:spcPts val="0"/>
              </a:spcBef>
              <a:spcAft>
                <a:spcPts val="0"/>
              </a:spcAft>
              <a:buSzPts val="1800"/>
              <a:buChar char="●"/>
            </a:pPr>
            <a:r>
              <a:rPr lang="en-US" dirty="0">
                <a:highlight>
                  <a:srgbClr val="EFEFEF"/>
                </a:highlight>
              </a:rPr>
              <a:t>Address</a:t>
            </a:r>
            <a:endParaRPr dirty="0">
              <a:highlight>
                <a:srgbClr val="EFEFEF"/>
              </a:highlight>
            </a:endParaRPr>
          </a:p>
          <a:p>
            <a:pPr marL="457200" lvl="0" indent="-342900" algn="l" rtl="0">
              <a:spcBef>
                <a:spcPts val="0"/>
              </a:spcBef>
              <a:spcAft>
                <a:spcPts val="0"/>
              </a:spcAft>
              <a:buSzPts val="1800"/>
              <a:buChar char="●"/>
            </a:pPr>
            <a:r>
              <a:rPr lang="en-US" dirty="0">
                <a:highlight>
                  <a:srgbClr val="EFEFEF"/>
                </a:highlight>
              </a:rPr>
              <a:t>Signature</a:t>
            </a:r>
            <a:endParaRPr dirty="0">
              <a:highlight>
                <a:srgbClr val="EFEFEF"/>
              </a:highlight>
            </a:endParaRPr>
          </a:p>
          <a:p>
            <a:pPr marL="0" lvl="0" indent="0" algn="l" rtl="0">
              <a:spcBef>
                <a:spcPts val="400"/>
              </a:spcBef>
              <a:spcAft>
                <a:spcPts val="0"/>
              </a:spcAft>
              <a:buNone/>
            </a:pPr>
            <a:endParaRPr dirty="0"/>
          </a:p>
        </p:txBody>
      </p:sp>
      <p:sp>
        <p:nvSpPr>
          <p:cNvPr id="208" name="Google Shape;208;p38"/>
          <p:cNvSpPr/>
          <p:nvPr/>
        </p:nvSpPr>
        <p:spPr>
          <a:xfrm>
            <a:off x="5791400" y="1152475"/>
            <a:ext cx="2495400" cy="3347700"/>
          </a:xfrm>
          <a:prstGeom prst="rect">
            <a:avLst/>
          </a:prstGeom>
          <a:solidFill>
            <a:srgbClr val="EFEFE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a:t>Show a copy of the form, so that poll workers will recognize it.</a:t>
            </a:r>
            <a:endParaRPr/>
          </a:p>
        </p:txBody>
      </p:sp>
      <p:sp>
        <p:nvSpPr>
          <p:cNvPr id="209" name="Google Shape;209;p38"/>
          <p:cNvSpPr txBox="1"/>
          <p:nvPr/>
        </p:nvSpPr>
        <p:spPr>
          <a:xfrm>
            <a:off x="8790825" y="633700"/>
            <a:ext cx="2238000" cy="1714500"/>
          </a:xfrm>
          <a:prstGeom prst="rect">
            <a:avLst/>
          </a:prstGeom>
          <a:solidFill>
            <a:srgbClr val="E7ECF2"/>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latin typeface="Open Sans"/>
                <a:ea typeface="Open Sans"/>
                <a:cs typeface="Open Sans"/>
                <a:sym typeface="Open Sans"/>
              </a:rPr>
              <a:t>Remove this slide if this is not required in your jurisdiction.</a:t>
            </a:r>
            <a:endParaRPr sz="1600">
              <a:latin typeface="Open Sans"/>
              <a:ea typeface="Open Sans"/>
              <a:cs typeface="Open Sans"/>
              <a:sym typeface="Open San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39"/>
          <p:cNvSpPr txBox="1">
            <a:spLocks noGrp="1"/>
          </p:cNvSpPr>
          <p:nvPr>
            <p:ph type="title"/>
          </p:nvPr>
        </p:nvSpPr>
        <p:spPr>
          <a:xfrm>
            <a:off x="457200" y="205979"/>
            <a:ext cx="8229600" cy="8574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dirty="0"/>
              <a:t>How can assistance be given fairly and impartially?</a:t>
            </a:r>
            <a:endParaRPr dirty="0"/>
          </a:p>
        </p:txBody>
      </p:sp>
      <p:sp>
        <p:nvSpPr>
          <p:cNvPr id="216" name="Google Shape;216;p39"/>
          <p:cNvSpPr txBox="1">
            <a:spLocks noGrp="1"/>
          </p:cNvSpPr>
          <p:nvPr>
            <p:ph type="body" idx="1"/>
          </p:nvPr>
        </p:nvSpPr>
        <p:spPr>
          <a:xfrm>
            <a:off x="457201" y="1200151"/>
            <a:ext cx="8229600" cy="3394500"/>
          </a:xfrm>
          <a:prstGeom prst="rect">
            <a:avLst/>
          </a:prstGeom>
        </p:spPr>
        <p:txBody>
          <a:bodyPr spcFirstLastPara="1" wrap="square" lIns="91425" tIns="45700" rIns="91425" bIns="45700" anchor="t" anchorCtr="0">
            <a:noAutofit/>
          </a:bodyPr>
          <a:lstStyle/>
          <a:p>
            <a:pPr marL="0" lvl="0" indent="0" algn="l" rtl="0">
              <a:lnSpc>
                <a:spcPct val="150000"/>
              </a:lnSpc>
              <a:spcBef>
                <a:spcPts val="400"/>
              </a:spcBef>
              <a:spcAft>
                <a:spcPts val="0"/>
              </a:spcAft>
              <a:buNone/>
            </a:pPr>
            <a:r>
              <a:rPr lang="en-US" dirty="0"/>
              <a:t>When giving assistance, let the voter tell you what kind of help they need.</a:t>
            </a:r>
            <a:endParaRPr dirty="0"/>
          </a:p>
          <a:p>
            <a:pPr marL="457200" lvl="0" indent="-342900" algn="l" rtl="0">
              <a:spcBef>
                <a:spcPts val="400"/>
              </a:spcBef>
              <a:spcAft>
                <a:spcPts val="0"/>
              </a:spcAft>
              <a:buSzPts val="1800"/>
              <a:buChar char="●"/>
            </a:pPr>
            <a:r>
              <a:rPr lang="en-US" dirty="0"/>
              <a:t>Let the voter do as much as possible by themselves.</a:t>
            </a:r>
            <a:endParaRPr dirty="0"/>
          </a:p>
          <a:p>
            <a:pPr marL="457200" lvl="0" indent="-342900" algn="l" rtl="0">
              <a:spcBef>
                <a:spcPts val="0"/>
              </a:spcBef>
              <a:spcAft>
                <a:spcPts val="0"/>
              </a:spcAft>
              <a:buSzPts val="1800"/>
              <a:buChar char="●"/>
            </a:pPr>
            <a:r>
              <a:rPr lang="en-US" dirty="0"/>
              <a:t>Make your best effort to preserve a voter’s privacy as they mark their ballot.</a:t>
            </a:r>
            <a:endParaRPr dirty="0"/>
          </a:p>
          <a:p>
            <a:pPr marL="457200" lvl="0" indent="-342900" algn="l" rtl="0">
              <a:spcBef>
                <a:spcPts val="0"/>
              </a:spcBef>
              <a:spcAft>
                <a:spcPts val="0"/>
              </a:spcAft>
              <a:buSzPts val="1800"/>
              <a:buChar char="●"/>
            </a:pPr>
            <a:r>
              <a:rPr lang="en-US" dirty="0"/>
              <a:t>Be neutral and nonpartisan. Do not give out advice or make comments on a voter’s choice or try to influence a voter’s choice.</a:t>
            </a:r>
            <a:endParaRPr dirty="0"/>
          </a:p>
          <a:p>
            <a:pPr marL="457200" lvl="0" indent="-342900" algn="l" rtl="0">
              <a:spcBef>
                <a:spcPts val="0"/>
              </a:spcBef>
              <a:spcAft>
                <a:spcPts val="0"/>
              </a:spcAft>
              <a:buSzPts val="1800"/>
              <a:buChar char="●"/>
            </a:pPr>
            <a:r>
              <a:rPr lang="en-US" dirty="0"/>
              <a:t>Be consistent in the instructions you give, so that all voters get equivalent information. </a:t>
            </a:r>
            <a:endParaRPr dirty="0"/>
          </a:p>
          <a:p>
            <a:pPr marL="0" lvl="0" indent="0" algn="l" rtl="0">
              <a:spcBef>
                <a:spcPts val="400"/>
              </a:spcBef>
              <a:spcAft>
                <a:spcPts val="0"/>
              </a:spcAft>
              <a:buNone/>
            </a:pPr>
            <a:endParaRPr dirty="0"/>
          </a:p>
          <a:p>
            <a:pPr marL="0" lvl="0" indent="0" algn="l" rtl="0">
              <a:spcBef>
                <a:spcPts val="400"/>
              </a:spcBef>
              <a:spcAft>
                <a:spcPts val="0"/>
              </a:spcAft>
              <a:buNone/>
            </a:pPr>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40"/>
          <p:cNvSpPr txBox="1">
            <a:spLocks noGrp="1"/>
          </p:cNvSpPr>
          <p:nvPr>
            <p:ph type="title"/>
          </p:nvPr>
        </p:nvSpPr>
        <p:spPr>
          <a:xfrm>
            <a:off x="457200" y="205979"/>
            <a:ext cx="8229600" cy="8574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dirty="0"/>
              <a:t>How can assistance support voter privacy while voting?</a:t>
            </a:r>
            <a:endParaRPr dirty="0"/>
          </a:p>
        </p:txBody>
      </p:sp>
      <p:sp>
        <p:nvSpPr>
          <p:cNvPr id="223" name="Google Shape;223;p40"/>
          <p:cNvSpPr txBox="1">
            <a:spLocks noGrp="1"/>
          </p:cNvSpPr>
          <p:nvPr>
            <p:ph type="body" idx="1"/>
          </p:nvPr>
        </p:nvSpPr>
        <p:spPr>
          <a:xfrm>
            <a:off x="457200" y="1200150"/>
            <a:ext cx="5071200" cy="339450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r>
              <a:rPr lang="en-US" sz="1900" b="1" dirty="0"/>
              <a:t>Emphasize privacy and avoid looking at their ballot once they start voting</a:t>
            </a:r>
            <a:br>
              <a:rPr lang="en-US" sz="1900" dirty="0"/>
            </a:br>
            <a:endParaRPr sz="1900" dirty="0"/>
          </a:p>
          <a:p>
            <a:pPr marL="0" lvl="0" indent="0" algn="l" rtl="0">
              <a:spcBef>
                <a:spcPts val="400"/>
              </a:spcBef>
              <a:spcAft>
                <a:spcPts val="0"/>
              </a:spcAft>
              <a:buNone/>
            </a:pPr>
            <a:r>
              <a:rPr lang="en-US" sz="1700" dirty="0"/>
              <a:t>Position yourself so they can see you</a:t>
            </a:r>
            <a:endParaRPr sz="1700" dirty="0"/>
          </a:p>
          <a:p>
            <a:pPr marL="457200" lvl="0" indent="-336550" algn="l" rtl="0">
              <a:spcBef>
                <a:spcPts val="400"/>
              </a:spcBef>
              <a:spcAft>
                <a:spcPts val="0"/>
              </a:spcAft>
              <a:buSzPts val="1700"/>
              <a:buChar char="●"/>
            </a:pPr>
            <a:r>
              <a:rPr lang="en-US" sz="1700" dirty="0"/>
              <a:t>Don’t look over their shoulder at the screen</a:t>
            </a:r>
            <a:endParaRPr sz="1700" dirty="0"/>
          </a:p>
          <a:p>
            <a:pPr marL="0" lvl="0" indent="0" algn="l" rtl="0">
              <a:spcBef>
                <a:spcPts val="400"/>
              </a:spcBef>
              <a:spcAft>
                <a:spcPts val="0"/>
              </a:spcAft>
              <a:buNone/>
            </a:pPr>
            <a:endParaRPr sz="1700" dirty="0"/>
          </a:p>
          <a:p>
            <a:pPr marL="0" lvl="0" indent="0" algn="l" rtl="0">
              <a:spcBef>
                <a:spcPts val="400"/>
              </a:spcBef>
              <a:spcAft>
                <a:spcPts val="0"/>
              </a:spcAft>
              <a:buNone/>
            </a:pPr>
            <a:r>
              <a:rPr lang="en-US" sz="1700" dirty="0"/>
              <a:t>After giving assistance, move away to give them privacy</a:t>
            </a:r>
            <a:endParaRPr sz="1700" dirty="0"/>
          </a:p>
          <a:p>
            <a:pPr marL="457200" lvl="0" indent="-336550" algn="l" rtl="0">
              <a:spcBef>
                <a:spcPts val="400"/>
              </a:spcBef>
              <a:spcAft>
                <a:spcPts val="0"/>
              </a:spcAft>
              <a:buSzPts val="1700"/>
              <a:buChar char="●"/>
            </a:pPr>
            <a:r>
              <a:rPr lang="en-US" sz="1700" dirty="0"/>
              <a:t>If you are assisting a voter with a vision disability, verbally communicate that you are moving away</a:t>
            </a:r>
            <a:endParaRPr sz="1700" dirty="0"/>
          </a:p>
          <a:p>
            <a:pPr marL="457200" lvl="0" indent="-336550" algn="l" rtl="0">
              <a:spcBef>
                <a:spcPts val="0"/>
              </a:spcBef>
              <a:spcAft>
                <a:spcPts val="0"/>
              </a:spcAft>
              <a:buSzPts val="1700"/>
              <a:buChar char="●"/>
            </a:pPr>
            <a:r>
              <a:rPr lang="en-US" sz="1700" dirty="0"/>
              <a:t>Let the voter know how they can get your attention if they need more help</a:t>
            </a:r>
            <a:endParaRPr sz="1700" dirty="0"/>
          </a:p>
          <a:p>
            <a:pPr marL="0" lvl="0" indent="0" algn="l" rtl="0">
              <a:spcBef>
                <a:spcPts val="400"/>
              </a:spcBef>
              <a:spcAft>
                <a:spcPts val="0"/>
              </a:spcAft>
              <a:buNone/>
            </a:pPr>
            <a:endParaRPr sz="1900" dirty="0"/>
          </a:p>
          <a:p>
            <a:pPr marL="0" lvl="0" indent="0" algn="l" rtl="0">
              <a:spcBef>
                <a:spcPts val="400"/>
              </a:spcBef>
              <a:spcAft>
                <a:spcPts val="0"/>
              </a:spcAft>
              <a:buNone/>
            </a:pPr>
            <a:endParaRPr sz="1900" dirty="0"/>
          </a:p>
        </p:txBody>
      </p:sp>
      <p:pic>
        <p:nvPicPr>
          <p:cNvPr id="6" name="Picture 5" descr="A voter is using the accessible voting machine. The poll worker is standing next to the voting machine, facing the voter and not the accessible machine.">
            <a:extLst>
              <a:ext uri="{FF2B5EF4-FFF2-40B4-BE49-F238E27FC236}">
                <a16:creationId xmlns:a16="http://schemas.microsoft.com/office/drawing/2014/main" id="{90462E97-24C1-8A33-11DE-08FC32327DD6}"/>
              </a:ext>
            </a:extLst>
          </p:cNvPr>
          <p:cNvPicPr>
            <a:picLocks noChangeAspect="1"/>
          </p:cNvPicPr>
          <p:nvPr/>
        </p:nvPicPr>
        <p:blipFill rotWithShape="1">
          <a:blip r:embed="rId3"/>
          <a:srcRect r="52486"/>
          <a:stretch/>
        </p:blipFill>
        <p:spPr>
          <a:xfrm>
            <a:off x="6133169" y="1043356"/>
            <a:ext cx="1706013" cy="1703157"/>
          </a:xfrm>
          <a:prstGeom prst="rect">
            <a:avLst/>
          </a:prstGeom>
        </p:spPr>
      </p:pic>
      <p:pic>
        <p:nvPicPr>
          <p:cNvPr id="4" name="Picture 3" descr="A voter is using the accessible voting machine. The poll worker is standing behind and to the side of the machine and facing away from the machine. ">
            <a:extLst>
              <a:ext uri="{FF2B5EF4-FFF2-40B4-BE49-F238E27FC236}">
                <a16:creationId xmlns:a16="http://schemas.microsoft.com/office/drawing/2014/main" id="{27F6FA39-3BC4-B177-7300-9D5161858D06}"/>
              </a:ext>
            </a:extLst>
          </p:cNvPr>
          <p:cNvPicPr>
            <a:picLocks noChangeAspect="1"/>
          </p:cNvPicPr>
          <p:nvPr/>
        </p:nvPicPr>
        <p:blipFill rotWithShape="1">
          <a:blip r:embed="rId3"/>
          <a:srcRect l="52607"/>
          <a:stretch/>
        </p:blipFill>
        <p:spPr>
          <a:xfrm>
            <a:off x="6133169" y="2818602"/>
            <a:ext cx="1701662" cy="1703157"/>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41"/>
          <p:cNvSpPr txBox="1">
            <a:spLocks noGrp="1"/>
          </p:cNvSpPr>
          <p:nvPr>
            <p:ph type="title"/>
          </p:nvPr>
        </p:nvSpPr>
        <p:spPr>
          <a:xfrm>
            <a:off x="457200" y="205975"/>
            <a:ext cx="8504400" cy="8574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dirty="0"/>
              <a:t>Communicating with Deaf, </a:t>
            </a:r>
            <a:r>
              <a:rPr lang="en-US" dirty="0" err="1"/>
              <a:t>DeafBlind</a:t>
            </a:r>
            <a:r>
              <a:rPr lang="en-US" dirty="0"/>
              <a:t>, and hard of hearing voters</a:t>
            </a:r>
            <a:endParaRPr dirty="0"/>
          </a:p>
        </p:txBody>
      </p:sp>
      <p:sp>
        <p:nvSpPr>
          <p:cNvPr id="231" name="Google Shape;231;p41"/>
          <p:cNvSpPr txBox="1">
            <a:spLocks noGrp="1"/>
          </p:cNvSpPr>
          <p:nvPr>
            <p:ph type="body" idx="1"/>
          </p:nvPr>
        </p:nvSpPr>
        <p:spPr>
          <a:xfrm>
            <a:off x="457200" y="1200150"/>
            <a:ext cx="4151400" cy="339450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r>
              <a:rPr lang="en-US"/>
              <a:t>Tip for communicating</a:t>
            </a:r>
            <a:endParaRPr/>
          </a:p>
          <a:p>
            <a:pPr marL="457200" lvl="0" indent="-342900" algn="l" rtl="0">
              <a:spcBef>
                <a:spcPts val="400"/>
              </a:spcBef>
              <a:spcAft>
                <a:spcPts val="0"/>
              </a:spcAft>
              <a:buSzPts val="1800"/>
              <a:buChar char="●"/>
            </a:pPr>
            <a:r>
              <a:rPr lang="en-US"/>
              <a:t>If they have an interpreter or support person, talk to the voter, not the interpreter</a:t>
            </a:r>
            <a:endParaRPr/>
          </a:p>
          <a:p>
            <a:pPr marL="457200" lvl="0" indent="-342900" algn="l" rtl="0">
              <a:spcBef>
                <a:spcPts val="0"/>
              </a:spcBef>
              <a:spcAft>
                <a:spcPts val="0"/>
              </a:spcAft>
              <a:buSzPts val="1800"/>
              <a:buChar char="●"/>
            </a:pPr>
            <a:r>
              <a:rPr lang="en-US"/>
              <a:t>Use gestures</a:t>
            </a:r>
            <a:endParaRPr/>
          </a:p>
          <a:p>
            <a:pPr marL="457200" lvl="0" indent="-342900" algn="l" rtl="0">
              <a:spcBef>
                <a:spcPts val="0"/>
              </a:spcBef>
              <a:spcAft>
                <a:spcPts val="0"/>
              </a:spcAft>
              <a:buSzPts val="1800"/>
              <a:buChar char="●"/>
            </a:pPr>
            <a:r>
              <a:rPr lang="en-US"/>
              <a:t>Rephrase your answers</a:t>
            </a:r>
            <a:endParaRPr/>
          </a:p>
          <a:p>
            <a:pPr marL="457200" lvl="0" indent="-342900" algn="l" rtl="0">
              <a:spcBef>
                <a:spcPts val="0"/>
              </a:spcBef>
              <a:spcAft>
                <a:spcPts val="0"/>
              </a:spcAft>
              <a:buSzPts val="1800"/>
              <a:buChar char="●"/>
            </a:pPr>
            <a:r>
              <a:rPr lang="en-US"/>
              <a:t>Don’t raise your voice unless asked</a:t>
            </a:r>
            <a:endParaRPr/>
          </a:p>
          <a:p>
            <a:pPr marL="457200" lvl="0" indent="-342900" algn="l" rtl="0">
              <a:spcBef>
                <a:spcPts val="0"/>
              </a:spcBef>
              <a:spcAft>
                <a:spcPts val="0"/>
              </a:spcAft>
              <a:buSzPts val="1800"/>
              <a:buChar char="●"/>
            </a:pPr>
            <a:r>
              <a:rPr lang="en-US"/>
              <a:t>Be patient </a:t>
            </a:r>
            <a:endParaRPr/>
          </a:p>
          <a:p>
            <a:pPr marL="0" lvl="0" indent="0" algn="l" rtl="0">
              <a:spcBef>
                <a:spcPts val="400"/>
              </a:spcBef>
              <a:spcAft>
                <a:spcPts val="0"/>
              </a:spcAft>
              <a:buNone/>
            </a:pPr>
            <a:endParaRPr/>
          </a:p>
          <a:p>
            <a:pPr marL="0" lvl="0" indent="0" algn="l" rtl="0">
              <a:spcBef>
                <a:spcPts val="400"/>
              </a:spcBef>
              <a:spcAft>
                <a:spcPts val="0"/>
              </a:spcAft>
              <a:buNone/>
            </a:pPr>
            <a:r>
              <a:rPr lang="en-US">
                <a:highlight>
                  <a:srgbClr val="F3F3F3"/>
                </a:highlight>
              </a:rPr>
              <a:t>[ If the polling place has ASL interpretation available, add it here ]</a:t>
            </a:r>
            <a:endParaRPr>
              <a:highlight>
                <a:srgbClr val="F3F3F3"/>
              </a:highlight>
            </a:endParaRPr>
          </a:p>
        </p:txBody>
      </p:sp>
      <p:sp>
        <p:nvSpPr>
          <p:cNvPr id="232" name="Google Shape;232;p41"/>
          <p:cNvSpPr txBox="1">
            <a:spLocks noGrp="1"/>
          </p:cNvSpPr>
          <p:nvPr>
            <p:ph type="body" idx="1"/>
          </p:nvPr>
        </p:nvSpPr>
        <p:spPr>
          <a:xfrm>
            <a:off x="4965300" y="1200150"/>
            <a:ext cx="3996300" cy="3394500"/>
          </a:xfrm>
          <a:prstGeom prst="rect">
            <a:avLst/>
          </a:prstGeom>
          <a:solidFill>
            <a:schemeClr val="lt2"/>
          </a:solidFill>
        </p:spPr>
        <p:txBody>
          <a:bodyPr spcFirstLastPara="1" wrap="square" lIns="91425" tIns="45700" rIns="91425" bIns="45700" anchor="t" anchorCtr="0">
            <a:noAutofit/>
          </a:bodyPr>
          <a:lstStyle/>
          <a:p>
            <a:pPr marL="0" lvl="0" indent="0" algn="l" rtl="0">
              <a:spcBef>
                <a:spcPts val="400"/>
              </a:spcBef>
              <a:spcAft>
                <a:spcPts val="0"/>
              </a:spcAft>
              <a:buNone/>
            </a:pPr>
            <a:r>
              <a:rPr lang="en-US" dirty="0"/>
              <a:t>Ways of communicating</a:t>
            </a:r>
            <a:br>
              <a:rPr lang="en-US" dirty="0"/>
            </a:br>
            <a:endParaRPr dirty="0"/>
          </a:p>
          <a:p>
            <a:pPr marL="0" lvl="0" indent="0" algn="l" rtl="0">
              <a:spcBef>
                <a:spcPts val="400"/>
              </a:spcBef>
              <a:spcAft>
                <a:spcPts val="0"/>
              </a:spcAft>
              <a:buNone/>
            </a:pPr>
            <a:r>
              <a:rPr lang="en-US" sz="1500" dirty="0"/>
              <a:t>There are many different ways to communicate.</a:t>
            </a:r>
            <a:endParaRPr sz="1500" dirty="0"/>
          </a:p>
          <a:p>
            <a:pPr marL="0" lvl="0" indent="0" algn="l" rtl="0">
              <a:spcBef>
                <a:spcPts val="400"/>
              </a:spcBef>
              <a:spcAft>
                <a:spcPts val="0"/>
              </a:spcAft>
              <a:buNone/>
            </a:pPr>
            <a:r>
              <a:rPr lang="en-US" sz="1500" dirty="0"/>
              <a:t>Some examples:</a:t>
            </a:r>
            <a:endParaRPr sz="1500" dirty="0"/>
          </a:p>
          <a:p>
            <a:pPr marL="457200" lvl="0" indent="-342900" algn="l" rtl="0">
              <a:lnSpc>
                <a:spcPct val="105000"/>
              </a:lnSpc>
              <a:spcBef>
                <a:spcPts val="800"/>
              </a:spcBef>
              <a:spcAft>
                <a:spcPts val="0"/>
              </a:spcAft>
              <a:buSzPts val="1800"/>
              <a:buChar char="●"/>
            </a:pPr>
            <a:r>
              <a:rPr lang="en-US" sz="1700" dirty="0"/>
              <a:t>Sign language interpreters</a:t>
            </a:r>
            <a:br>
              <a:rPr lang="en-US" sz="1800" dirty="0"/>
            </a:br>
            <a:r>
              <a:rPr lang="en-US" sz="1500" dirty="0"/>
              <a:t>Not all Deaf, </a:t>
            </a:r>
            <a:r>
              <a:rPr lang="en-US" sz="1500" dirty="0" err="1"/>
              <a:t>DeafBlind</a:t>
            </a:r>
            <a:r>
              <a:rPr lang="en-US" sz="1500" dirty="0"/>
              <a:t>, or hard of hearing voters use American Sign Language (ASL)</a:t>
            </a:r>
            <a:endParaRPr sz="1800" dirty="0"/>
          </a:p>
          <a:p>
            <a:pPr marL="457200" lvl="0" indent="-336550" algn="l" rtl="0">
              <a:lnSpc>
                <a:spcPct val="105000"/>
              </a:lnSpc>
              <a:spcBef>
                <a:spcPts val="800"/>
              </a:spcBef>
              <a:spcAft>
                <a:spcPts val="0"/>
              </a:spcAft>
              <a:buSzPts val="1700"/>
              <a:buChar char="●"/>
            </a:pPr>
            <a:r>
              <a:rPr lang="en-US" sz="1700" dirty="0"/>
              <a:t>Writing back and forth on a piece of paper</a:t>
            </a:r>
            <a:endParaRPr sz="1700" dirty="0"/>
          </a:p>
          <a:p>
            <a:pPr marL="457200" lvl="0" indent="-336550" algn="l" rtl="0">
              <a:lnSpc>
                <a:spcPct val="105000"/>
              </a:lnSpc>
              <a:spcBef>
                <a:spcPts val="800"/>
              </a:spcBef>
              <a:spcAft>
                <a:spcPts val="0"/>
              </a:spcAft>
              <a:buSzPts val="1700"/>
              <a:buChar char="●"/>
            </a:pPr>
            <a:r>
              <a:rPr lang="en-US" sz="1700" dirty="0"/>
              <a:t>Captioning apps</a:t>
            </a:r>
            <a:endParaRPr sz="1700" dirty="0"/>
          </a:p>
          <a:p>
            <a:pPr marL="0" lvl="0" indent="0" algn="l" rtl="0">
              <a:spcBef>
                <a:spcPts val="400"/>
              </a:spcBef>
              <a:spcAft>
                <a:spcPts val="0"/>
              </a:spcAft>
              <a:buNone/>
            </a:pPr>
            <a:endParaRPr dirty="0"/>
          </a:p>
          <a:p>
            <a:pPr marL="0" lvl="0" indent="0" algn="l" rtl="0">
              <a:spcBef>
                <a:spcPts val="400"/>
              </a:spcBef>
              <a:spcAft>
                <a:spcPts val="0"/>
              </a:spcAft>
              <a:buNone/>
            </a:pPr>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42"/>
          <p:cNvSpPr txBox="1">
            <a:spLocks noGrp="1"/>
          </p:cNvSpPr>
          <p:nvPr>
            <p:ph type="title"/>
          </p:nvPr>
        </p:nvSpPr>
        <p:spPr>
          <a:xfrm>
            <a:off x="1189575" y="837850"/>
            <a:ext cx="7252200" cy="841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solidFill>
                  <a:schemeClr val="dk1"/>
                </a:solidFill>
              </a:rPr>
              <a:t>How to assist voters:</a:t>
            </a:r>
            <a:br>
              <a:rPr lang="en-US" dirty="0">
                <a:solidFill>
                  <a:schemeClr val="dk1"/>
                </a:solidFill>
              </a:rPr>
            </a:br>
            <a:r>
              <a:rPr lang="en-US" dirty="0">
                <a:solidFill>
                  <a:schemeClr val="dk1"/>
                </a:solidFill>
              </a:rPr>
              <a:t>Checking in a voter</a:t>
            </a:r>
            <a:endParaRPr dirty="0">
              <a:solidFill>
                <a:schemeClr val="dk1"/>
              </a:solidFill>
            </a:endParaRPr>
          </a:p>
        </p:txBody>
      </p:sp>
      <p:sp>
        <p:nvSpPr>
          <p:cNvPr id="239" name="Google Shape;239;p42"/>
          <p:cNvSpPr txBox="1"/>
          <p:nvPr/>
        </p:nvSpPr>
        <p:spPr>
          <a:xfrm>
            <a:off x="1189575" y="1767975"/>
            <a:ext cx="6834300" cy="2222700"/>
          </a:xfrm>
          <a:prstGeom prst="rect">
            <a:avLst/>
          </a:prstGeom>
          <a:ln/>
        </p:spPr>
        <p:style>
          <a:lnRef idx="1">
            <a:schemeClr val="accent5"/>
          </a:lnRef>
          <a:fillRef idx="2">
            <a:schemeClr val="accent5"/>
          </a:fillRef>
          <a:effectRef idx="1">
            <a:schemeClr val="accent5"/>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Clr>
                <a:schemeClr val="dk1"/>
              </a:buClr>
              <a:buSzPts val="990"/>
              <a:buFont typeface="Arial"/>
              <a:buNone/>
            </a:pPr>
            <a:r>
              <a:rPr lang="en-US" sz="2100" dirty="0">
                <a:solidFill>
                  <a:schemeClr val="dk2"/>
                </a:solidFill>
                <a:latin typeface="Calibri"/>
                <a:ea typeface="Calibri"/>
                <a:cs typeface="Calibri"/>
                <a:sym typeface="Calibri"/>
              </a:rPr>
              <a:t>“I have a long wait every time I go to vote [because] the poll workers don't know how to turn the voice on in the voting machine. Sometimes it takes two hours for them to figure out how to turn on the voice…. I have also been asked if someone could help me vote. I deserve to vote independently and privately, as is my right."</a:t>
            </a:r>
            <a:endParaRPr sz="1900" dirty="0"/>
          </a:p>
        </p:txBody>
      </p:sp>
      <p:grpSp>
        <p:nvGrpSpPr>
          <p:cNvPr id="240" name="Google Shape;240;p42"/>
          <p:cNvGrpSpPr/>
          <p:nvPr/>
        </p:nvGrpSpPr>
        <p:grpSpPr>
          <a:xfrm>
            <a:off x="1164901" y="1679836"/>
            <a:ext cx="6883634" cy="2506050"/>
            <a:chOff x="914400" y="1732950"/>
            <a:chExt cx="7316788" cy="2672550"/>
          </a:xfrm>
        </p:grpSpPr>
        <p:cxnSp>
          <p:nvCxnSpPr>
            <p:cNvPr id="241" name="Google Shape;241;p42"/>
            <p:cNvCxnSpPr/>
            <p:nvPr/>
          </p:nvCxnSpPr>
          <p:spPr>
            <a:xfrm>
              <a:off x="914400" y="1732950"/>
              <a:ext cx="7315200" cy="0"/>
            </a:xfrm>
            <a:prstGeom prst="straightConnector1">
              <a:avLst/>
            </a:prstGeom>
            <a:noFill/>
            <a:ln w="9525" cap="flat" cmpd="sng">
              <a:solidFill>
                <a:srgbClr val="8F99A3"/>
              </a:solidFill>
              <a:prstDash val="solid"/>
              <a:round/>
              <a:headEnd type="none" w="sm" len="sm"/>
              <a:tailEnd type="none" w="sm" len="sm"/>
            </a:ln>
          </p:spPr>
        </p:cxnSp>
        <p:sp>
          <p:nvSpPr>
            <p:cNvPr id="242" name="Google Shape;242;p42"/>
            <p:cNvSpPr/>
            <p:nvPr/>
          </p:nvSpPr>
          <p:spPr>
            <a:xfrm>
              <a:off x="915988" y="4302313"/>
              <a:ext cx="7315200" cy="103187"/>
            </a:xfrm>
            <a:custGeom>
              <a:avLst/>
              <a:gdLst/>
              <a:ahLst/>
              <a:cxnLst/>
              <a:rect l="l" t="t" r="r" b="b"/>
              <a:pathLst>
                <a:path w="4608" h="65" extrusionOk="0">
                  <a:moveTo>
                    <a:pt x="0" y="0"/>
                  </a:moveTo>
                  <a:lnTo>
                    <a:pt x="224" y="0"/>
                  </a:lnTo>
                  <a:lnTo>
                    <a:pt x="286" y="65"/>
                  </a:lnTo>
                  <a:lnTo>
                    <a:pt x="349" y="0"/>
                  </a:lnTo>
                  <a:lnTo>
                    <a:pt x="4608" y="0"/>
                  </a:lnTo>
                </a:path>
              </a:pathLst>
            </a:custGeom>
            <a:noFill/>
            <a:ln w="9525" cap="flat" cmpd="sng">
              <a:solidFill>
                <a:srgbClr val="8F99A3"/>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libri"/>
                <a:ea typeface="Calibri"/>
                <a:cs typeface="Calibri"/>
                <a:sym typeface="Calibri"/>
              </a:endParaRPr>
            </a:p>
          </p:txBody>
        </p:sp>
      </p:grpSp>
      <p:sp>
        <p:nvSpPr>
          <p:cNvPr id="2" name="Google Shape;124;p28">
            <a:extLst>
              <a:ext uri="{FF2B5EF4-FFF2-40B4-BE49-F238E27FC236}">
                <a16:creationId xmlns:a16="http://schemas.microsoft.com/office/drawing/2014/main" id="{BA3F211F-4909-20FA-07A7-022DDA72C064}"/>
              </a:ext>
            </a:extLst>
          </p:cNvPr>
          <p:cNvSpPr txBox="1">
            <a:spLocks/>
          </p:cNvSpPr>
          <p:nvPr/>
        </p:nvSpPr>
        <p:spPr>
          <a:xfrm>
            <a:off x="1164900" y="4186050"/>
            <a:ext cx="7468112" cy="507506"/>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228600" algn="l" rtl="0">
              <a:lnSpc>
                <a:spcPct val="105000"/>
              </a:lnSpc>
              <a:spcBef>
                <a:spcPts val="800"/>
              </a:spcBef>
              <a:spcAft>
                <a:spcPts val="0"/>
              </a:spcAft>
              <a:buClr>
                <a:srgbClr val="4D565E"/>
              </a:buClr>
              <a:buSzPts val="2000"/>
              <a:buFont typeface="Calibri"/>
              <a:buNone/>
              <a:defRPr sz="2000" b="0" i="0" u="none" strike="noStrike" cap="none">
                <a:solidFill>
                  <a:srgbClr val="4D565E"/>
                </a:solidFill>
                <a:latin typeface="Calibri"/>
                <a:ea typeface="Calibri"/>
                <a:cs typeface="Calibri"/>
                <a:sym typeface="Calibri"/>
              </a:defRPr>
            </a:lvl1pPr>
            <a:lvl2pPr marL="914400" marR="0" lvl="1" indent="-355600" algn="l" rtl="0">
              <a:lnSpc>
                <a:spcPct val="105000"/>
              </a:lnSpc>
              <a:spcBef>
                <a:spcPts val="800"/>
              </a:spcBef>
              <a:spcAft>
                <a:spcPts val="0"/>
              </a:spcAft>
              <a:buClr>
                <a:srgbClr val="4D565E"/>
              </a:buClr>
              <a:buSzPts val="2000"/>
              <a:buFont typeface="Calibri"/>
              <a:buChar char="▪"/>
              <a:defRPr sz="2000" b="0" i="0" u="none" strike="noStrike" cap="none">
                <a:solidFill>
                  <a:srgbClr val="4D565E"/>
                </a:solidFill>
                <a:latin typeface="Calibri"/>
                <a:ea typeface="Calibri"/>
                <a:cs typeface="Calibri"/>
                <a:sym typeface="Calibri"/>
              </a:defRPr>
            </a:lvl2pPr>
            <a:lvl3pPr marL="1371600" marR="0" lvl="2" indent="-330200" algn="l" rtl="0">
              <a:lnSpc>
                <a:spcPct val="105000"/>
              </a:lnSpc>
              <a:spcBef>
                <a:spcPts val="800"/>
              </a:spcBef>
              <a:spcAft>
                <a:spcPts val="0"/>
              </a:spcAft>
              <a:buClr>
                <a:srgbClr val="4D565E"/>
              </a:buClr>
              <a:buSzPts val="1600"/>
              <a:buFont typeface="Calibri"/>
              <a:buChar char="▪"/>
              <a:defRPr sz="1600" b="0" i="0" u="none" strike="noStrike" cap="none">
                <a:solidFill>
                  <a:srgbClr val="4D565E"/>
                </a:solidFill>
                <a:latin typeface="Calibri"/>
                <a:ea typeface="Calibri"/>
                <a:cs typeface="Calibri"/>
                <a:sym typeface="Calibri"/>
              </a:defRPr>
            </a:lvl3pPr>
            <a:lvl4pPr marL="1828800" marR="0" lvl="3" indent="-304800" algn="l" rtl="0">
              <a:lnSpc>
                <a:spcPct val="100000"/>
              </a:lnSpc>
              <a:spcBef>
                <a:spcPts val="240"/>
              </a:spcBef>
              <a:spcAft>
                <a:spcPts val="0"/>
              </a:spcAft>
              <a:buClr>
                <a:srgbClr val="4D565E"/>
              </a:buClr>
              <a:buSzPts val="1200"/>
              <a:buFont typeface="Calibri"/>
              <a:buChar char="▪"/>
              <a:defRPr sz="1200" b="0" i="0" u="none" strike="noStrike" cap="none">
                <a:solidFill>
                  <a:srgbClr val="4D565E"/>
                </a:solidFill>
                <a:latin typeface="Calibri"/>
                <a:ea typeface="Calibri"/>
                <a:cs typeface="Calibri"/>
                <a:sym typeface="Calibri"/>
              </a:defRPr>
            </a:lvl4pPr>
            <a:lvl5pPr marL="2286000" marR="0" lvl="4" indent="-304800" algn="l" rtl="0">
              <a:lnSpc>
                <a:spcPct val="100000"/>
              </a:lnSpc>
              <a:spcBef>
                <a:spcPts val="240"/>
              </a:spcBef>
              <a:spcAft>
                <a:spcPts val="0"/>
              </a:spcAft>
              <a:buClr>
                <a:srgbClr val="4D565E"/>
              </a:buClr>
              <a:buSzPts val="1200"/>
              <a:buFont typeface="Calibri"/>
              <a:buChar char="▪"/>
              <a:defRPr sz="1200" b="0" i="0" u="none" strike="noStrike" cap="none">
                <a:solidFill>
                  <a:srgbClr val="4D565E"/>
                </a:solidFill>
                <a:latin typeface="Calibri"/>
                <a:ea typeface="Calibri"/>
                <a:cs typeface="Calibri"/>
                <a:sym typeface="Calibri"/>
              </a:defRPr>
            </a:lvl5pPr>
            <a:lvl6pPr marL="2743200" marR="0" lvl="5" indent="-323850" algn="l" rtl="0">
              <a:lnSpc>
                <a:spcPct val="100000"/>
              </a:lnSpc>
              <a:spcBef>
                <a:spcPts val="300"/>
              </a:spcBef>
              <a:spcAft>
                <a:spcPts val="0"/>
              </a:spcAft>
              <a:buClr>
                <a:schemeClr val="dk1"/>
              </a:buClr>
              <a:buSzPts val="1500"/>
              <a:buFont typeface="Calibri"/>
              <a:buChar char="•"/>
              <a:defRPr sz="1500" b="0" i="0" u="none" strike="noStrike" cap="none">
                <a:solidFill>
                  <a:schemeClr val="dk1"/>
                </a:solidFill>
                <a:latin typeface="Calibri"/>
                <a:ea typeface="Calibri"/>
                <a:cs typeface="Calibri"/>
                <a:sym typeface="Calibri"/>
              </a:defRPr>
            </a:lvl6pPr>
            <a:lvl7pPr marL="3200400" marR="0" lvl="6" indent="-323850" algn="l" rtl="0">
              <a:lnSpc>
                <a:spcPct val="100000"/>
              </a:lnSpc>
              <a:spcBef>
                <a:spcPts val="300"/>
              </a:spcBef>
              <a:spcAft>
                <a:spcPts val="0"/>
              </a:spcAft>
              <a:buClr>
                <a:schemeClr val="dk1"/>
              </a:buClr>
              <a:buSzPts val="1500"/>
              <a:buFont typeface="Calibri"/>
              <a:buChar char="•"/>
              <a:defRPr sz="1500" b="0" i="0" u="none" strike="noStrike" cap="none">
                <a:solidFill>
                  <a:schemeClr val="dk1"/>
                </a:solidFill>
                <a:latin typeface="Calibri"/>
                <a:ea typeface="Calibri"/>
                <a:cs typeface="Calibri"/>
                <a:sym typeface="Calibri"/>
              </a:defRPr>
            </a:lvl7pPr>
            <a:lvl8pPr marL="3657600" marR="0" lvl="7" indent="-323850" algn="l" rtl="0">
              <a:lnSpc>
                <a:spcPct val="100000"/>
              </a:lnSpc>
              <a:spcBef>
                <a:spcPts val="300"/>
              </a:spcBef>
              <a:spcAft>
                <a:spcPts val="0"/>
              </a:spcAft>
              <a:buClr>
                <a:schemeClr val="dk1"/>
              </a:buClr>
              <a:buSzPts val="1500"/>
              <a:buFont typeface="Calibri"/>
              <a:buChar char="•"/>
              <a:defRPr sz="1500" b="0" i="0" u="none" strike="noStrike" cap="none">
                <a:solidFill>
                  <a:schemeClr val="dk1"/>
                </a:solidFill>
                <a:latin typeface="Calibri"/>
                <a:ea typeface="Calibri"/>
                <a:cs typeface="Calibri"/>
                <a:sym typeface="Calibri"/>
              </a:defRPr>
            </a:lvl8pPr>
            <a:lvl9pPr marL="4114800" marR="0" lvl="8" indent="-323850" algn="l" rtl="0">
              <a:lnSpc>
                <a:spcPct val="100000"/>
              </a:lnSpc>
              <a:spcBef>
                <a:spcPts val="300"/>
              </a:spcBef>
              <a:spcAft>
                <a:spcPts val="0"/>
              </a:spcAft>
              <a:buClr>
                <a:schemeClr val="dk1"/>
              </a:buClr>
              <a:buSzPts val="1500"/>
              <a:buFont typeface="Calibri"/>
              <a:buChar char="•"/>
              <a:defRPr sz="1500" b="0" i="0" u="none" strike="noStrike" cap="none">
                <a:solidFill>
                  <a:schemeClr val="dk1"/>
                </a:solidFill>
                <a:latin typeface="Calibri"/>
                <a:ea typeface="Calibri"/>
                <a:cs typeface="Calibri"/>
                <a:sym typeface="Calibri"/>
              </a:defRPr>
            </a:lvl9pPr>
          </a:lstStyle>
          <a:p>
            <a:pPr marL="0" indent="0">
              <a:lnSpc>
                <a:spcPct val="95000"/>
              </a:lnSpc>
              <a:spcBef>
                <a:spcPts val="300"/>
              </a:spcBef>
            </a:pPr>
            <a:r>
              <a:rPr lang="en-US" sz="1400" b="1" dirty="0">
                <a:solidFill>
                  <a:srgbClr val="3180B0"/>
                </a:solidFill>
              </a:rPr>
              <a:t>Public comment from NIST Request for Information for  </a:t>
            </a:r>
            <a:r>
              <a:rPr lang="en-US" sz="1400" b="1" dirty="0">
                <a:solidFill>
                  <a:srgbClr val="3180B0"/>
                </a:solidFill>
                <a:hlinkClick r:id="rId3"/>
              </a:rPr>
              <a:t>E.O. 14019</a:t>
            </a:r>
            <a:r>
              <a:rPr lang="en-US" sz="1400" b="1" dirty="0">
                <a:solidFill>
                  <a:srgbClr val="3180B0"/>
                </a:solidFill>
              </a:rPr>
              <a:t>, Promoting Access to Voting</a:t>
            </a:r>
            <a:endParaRPr lang="en-US" sz="1400" dirty="0">
              <a:solidFill>
                <a:srgbClr val="3180B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69A4B-7BFA-285B-DFB5-A3A45A482A95}"/>
              </a:ext>
            </a:extLst>
          </p:cNvPr>
          <p:cNvSpPr>
            <a:spLocks noGrp="1"/>
          </p:cNvSpPr>
          <p:nvPr>
            <p:ph type="title"/>
          </p:nvPr>
        </p:nvSpPr>
        <p:spPr>
          <a:xfrm>
            <a:off x="457200" y="205979"/>
            <a:ext cx="8229600" cy="533609"/>
          </a:xfrm>
        </p:spPr>
        <p:txBody>
          <a:bodyPr/>
          <a:lstStyle/>
          <a:p>
            <a:r>
              <a:rPr lang="en-US" dirty="0"/>
              <a:t>How to customize this training for your jurisdiction</a:t>
            </a:r>
          </a:p>
        </p:txBody>
      </p:sp>
      <p:sp>
        <p:nvSpPr>
          <p:cNvPr id="5" name="Text Placeholder 4">
            <a:extLst>
              <a:ext uri="{FF2B5EF4-FFF2-40B4-BE49-F238E27FC236}">
                <a16:creationId xmlns:a16="http://schemas.microsoft.com/office/drawing/2014/main" id="{6D3B684D-FC0F-DCD1-096F-92999C86D8F6}"/>
              </a:ext>
            </a:extLst>
          </p:cNvPr>
          <p:cNvSpPr>
            <a:spLocks noGrp="1"/>
          </p:cNvSpPr>
          <p:nvPr>
            <p:ph type="body" idx="1"/>
          </p:nvPr>
        </p:nvSpPr>
        <p:spPr>
          <a:xfrm>
            <a:off x="457201" y="739588"/>
            <a:ext cx="8229600" cy="3855035"/>
          </a:xfrm>
        </p:spPr>
        <p:txBody>
          <a:bodyPr/>
          <a:lstStyle/>
          <a:p>
            <a:pPr marL="12700" indent="0"/>
            <a:r>
              <a:rPr lang="en-US" dirty="0"/>
              <a:t>This training is intended to be part of your training for poll workers, focusing on how to assist voters with disabilities, while supporting private and independent voting.</a:t>
            </a:r>
          </a:p>
          <a:p>
            <a:pPr marL="12700" indent="0"/>
            <a:endParaRPr lang="en-US" dirty="0"/>
          </a:p>
          <a:p>
            <a:pPr marL="12700" indent="0"/>
            <a:r>
              <a:rPr lang="en-US" dirty="0"/>
              <a:t>In the slides:</a:t>
            </a:r>
          </a:p>
          <a:p>
            <a:pPr marL="298450" indent="-285750">
              <a:buFont typeface="Arial" panose="020B0604020202020204" pitchFamily="34" charset="0"/>
              <a:buChar char="•"/>
            </a:pPr>
            <a:r>
              <a:rPr lang="en-US" dirty="0"/>
              <a:t>Text and image placeholders highlighted in grey should be customized to your own voting systems and procedures (and then removing the highlight)</a:t>
            </a:r>
          </a:p>
          <a:p>
            <a:pPr marL="298450" indent="-285750">
              <a:buFont typeface="Arial" panose="020B0604020202020204" pitchFamily="34" charset="0"/>
              <a:buChar char="•"/>
            </a:pPr>
            <a:r>
              <a:rPr lang="en-US" dirty="0"/>
              <a:t>There are also customization notes on some slides in a grey box on the right that should be removed </a:t>
            </a:r>
          </a:p>
          <a:p>
            <a:pPr marL="298450" indent="-285750">
              <a:buFont typeface="Arial" panose="020B0604020202020204" pitchFamily="34" charset="0"/>
              <a:buChar char="•"/>
            </a:pPr>
            <a:r>
              <a:rPr lang="en-US" dirty="0"/>
              <a:t>Slide notes contain additional information you might want to use in your training.</a:t>
            </a:r>
          </a:p>
          <a:p>
            <a:pPr marL="298450" indent="-285750">
              <a:buFont typeface="Arial" panose="020B0604020202020204" pitchFamily="34" charset="0"/>
              <a:buChar char="•"/>
            </a:pPr>
            <a:r>
              <a:rPr lang="en-US" dirty="0"/>
              <a:t>Some slides can be removed if they do not apply to your jurisdiction.</a:t>
            </a:r>
          </a:p>
        </p:txBody>
      </p:sp>
      <p:sp>
        <p:nvSpPr>
          <p:cNvPr id="3" name="Google Shape;209;p38">
            <a:extLst>
              <a:ext uri="{FF2B5EF4-FFF2-40B4-BE49-F238E27FC236}">
                <a16:creationId xmlns:a16="http://schemas.microsoft.com/office/drawing/2014/main" id="{ADAA51BE-74DB-CC93-32D9-DEBF60AE95D4}"/>
              </a:ext>
            </a:extLst>
          </p:cNvPr>
          <p:cNvSpPr txBox="1"/>
          <p:nvPr/>
        </p:nvSpPr>
        <p:spPr>
          <a:xfrm>
            <a:off x="8925296" y="2921982"/>
            <a:ext cx="2238000" cy="1714500"/>
          </a:xfrm>
          <a:prstGeom prst="rect">
            <a:avLst/>
          </a:prstGeom>
          <a:solidFill>
            <a:srgbClr val="E7ECF2"/>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dirty="0">
                <a:latin typeface="Open Sans"/>
                <a:ea typeface="Open Sans"/>
                <a:cs typeface="Open Sans"/>
                <a:sym typeface="Open Sans"/>
              </a:rPr>
              <a:t>Remove this slide after you have customized this presentation</a:t>
            </a:r>
            <a:endParaRPr sz="1600" dirty="0">
              <a:latin typeface="Open Sans"/>
              <a:ea typeface="Open Sans"/>
              <a:cs typeface="Open Sans"/>
              <a:sym typeface="Open Sans"/>
            </a:endParaRPr>
          </a:p>
        </p:txBody>
      </p:sp>
    </p:spTree>
    <p:extLst>
      <p:ext uri="{BB962C8B-B14F-4D97-AF65-F5344CB8AC3E}">
        <p14:creationId xmlns:p14="http://schemas.microsoft.com/office/powerpoint/2010/main" val="30662780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43"/>
          <p:cNvSpPr txBox="1">
            <a:spLocks noGrp="1"/>
          </p:cNvSpPr>
          <p:nvPr>
            <p:ph type="title"/>
          </p:nvPr>
        </p:nvSpPr>
        <p:spPr>
          <a:xfrm>
            <a:off x="311700" y="445025"/>
            <a:ext cx="8520600" cy="5727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Ask voters how they want to vote</a:t>
            </a:r>
            <a:endParaRPr/>
          </a:p>
        </p:txBody>
      </p:sp>
      <p:sp>
        <p:nvSpPr>
          <p:cNvPr id="248" name="Google Shape;248;p43"/>
          <p:cNvSpPr txBox="1">
            <a:spLocks noGrp="1"/>
          </p:cNvSpPr>
          <p:nvPr>
            <p:ph type="body" idx="1"/>
          </p:nvPr>
        </p:nvSpPr>
        <p:spPr>
          <a:xfrm>
            <a:off x="311700" y="1152475"/>
            <a:ext cx="8520600" cy="3416400"/>
          </a:xfrm>
          <a:prstGeom prst="rect">
            <a:avLst/>
          </a:prstGeom>
        </p:spPr>
        <p:txBody>
          <a:bodyPr spcFirstLastPara="1" wrap="square" lIns="91425" tIns="45700" rIns="91425" bIns="45700" anchor="t" anchorCtr="0">
            <a:noAutofit/>
          </a:bodyPr>
          <a:lstStyle/>
          <a:p>
            <a:pPr marL="0" lvl="0" indent="0" algn="l" rtl="0">
              <a:lnSpc>
                <a:spcPct val="105000"/>
              </a:lnSpc>
              <a:spcBef>
                <a:spcPts val="800"/>
              </a:spcBef>
              <a:spcAft>
                <a:spcPts val="0"/>
              </a:spcAft>
              <a:buNone/>
            </a:pPr>
            <a:r>
              <a:rPr lang="en-US" b="1"/>
              <a:t>All voters have the option to vote on an accessible voting system. Ask them:</a:t>
            </a:r>
            <a:endParaRPr b="1"/>
          </a:p>
          <a:p>
            <a:pPr marL="457200" lvl="0" indent="-342900" algn="l" rtl="0">
              <a:lnSpc>
                <a:spcPct val="105000"/>
              </a:lnSpc>
              <a:spcBef>
                <a:spcPts val="800"/>
              </a:spcBef>
              <a:spcAft>
                <a:spcPts val="0"/>
              </a:spcAft>
              <a:buSzPts val="1800"/>
              <a:buChar char="●"/>
            </a:pPr>
            <a:r>
              <a:rPr lang="en-US"/>
              <a:t>“Would you like to vote on a paper ballot, or would you like to use the accessible voting system today?”</a:t>
            </a:r>
            <a:endParaRPr/>
          </a:p>
          <a:p>
            <a:pPr marL="0" lvl="0" indent="0" algn="l" rtl="0">
              <a:lnSpc>
                <a:spcPct val="105000"/>
              </a:lnSpc>
              <a:spcBef>
                <a:spcPts val="800"/>
              </a:spcBef>
              <a:spcAft>
                <a:spcPts val="0"/>
              </a:spcAft>
              <a:buNone/>
            </a:pPr>
            <a:r>
              <a:rPr lang="en-US" b="1"/>
              <a:t>Remember</a:t>
            </a:r>
            <a:endParaRPr b="1"/>
          </a:p>
          <a:p>
            <a:pPr marL="457200" lvl="0" indent="-342900" algn="l" rtl="0">
              <a:lnSpc>
                <a:spcPct val="105000"/>
              </a:lnSpc>
              <a:spcBef>
                <a:spcPts val="800"/>
              </a:spcBef>
              <a:spcAft>
                <a:spcPts val="0"/>
              </a:spcAft>
              <a:buSzPts val="1800"/>
              <a:buChar char="●"/>
            </a:pPr>
            <a:r>
              <a:rPr lang="en-US"/>
              <a:t>Do not comment on a voter’s choice to use the accessible machine</a:t>
            </a:r>
            <a:endParaRPr/>
          </a:p>
          <a:p>
            <a:pPr marL="457200" lvl="0" indent="-342900" algn="l" rtl="0">
              <a:lnSpc>
                <a:spcPct val="105000"/>
              </a:lnSpc>
              <a:spcBef>
                <a:spcPts val="800"/>
              </a:spcBef>
              <a:spcAft>
                <a:spcPts val="0"/>
              </a:spcAft>
              <a:buSzPts val="1800"/>
              <a:buChar char="●"/>
            </a:pPr>
            <a:r>
              <a:rPr lang="en-US"/>
              <a:t>Not all disabilities are apparent or visible</a:t>
            </a:r>
            <a:endParaRPr/>
          </a:p>
          <a:p>
            <a:pPr marL="457200" lvl="0" indent="-342900" algn="l" rtl="0">
              <a:lnSpc>
                <a:spcPct val="105000"/>
              </a:lnSpc>
              <a:spcBef>
                <a:spcPts val="800"/>
              </a:spcBef>
              <a:spcAft>
                <a:spcPts val="0"/>
              </a:spcAft>
              <a:buSzPts val="1800"/>
              <a:buChar char="●"/>
            </a:pPr>
            <a:r>
              <a:rPr lang="en-US"/>
              <a:t>If a voter wants to vote on the accessible voting system, you </a:t>
            </a:r>
            <a:r>
              <a:rPr lang="en-US" b="1"/>
              <a:t>may not ask </a:t>
            </a:r>
            <a:r>
              <a:rPr lang="en-US"/>
              <a:t>if they have a disability or why they need the machine. </a:t>
            </a:r>
            <a:endParaRPr/>
          </a:p>
          <a:p>
            <a:pPr marL="0" lvl="0" indent="0" algn="l" rtl="0">
              <a:spcBef>
                <a:spcPts val="800"/>
              </a:spcBef>
              <a:spcAft>
                <a:spcPts val="0"/>
              </a:spcAft>
              <a:buNone/>
            </a:pPr>
            <a:endParaRPr/>
          </a:p>
          <a:p>
            <a:pPr marL="0" lvl="0" indent="0" algn="l" rtl="0">
              <a:spcBef>
                <a:spcPts val="800"/>
              </a:spcBef>
              <a:spcAft>
                <a:spcPts val="0"/>
              </a:spcAft>
              <a:buNone/>
            </a:pP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44"/>
          <p:cNvSpPr txBox="1">
            <a:spLocks noGrp="1"/>
          </p:cNvSpPr>
          <p:nvPr>
            <p:ph type="title"/>
          </p:nvPr>
        </p:nvSpPr>
        <p:spPr>
          <a:xfrm>
            <a:off x="311700" y="445025"/>
            <a:ext cx="8520600" cy="5727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dirty="0"/>
              <a:t>When a voter chooses to use the [accessible system]</a:t>
            </a:r>
            <a:endParaRPr dirty="0"/>
          </a:p>
        </p:txBody>
      </p:sp>
      <p:sp>
        <p:nvSpPr>
          <p:cNvPr id="255" name="Google Shape;255;p44"/>
          <p:cNvSpPr txBox="1">
            <a:spLocks noGrp="1"/>
          </p:cNvSpPr>
          <p:nvPr>
            <p:ph type="body" idx="1"/>
          </p:nvPr>
        </p:nvSpPr>
        <p:spPr>
          <a:xfrm>
            <a:off x="311700" y="1152475"/>
            <a:ext cx="4260300" cy="3416400"/>
          </a:xfrm>
          <a:prstGeom prst="rect">
            <a:avLst/>
          </a:prstGeom>
        </p:spPr>
        <p:txBody>
          <a:bodyPr spcFirstLastPara="1" wrap="square" lIns="91425" tIns="45700" rIns="91425" bIns="45700" anchor="t" anchorCtr="0">
            <a:normAutofit/>
          </a:bodyPr>
          <a:lstStyle/>
          <a:p>
            <a:pPr marL="0" lvl="0" indent="0" algn="l" rtl="0">
              <a:spcBef>
                <a:spcPts val="800"/>
              </a:spcBef>
              <a:spcAft>
                <a:spcPts val="0"/>
              </a:spcAft>
              <a:buNone/>
            </a:pPr>
            <a:r>
              <a:rPr lang="en-US">
                <a:highlight>
                  <a:srgbClr val="EFEFEF"/>
                </a:highlight>
              </a:rPr>
              <a:t>[If there are any special restrictions, rules or procedures, list them here and show any forms or affidavits that must be filled out. </a:t>
            </a:r>
            <a:endParaRPr>
              <a:highlight>
                <a:srgbClr val="EFEFEF"/>
              </a:highlight>
            </a:endParaRPr>
          </a:p>
          <a:p>
            <a:pPr marL="0" lvl="0" indent="0" algn="l" rtl="0">
              <a:spcBef>
                <a:spcPts val="800"/>
              </a:spcBef>
              <a:spcAft>
                <a:spcPts val="0"/>
              </a:spcAft>
              <a:buNone/>
            </a:pPr>
            <a:r>
              <a:rPr lang="en-US">
                <a:highlight>
                  <a:srgbClr val="EFEFEF"/>
                </a:highlight>
              </a:rPr>
              <a:t>If anyone can use the accessible system without any special procedures, delete this slide]</a:t>
            </a:r>
            <a:endParaRPr>
              <a:highlight>
                <a:srgbClr val="EFEFEF"/>
              </a:highlight>
            </a:endParaRPr>
          </a:p>
        </p:txBody>
      </p:sp>
      <p:sp>
        <p:nvSpPr>
          <p:cNvPr id="256" name="Google Shape;256;p44"/>
          <p:cNvSpPr/>
          <p:nvPr/>
        </p:nvSpPr>
        <p:spPr>
          <a:xfrm>
            <a:off x="5791400" y="1152475"/>
            <a:ext cx="2495400" cy="3347700"/>
          </a:xfrm>
          <a:prstGeom prst="rect">
            <a:avLst/>
          </a:prstGeom>
          <a:solidFill>
            <a:srgbClr val="EFEFE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a:t>Show a copy of the form, so that poll workers will recognize it.</a:t>
            </a:r>
            <a:endParaRPr/>
          </a:p>
        </p:txBody>
      </p:sp>
      <p:sp>
        <p:nvSpPr>
          <p:cNvPr id="257" name="Google Shape;257;p44"/>
          <p:cNvSpPr txBox="1"/>
          <p:nvPr/>
        </p:nvSpPr>
        <p:spPr>
          <a:xfrm>
            <a:off x="8790825" y="633700"/>
            <a:ext cx="2238000" cy="2325300"/>
          </a:xfrm>
          <a:prstGeom prst="rect">
            <a:avLst/>
          </a:prstGeom>
          <a:solidFill>
            <a:srgbClr val="E7ECF2"/>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dirty="0">
                <a:latin typeface="Open Sans"/>
                <a:ea typeface="Open Sans"/>
                <a:cs typeface="Open Sans"/>
                <a:sym typeface="Open Sans"/>
              </a:rPr>
              <a:t>This slide is only for jurisdictions that have restrictions on who may use the accessible voting system or have a form that a voter must fill out.</a:t>
            </a:r>
            <a:endParaRPr dirty="0">
              <a:latin typeface="Open Sans"/>
              <a:ea typeface="Open Sans"/>
              <a:cs typeface="Open Sans"/>
              <a:sym typeface="Open Sans"/>
            </a:endParaRPr>
          </a:p>
          <a:p>
            <a:pPr marL="0" lvl="0" indent="0" algn="l" rtl="0">
              <a:spcBef>
                <a:spcPts val="0"/>
              </a:spcBef>
              <a:spcAft>
                <a:spcPts val="0"/>
              </a:spcAft>
              <a:buNone/>
            </a:pPr>
            <a:endParaRPr dirty="0">
              <a:latin typeface="Open Sans"/>
              <a:ea typeface="Open Sans"/>
              <a:cs typeface="Open Sans"/>
              <a:sym typeface="Open Sans"/>
            </a:endParaRPr>
          </a:p>
          <a:p>
            <a:pPr marL="0" lvl="0" indent="0" algn="l" rtl="0">
              <a:spcBef>
                <a:spcPts val="0"/>
              </a:spcBef>
              <a:spcAft>
                <a:spcPts val="0"/>
              </a:spcAft>
              <a:buNone/>
            </a:pPr>
            <a:r>
              <a:rPr lang="en-US" dirty="0">
                <a:latin typeface="Open Sans"/>
                <a:ea typeface="Open Sans"/>
                <a:cs typeface="Open Sans"/>
                <a:sym typeface="Open Sans"/>
              </a:rPr>
              <a:t>This form is different from the one for people who assist a voter.</a:t>
            </a:r>
            <a:endParaRPr sz="1600" dirty="0">
              <a:latin typeface="Open Sans"/>
              <a:ea typeface="Open Sans"/>
              <a:cs typeface="Open Sans"/>
              <a:sym typeface="Open San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45"/>
          <p:cNvSpPr txBox="1">
            <a:spLocks noGrp="1"/>
          </p:cNvSpPr>
          <p:nvPr>
            <p:ph type="title"/>
          </p:nvPr>
        </p:nvSpPr>
        <p:spPr>
          <a:xfrm>
            <a:off x="457200" y="205979"/>
            <a:ext cx="8229600" cy="8574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Curbside Voting with an accessible voting system</a:t>
            </a:r>
            <a:endParaRPr/>
          </a:p>
        </p:txBody>
      </p:sp>
      <p:sp>
        <p:nvSpPr>
          <p:cNvPr id="263" name="Google Shape;263;p45"/>
          <p:cNvSpPr txBox="1">
            <a:spLocks noGrp="1"/>
          </p:cNvSpPr>
          <p:nvPr>
            <p:ph type="body" idx="1"/>
          </p:nvPr>
        </p:nvSpPr>
        <p:spPr>
          <a:xfrm>
            <a:off x="457201" y="1200151"/>
            <a:ext cx="8229600" cy="3394500"/>
          </a:xfrm>
          <a:prstGeom prst="rect">
            <a:avLst/>
          </a:prstGeom>
        </p:spPr>
        <p:txBody>
          <a:bodyPr spcFirstLastPara="1" wrap="square" lIns="91425" tIns="45700" rIns="91425" bIns="45700" anchor="t" anchorCtr="0">
            <a:normAutofit/>
          </a:bodyPr>
          <a:lstStyle/>
          <a:p>
            <a:pPr marL="0" lvl="0" indent="0" algn="l" rtl="0">
              <a:spcBef>
                <a:spcPts val="400"/>
              </a:spcBef>
              <a:spcAft>
                <a:spcPts val="0"/>
              </a:spcAft>
              <a:buNone/>
            </a:pPr>
            <a:r>
              <a:rPr lang="en-US" dirty="0">
                <a:highlight>
                  <a:srgbClr val="EFEFEF"/>
                </a:highlight>
              </a:rPr>
              <a:t>[If your polling place offers curbside voting with an accessible voting system, describe specific procedures or instructions. Note: curbside voting needs to be ADA-compliant and also not block voters from entering the polling place.]</a:t>
            </a:r>
            <a:endParaRPr dirty="0">
              <a:highlight>
                <a:srgbClr val="EFEFEF"/>
              </a:highlight>
            </a:endParaRPr>
          </a:p>
        </p:txBody>
      </p:sp>
      <p:sp>
        <p:nvSpPr>
          <p:cNvPr id="264" name="Google Shape;264;p45"/>
          <p:cNvSpPr txBox="1"/>
          <p:nvPr/>
        </p:nvSpPr>
        <p:spPr>
          <a:xfrm>
            <a:off x="8790825" y="633700"/>
            <a:ext cx="2238000" cy="1714500"/>
          </a:xfrm>
          <a:prstGeom prst="rect">
            <a:avLst/>
          </a:prstGeom>
          <a:solidFill>
            <a:srgbClr val="E7ECF2"/>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latin typeface="Open Sans"/>
                <a:ea typeface="Open Sans"/>
                <a:cs typeface="Open Sans"/>
                <a:sym typeface="Open Sans"/>
              </a:rPr>
              <a:t>Remove this slide if this is not used in your jurisdiction.</a:t>
            </a:r>
            <a:endParaRPr sz="1600">
              <a:latin typeface="Open Sans"/>
              <a:ea typeface="Open Sans"/>
              <a:cs typeface="Open Sans"/>
              <a:sym typeface="Open San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46"/>
          <p:cNvSpPr txBox="1">
            <a:spLocks noGrp="1"/>
          </p:cNvSpPr>
          <p:nvPr>
            <p:ph type="title"/>
          </p:nvPr>
        </p:nvSpPr>
        <p:spPr>
          <a:xfrm>
            <a:off x="1189575" y="837850"/>
            <a:ext cx="7252200" cy="841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solidFill>
                  <a:schemeClr val="dk1"/>
                </a:solidFill>
              </a:rPr>
              <a:t>How to assist voters:</a:t>
            </a:r>
            <a:br>
              <a:rPr lang="en-US" dirty="0">
                <a:solidFill>
                  <a:schemeClr val="dk1"/>
                </a:solidFill>
              </a:rPr>
            </a:br>
            <a:r>
              <a:rPr lang="en-US" dirty="0">
                <a:solidFill>
                  <a:schemeClr val="dk1"/>
                </a:solidFill>
              </a:rPr>
              <a:t>Setting up the voting system </a:t>
            </a:r>
            <a:endParaRPr dirty="0">
              <a:solidFill>
                <a:schemeClr val="dk1"/>
              </a:solidFill>
            </a:endParaRPr>
          </a:p>
        </p:txBody>
      </p:sp>
      <p:grpSp>
        <p:nvGrpSpPr>
          <p:cNvPr id="270" name="Google Shape;270;p46"/>
          <p:cNvGrpSpPr/>
          <p:nvPr/>
        </p:nvGrpSpPr>
        <p:grpSpPr>
          <a:xfrm>
            <a:off x="1164901" y="1679836"/>
            <a:ext cx="6883634" cy="2506050"/>
            <a:chOff x="914400" y="1732950"/>
            <a:chExt cx="7316788" cy="2672550"/>
          </a:xfrm>
        </p:grpSpPr>
        <p:cxnSp>
          <p:nvCxnSpPr>
            <p:cNvPr id="271" name="Google Shape;271;p46"/>
            <p:cNvCxnSpPr/>
            <p:nvPr/>
          </p:nvCxnSpPr>
          <p:spPr>
            <a:xfrm>
              <a:off x="914400" y="1732950"/>
              <a:ext cx="7315200" cy="0"/>
            </a:xfrm>
            <a:prstGeom prst="straightConnector1">
              <a:avLst/>
            </a:prstGeom>
            <a:noFill/>
            <a:ln w="9525" cap="flat" cmpd="sng">
              <a:solidFill>
                <a:srgbClr val="8F99A3"/>
              </a:solidFill>
              <a:prstDash val="solid"/>
              <a:round/>
              <a:headEnd type="none" w="sm" len="sm"/>
              <a:tailEnd type="none" w="sm" len="sm"/>
            </a:ln>
          </p:spPr>
        </p:cxnSp>
        <p:sp>
          <p:nvSpPr>
            <p:cNvPr id="272" name="Google Shape;272;p46"/>
            <p:cNvSpPr/>
            <p:nvPr/>
          </p:nvSpPr>
          <p:spPr>
            <a:xfrm>
              <a:off x="915988" y="4302313"/>
              <a:ext cx="7315200" cy="103187"/>
            </a:xfrm>
            <a:custGeom>
              <a:avLst/>
              <a:gdLst/>
              <a:ahLst/>
              <a:cxnLst/>
              <a:rect l="l" t="t" r="r" b="b"/>
              <a:pathLst>
                <a:path w="4608" h="65" extrusionOk="0">
                  <a:moveTo>
                    <a:pt x="0" y="0"/>
                  </a:moveTo>
                  <a:lnTo>
                    <a:pt x="224" y="0"/>
                  </a:lnTo>
                  <a:lnTo>
                    <a:pt x="286" y="65"/>
                  </a:lnTo>
                  <a:lnTo>
                    <a:pt x="349" y="0"/>
                  </a:lnTo>
                  <a:lnTo>
                    <a:pt x="4608" y="0"/>
                  </a:lnTo>
                </a:path>
              </a:pathLst>
            </a:custGeom>
            <a:noFill/>
            <a:ln w="9525" cap="flat" cmpd="sng">
              <a:solidFill>
                <a:srgbClr val="8F99A3"/>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libri"/>
                <a:ea typeface="Calibri"/>
                <a:cs typeface="Calibri"/>
                <a:sym typeface="Calibri"/>
              </a:endParaRPr>
            </a:p>
          </p:txBody>
        </p:sp>
      </p:grpSp>
      <p:sp>
        <p:nvSpPr>
          <p:cNvPr id="273" name="Google Shape;273;p46"/>
          <p:cNvSpPr txBox="1"/>
          <p:nvPr/>
        </p:nvSpPr>
        <p:spPr>
          <a:xfrm>
            <a:off x="1189575" y="1767975"/>
            <a:ext cx="6834300" cy="2222700"/>
          </a:xfrm>
          <a:prstGeom prst="rect">
            <a:avLst/>
          </a:prstGeom>
          <a:ln/>
        </p:spPr>
        <p:style>
          <a:lnRef idx="1">
            <a:schemeClr val="accent5"/>
          </a:lnRef>
          <a:fillRef idx="2">
            <a:schemeClr val="accent5"/>
          </a:fillRef>
          <a:effectRef idx="1">
            <a:schemeClr val="accent5"/>
          </a:effectRef>
          <a:fontRef idx="minor">
            <a:schemeClr val="dk1"/>
          </a:fontRef>
        </p:style>
        <p:txBody>
          <a:bodyPr spcFirstLastPara="1" wrap="square" lIns="91425" tIns="91425" rIns="91425" bIns="91425" anchor="ctr" anchorCtr="0">
            <a:noAutofit/>
          </a:bodyPr>
          <a:lstStyle/>
          <a:p>
            <a:pPr marL="0" lvl="0" indent="0" algn="l" rtl="0">
              <a:spcBef>
                <a:spcPts val="400"/>
              </a:spcBef>
              <a:spcAft>
                <a:spcPts val="0"/>
              </a:spcAft>
              <a:buNone/>
            </a:pPr>
            <a:r>
              <a:rPr lang="en-US" sz="2200" dirty="0">
                <a:solidFill>
                  <a:srgbClr val="4D565E"/>
                </a:solidFill>
                <a:latin typeface="Calibri"/>
                <a:ea typeface="Calibri"/>
                <a:cs typeface="Calibri"/>
                <a:sym typeface="Calibri"/>
              </a:rPr>
              <a:t>“I have a long wait every time I go to vote. The primary issue is the poll workers don't know how to turn the voice on in the voting machine. Sometimes it takes two hours for them to figure out how to turn on the voice, and I sit there, holding up the line in my tiny precinct.</a:t>
            </a:r>
            <a:endParaRPr sz="2400" dirty="0">
              <a:solidFill>
                <a:schemeClr val="dk2"/>
              </a:solidFill>
              <a:latin typeface="Calibri"/>
              <a:ea typeface="Calibri"/>
              <a:cs typeface="Calibri"/>
              <a:sym typeface="Calibri"/>
            </a:endParaRPr>
          </a:p>
        </p:txBody>
      </p:sp>
      <p:sp>
        <p:nvSpPr>
          <p:cNvPr id="2" name="Google Shape;124;p28">
            <a:extLst>
              <a:ext uri="{FF2B5EF4-FFF2-40B4-BE49-F238E27FC236}">
                <a16:creationId xmlns:a16="http://schemas.microsoft.com/office/drawing/2014/main" id="{7C7D7DB6-28B7-0205-F096-DB3ACC8F2BA9}"/>
              </a:ext>
            </a:extLst>
          </p:cNvPr>
          <p:cNvSpPr txBox="1">
            <a:spLocks/>
          </p:cNvSpPr>
          <p:nvPr/>
        </p:nvSpPr>
        <p:spPr>
          <a:xfrm>
            <a:off x="1164900" y="4186050"/>
            <a:ext cx="7468112" cy="507506"/>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228600" algn="l" rtl="0">
              <a:lnSpc>
                <a:spcPct val="105000"/>
              </a:lnSpc>
              <a:spcBef>
                <a:spcPts val="800"/>
              </a:spcBef>
              <a:spcAft>
                <a:spcPts val="0"/>
              </a:spcAft>
              <a:buClr>
                <a:srgbClr val="4D565E"/>
              </a:buClr>
              <a:buSzPts val="2000"/>
              <a:buFont typeface="Calibri"/>
              <a:buNone/>
              <a:defRPr sz="2000" b="0" i="0" u="none" strike="noStrike" cap="none">
                <a:solidFill>
                  <a:srgbClr val="4D565E"/>
                </a:solidFill>
                <a:latin typeface="Calibri"/>
                <a:ea typeface="Calibri"/>
                <a:cs typeface="Calibri"/>
                <a:sym typeface="Calibri"/>
              </a:defRPr>
            </a:lvl1pPr>
            <a:lvl2pPr marL="914400" marR="0" lvl="1" indent="-355600" algn="l" rtl="0">
              <a:lnSpc>
                <a:spcPct val="105000"/>
              </a:lnSpc>
              <a:spcBef>
                <a:spcPts val="800"/>
              </a:spcBef>
              <a:spcAft>
                <a:spcPts val="0"/>
              </a:spcAft>
              <a:buClr>
                <a:srgbClr val="4D565E"/>
              </a:buClr>
              <a:buSzPts val="2000"/>
              <a:buFont typeface="Calibri"/>
              <a:buChar char="▪"/>
              <a:defRPr sz="2000" b="0" i="0" u="none" strike="noStrike" cap="none">
                <a:solidFill>
                  <a:srgbClr val="4D565E"/>
                </a:solidFill>
                <a:latin typeface="Calibri"/>
                <a:ea typeface="Calibri"/>
                <a:cs typeface="Calibri"/>
                <a:sym typeface="Calibri"/>
              </a:defRPr>
            </a:lvl2pPr>
            <a:lvl3pPr marL="1371600" marR="0" lvl="2" indent="-330200" algn="l" rtl="0">
              <a:lnSpc>
                <a:spcPct val="105000"/>
              </a:lnSpc>
              <a:spcBef>
                <a:spcPts val="800"/>
              </a:spcBef>
              <a:spcAft>
                <a:spcPts val="0"/>
              </a:spcAft>
              <a:buClr>
                <a:srgbClr val="4D565E"/>
              </a:buClr>
              <a:buSzPts val="1600"/>
              <a:buFont typeface="Calibri"/>
              <a:buChar char="▪"/>
              <a:defRPr sz="1600" b="0" i="0" u="none" strike="noStrike" cap="none">
                <a:solidFill>
                  <a:srgbClr val="4D565E"/>
                </a:solidFill>
                <a:latin typeface="Calibri"/>
                <a:ea typeface="Calibri"/>
                <a:cs typeface="Calibri"/>
                <a:sym typeface="Calibri"/>
              </a:defRPr>
            </a:lvl3pPr>
            <a:lvl4pPr marL="1828800" marR="0" lvl="3" indent="-304800" algn="l" rtl="0">
              <a:lnSpc>
                <a:spcPct val="100000"/>
              </a:lnSpc>
              <a:spcBef>
                <a:spcPts val="240"/>
              </a:spcBef>
              <a:spcAft>
                <a:spcPts val="0"/>
              </a:spcAft>
              <a:buClr>
                <a:srgbClr val="4D565E"/>
              </a:buClr>
              <a:buSzPts val="1200"/>
              <a:buFont typeface="Calibri"/>
              <a:buChar char="▪"/>
              <a:defRPr sz="1200" b="0" i="0" u="none" strike="noStrike" cap="none">
                <a:solidFill>
                  <a:srgbClr val="4D565E"/>
                </a:solidFill>
                <a:latin typeface="Calibri"/>
                <a:ea typeface="Calibri"/>
                <a:cs typeface="Calibri"/>
                <a:sym typeface="Calibri"/>
              </a:defRPr>
            </a:lvl4pPr>
            <a:lvl5pPr marL="2286000" marR="0" lvl="4" indent="-304800" algn="l" rtl="0">
              <a:lnSpc>
                <a:spcPct val="100000"/>
              </a:lnSpc>
              <a:spcBef>
                <a:spcPts val="240"/>
              </a:spcBef>
              <a:spcAft>
                <a:spcPts val="0"/>
              </a:spcAft>
              <a:buClr>
                <a:srgbClr val="4D565E"/>
              </a:buClr>
              <a:buSzPts val="1200"/>
              <a:buFont typeface="Calibri"/>
              <a:buChar char="▪"/>
              <a:defRPr sz="1200" b="0" i="0" u="none" strike="noStrike" cap="none">
                <a:solidFill>
                  <a:srgbClr val="4D565E"/>
                </a:solidFill>
                <a:latin typeface="Calibri"/>
                <a:ea typeface="Calibri"/>
                <a:cs typeface="Calibri"/>
                <a:sym typeface="Calibri"/>
              </a:defRPr>
            </a:lvl5pPr>
            <a:lvl6pPr marL="2743200" marR="0" lvl="5" indent="-323850" algn="l" rtl="0">
              <a:lnSpc>
                <a:spcPct val="100000"/>
              </a:lnSpc>
              <a:spcBef>
                <a:spcPts val="300"/>
              </a:spcBef>
              <a:spcAft>
                <a:spcPts val="0"/>
              </a:spcAft>
              <a:buClr>
                <a:schemeClr val="dk1"/>
              </a:buClr>
              <a:buSzPts val="1500"/>
              <a:buFont typeface="Calibri"/>
              <a:buChar char="•"/>
              <a:defRPr sz="1500" b="0" i="0" u="none" strike="noStrike" cap="none">
                <a:solidFill>
                  <a:schemeClr val="dk1"/>
                </a:solidFill>
                <a:latin typeface="Calibri"/>
                <a:ea typeface="Calibri"/>
                <a:cs typeface="Calibri"/>
                <a:sym typeface="Calibri"/>
              </a:defRPr>
            </a:lvl6pPr>
            <a:lvl7pPr marL="3200400" marR="0" lvl="6" indent="-323850" algn="l" rtl="0">
              <a:lnSpc>
                <a:spcPct val="100000"/>
              </a:lnSpc>
              <a:spcBef>
                <a:spcPts val="300"/>
              </a:spcBef>
              <a:spcAft>
                <a:spcPts val="0"/>
              </a:spcAft>
              <a:buClr>
                <a:schemeClr val="dk1"/>
              </a:buClr>
              <a:buSzPts val="1500"/>
              <a:buFont typeface="Calibri"/>
              <a:buChar char="•"/>
              <a:defRPr sz="1500" b="0" i="0" u="none" strike="noStrike" cap="none">
                <a:solidFill>
                  <a:schemeClr val="dk1"/>
                </a:solidFill>
                <a:latin typeface="Calibri"/>
                <a:ea typeface="Calibri"/>
                <a:cs typeface="Calibri"/>
                <a:sym typeface="Calibri"/>
              </a:defRPr>
            </a:lvl7pPr>
            <a:lvl8pPr marL="3657600" marR="0" lvl="7" indent="-323850" algn="l" rtl="0">
              <a:lnSpc>
                <a:spcPct val="100000"/>
              </a:lnSpc>
              <a:spcBef>
                <a:spcPts val="300"/>
              </a:spcBef>
              <a:spcAft>
                <a:spcPts val="0"/>
              </a:spcAft>
              <a:buClr>
                <a:schemeClr val="dk1"/>
              </a:buClr>
              <a:buSzPts val="1500"/>
              <a:buFont typeface="Calibri"/>
              <a:buChar char="•"/>
              <a:defRPr sz="1500" b="0" i="0" u="none" strike="noStrike" cap="none">
                <a:solidFill>
                  <a:schemeClr val="dk1"/>
                </a:solidFill>
                <a:latin typeface="Calibri"/>
                <a:ea typeface="Calibri"/>
                <a:cs typeface="Calibri"/>
                <a:sym typeface="Calibri"/>
              </a:defRPr>
            </a:lvl8pPr>
            <a:lvl9pPr marL="4114800" marR="0" lvl="8" indent="-323850" algn="l" rtl="0">
              <a:lnSpc>
                <a:spcPct val="100000"/>
              </a:lnSpc>
              <a:spcBef>
                <a:spcPts val="300"/>
              </a:spcBef>
              <a:spcAft>
                <a:spcPts val="0"/>
              </a:spcAft>
              <a:buClr>
                <a:schemeClr val="dk1"/>
              </a:buClr>
              <a:buSzPts val="1500"/>
              <a:buFont typeface="Calibri"/>
              <a:buChar char="•"/>
              <a:defRPr sz="1500" b="0" i="0" u="none" strike="noStrike" cap="none">
                <a:solidFill>
                  <a:schemeClr val="dk1"/>
                </a:solidFill>
                <a:latin typeface="Calibri"/>
                <a:ea typeface="Calibri"/>
                <a:cs typeface="Calibri"/>
                <a:sym typeface="Calibri"/>
              </a:defRPr>
            </a:lvl9pPr>
          </a:lstStyle>
          <a:p>
            <a:pPr marL="0" indent="0">
              <a:lnSpc>
                <a:spcPct val="95000"/>
              </a:lnSpc>
              <a:spcBef>
                <a:spcPts val="300"/>
              </a:spcBef>
            </a:pPr>
            <a:r>
              <a:rPr lang="en-US" sz="1400" b="1" dirty="0">
                <a:solidFill>
                  <a:srgbClr val="3180B0"/>
                </a:solidFill>
              </a:rPr>
              <a:t>Public comment from NIST Request for Information for  </a:t>
            </a:r>
            <a:r>
              <a:rPr lang="en-US" sz="1400" b="1" dirty="0">
                <a:solidFill>
                  <a:srgbClr val="3180B0"/>
                </a:solidFill>
                <a:hlinkClick r:id="rId3"/>
              </a:rPr>
              <a:t>E.O. 14019</a:t>
            </a:r>
            <a:r>
              <a:rPr lang="en-US" sz="1400" b="1" dirty="0">
                <a:solidFill>
                  <a:srgbClr val="3180B0"/>
                </a:solidFill>
              </a:rPr>
              <a:t>, Promoting Access to Voting</a:t>
            </a:r>
            <a:endParaRPr lang="en-US" sz="1400" dirty="0">
              <a:solidFill>
                <a:srgbClr val="3180B0"/>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47"/>
          <p:cNvSpPr txBox="1">
            <a:spLocks noGrp="1"/>
          </p:cNvSpPr>
          <p:nvPr>
            <p:ph type="title"/>
          </p:nvPr>
        </p:nvSpPr>
        <p:spPr>
          <a:xfrm>
            <a:off x="457200" y="205979"/>
            <a:ext cx="8229600" cy="8574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Adjusting the system: physical setup</a:t>
            </a:r>
            <a:endParaRPr/>
          </a:p>
        </p:txBody>
      </p:sp>
      <p:sp>
        <p:nvSpPr>
          <p:cNvPr id="281" name="Google Shape;281;p47"/>
          <p:cNvSpPr txBox="1">
            <a:spLocks noGrp="1"/>
          </p:cNvSpPr>
          <p:nvPr>
            <p:ph type="body" idx="1"/>
          </p:nvPr>
        </p:nvSpPr>
        <p:spPr>
          <a:xfrm>
            <a:off x="457200" y="1200150"/>
            <a:ext cx="5595600" cy="3394500"/>
          </a:xfrm>
          <a:prstGeom prst="rect">
            <a:avLst/>
          </a:prstGeom>
        </p:spPr>
        <p:txBody>
          <a:bodyPr spcFirstLastPara="1" wrap="square" lIns="91425" tIns="45700" rIns="91425" bIns="45700" anchor="t" anchorCtr="0">
            <a:normAutofit/>
          </a:bodyPr>
          <a:lstStyle/>
          <a:p>
            <a:pPr marL="0" lvl="0" indent="0" algn="l" rtl="0">
              <a:spcBef>
                <a:spcPts val="400"/>
              </a:spcBef>
              <a:spcAft>
                <a:spcPts val="0"/>
              </a:spcAft>
              <a:buNone/>
            </a:pPr>
            <a:r>
              <a:rPr lang="en-US"/>
              <a:t>Before the voter even starts the system, they may need it physically adjusted.</a:t>
            </a:r>
            <a:endParaRPr/>
          </a:p>
          <a:p>
            <a:pPr marL="0" lvl="0" indent="0" algn="l" rtl="0">
              <a:spcBef>
                <a:spcPts val="400"/>
              </a:spcBef>
              <a:spcAft>
                <a:spcPts val="0"/>
              </a:spcAft>
              <a:buNone/>
            </a:pPr>
            <a:endParaRPr/>
          </a:p>
          <a:p>
            <a:pPr marL="0" lvl="0" indent="0" algn="l" rtl="0">
              <a:spcBef>
                <a:spcPts val="400"/>
              </a:spcBef>
              <a:spcAft>
                <a:spcPts val="0"/>
              </a:spcAft>
              <a:buNone/>
            </a:pPr>
            <a:r>
              <a:rPr lang="en-US"/>
              <a:t>On our voting system we can</a:t>
            </a:r>
            <a:endParaRPr/>
          </a:p>
          <a:p>
            <a:pPr marL="457200" lvl="0" indent="-342900" algn="l" rtl="0">
              <a:spcBef>
                <a:spcPts val="400"/>
              </a:spcBef>
              <a:spcAft>
                <a:spcPts val="0"/>
              </a:spcAft>
              <a:buSzPts val="1800"/>
              <a:buChar char="●"/>
            </a:pPr>
            <a:r>
              <a:rPr lang="en-US">
                <a:highlight>
                  <a:srgbClr val="EFEFEF"/>
                </a:highlight>
              </a:rPr>
              <a:t>[ Raise or lower the height of the screen or controls ]</a:t>
            </a:r>
            <a:endParaRPr>
              <a:highlight>
                <a:srgbClr val="EFEFEF"/>
              </a:highlight>
            </a:endParaRPr>
          </a:p>
          <a:p>
            <a:pPr marL="457200" lvl="0" indent="-342900" algn="l" rtl="0">
              <a:spcBef>
                <a:spcPts val="0"/>
              </a:spcBef>
              <a:spcAft>
                <a:spcPts val="0"/>
              </a:spcAft>
              <a:buSzPts val="1800"/>
              <a:buChar char="●"/>
            </a:pPr>
            <a:r>
              <a:rPr lang="en-US">
                <a:highlight>
                  <a:srgbClr val="EFEFEF"/>
                </a:highlight>
              </a:rPr>
              <a:t>[ Tilt the screen for a better view or to avoid glare ]</a:t>
            </a:r>
            <a:endParaRPr>
              <a:highlight>
                <a:srgbClr val="EFEFEF"/>
              </a:highlight>
            </a:endParaRPr>
          </a:p>
          <a:p>
            <a:pPr marL="457200" lvl="0" indent="-342900" algn="l" rtl="0">
              <a:spcBef>
                <a:spcPts val="0"/>
              </a:spcBef>
              <a:spcAft>
                <a:spcPts val="0"/>
              </a:spcAft>
              <a:buSzPts val="1800"/>
              <a:buChar char="●"/>
            </a:pPr>
            <a:r>
              <a:rPr lang="en-US">
                <a:highlight>
                  <a:srgbClr val="EFEFEF"/>
                </a:highlight>
              </a:rPr>
              <a:t>[ Add any other adjustments possible for your accessible voting system ]</a:t>
            </a:r>
            <a:endParaRPr>
              <a:highlight>
                <a:srgbClr val="EFEFEF"/>
              </a:highlight>
            </a:endParaRPr>
          </a:p>
        </p:txBody>
      </p:sp>
      <p:sp>
        <p:nvSpPr>
          <p:cNvPr id="282" name="Google Shape;282;p47"/>
          <p:cNvSpPr/>
          <p:nvPr/>
        </p:nvSpPr>
        <p:spPr>
          <a:xfrm>
            <a:off x="6566875" y="1006525"/>
            <a:ext cx="2495400" cy="3347700"/>
          </a:xfrm>
          <a:prstGeom prst="rect">
            <a:avLst/>
          </a:prstGeom>
          <a:solidFill>
            <a:srgbClr val="EFEFE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a:t>Put a picture here for how to adjust the physical setup of the system</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48"/>
          <p:cNvSpPr txBox="1">
            <a:spLocks noGrp="1"/>
          </p:cNvSpPr>
          <p:nvPr>
            <p:ph type="title"/>
          </p:nvPr>
        </p:nvSpPr>
        <p:spPr>
          <a:xfrm>
            <a:off x="457200" y="205979"/>
            <a:ext cx="8229600" cy="8574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Adjusting the system: system controls</a:t>
            </a:r>
            <a:endParaRPr/>
          </a:p>
        </p:txBody>
      </p:sp>
      <p:sp>
        <p:nvSpPr>
          <p:cNvPr id="289" name="Google Shape;289;p48"/>
          <p:cNvSpPr txBox="1">
            <a:spLocks noGrp="1"/>
          </p:cNvSpPr>
          <p:nvPr>
            <p:ph type="body" idx="1"/>
          </p:nvPr>
        </p:nvSpPr>
        <p:spPr>
          <a:xfrm>
            <a:off x="457200" y="1200150"/>
            <a:ext cx="5190600" cy="339450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r>
              <a:rPr lang="en-US"/>
              <a:t>The next step is to make sure the voter has the system set up so they can interact with it. </a:t>
            </a:r>
            <a:endParaRPr/>
          </a:p>
          <a:p>
            <a:pPr marL="0" lvl="0" indent="0" algn="l" rtl="0">
              <a:spcBef>
                <a:spcPts val="400"/>
              </a:spcBef>
              <a:spcAft>
                <a:spcPts val="0"/>
              </a:spcAft>
              <a:buNone/>
            </a:pPr>
            <a:endParaRPr/>
          </a:p>
          <a:p>
            <a:pPr marL="0" lvl="0" indent="0" algn="l" rtl="0">
              <a:spcBef>
                <a:spcPts val="400"/>
              </a:spcBef>
              <a:spcAft>
                <a:spcPts val="0"/>
              </a:spcAft>
              <a:buNone/>
            </a:pPr>
            <a:r>
              <a:rPr lang="en-US"/>
              <a:t>Our systems include:</a:t>
            </a:r>
            <a:endParaRPr/>
          </a:p>
          <a:p>
            <a:pPr marL="457200" lvl="0" indent="-342900" algn="l" rtl="0">
              <a:spcBef>
                <a:spcPts val="400"/>
              </a:spcBef>
              <a:spcAft>
                <a:spcPts val="0"/>
              </a:spcAft>
              <a:buSzPts val="1800"/>
              <a:buChar char="●"/>
            </a:pPr>
            <a:r>
              <a:rPr lang="en-US">
                <a:highlight>
                  <a:srgbClr val="EFEFEF"/>
                </a:highlight>
              </a:rPr>
              <a:t>[ The # button tactile keypad]</a:t>
            </a:r>
            <a:endParaRPr>
              <a:highlight>
                <a:srgbClr val="EFEFEF"/>
              </a:highlight>
            </a:endParaRPr>
          </a:p>
          <a:p>
            <a:pPr marL="457200" lvl="0" indent="-342900" algn="l" rtl="0">
              <a:spcBef>
                <a:spcPts val="0"/>
              </a:spcBef>
              <a:spcAft>
                <a:spcPts val="0"/>
              </a:spcAft>
              <a:buSzPts val="1800"/>
              <a:buChar char="●"/>
            </a:pPr>
            <a:r>
              <a:rPr lang="en-US">
                <a:highlight>
                  <a:srgbClr val="EFEFEF"/>
                </a:highlight>
              </a:rPr>
              <a:t>[ Paddles or dual switches ]</a:t>
            </a:r>
            <a:endParaRPr>
              <a:highlight>
                <a:srgbClr val="EFEFEF"/>
              </a:highlight>
            </a:endParaRPr>
          </a:p>
          <a:p>
            <a:pPr marL="457200" lvl="0" indent="-342900" algn="l" rtl="0">
              <a:spcBef>
                <a:spcPts val="0"/>
              </a:spcBef>
              <a:spcAft>
                <a:spcPts val="0"/>
              </a:spcAft>
              <a:buSzPts val="1800"/>
              <a:buChar char="●"/>
            </a:pPr>
            <a:r>
              <a:rPr lang="en-US">
                <a:highlight>
                  <a:srgbClr val="EFEFEF"/>
                </a:highlight>
              </a:rPr>
              <a:t>[ Sip-and-puff ]</a:t>
            </a:r>
            <a:endParaRPr>
              <a:highlight>
                <a:srgbClr val="EFEFEF"/>
              </a:highlight>
            </a:endParaRPr>
          </a:p>
          <a:p>
            <a:pPr marL="457200" lvl="0" indent="-342900" algn="l" rtl="0">
              <a:spcBef>
                <a:spcPts val="0"/>
              </a:spcBef>
              <a:spcAft>
                <a:spcPts val="0"/>
              </a:spcAft>
              <a:buSzPts val="1800"/>
              <a:buChar char="●"/>
            </a:pPr>
            <a:r>
              <a:rPr lang="en-US">
                <a:highlight>
                  <a:srgbClr val="EFEFEF"/>
                </a:highlight>
              </a:rPr>
              <a:t>[ Audio output with the screen on or off ]</a:t>
            </a:r>
            <a:endParaRPr>
              <a:highlight>
                <a:srgbClr val="EFEFEF"/>
              </a:highlight>
            </a:endParaRPr>
          </a:p>
          <a:p>
            <a:pPr marL="0" lvl="0" indent="0" algn="l" rtl="0">
              <a:spcBef>
                <a:spcPts val="400"/>
              </a:spcBef>
              <a:spcAft>
                <a:spcPts val="0"/>
              </a:spcAft>
              <a:buNone/>
            </a:pPr>
            <a:endParaRPr/>
          </a:p>
          <a:p>
            <a:pPr marL="0" lvl="0" indent="0" algn="l" rtl="0">
              <a:spcBef>
                <a:spcPts val="400"/>
              </a:spcBef>
              <a:spcAft>
                <a:spcPts val="0"/>
              </a:spcAft>
              <a:buNone/>
            </a:pPr>
            <a:endParaRPr/>
          </a:p>
        </p:txBody>
      </p:sp>
      <p:sp>
        <p:nvSpPr>
          <p:cNvPr id="290" name="Google Shape;290;p48"/>
          <p:cNvSpPr/>
          <p:nvPr/>
        </p:nvSpPr>
        <p:spPr>
          <a:xfrm>
            <a:off x="6273250" y="1063375"/>
            <a:ext cx="2495400" cy="3347700"/>
          </a:xfrm>
          <a:prstGeom prst="rect">
            <a:avLst/>
          </a:prstGeom>
          <a:solidFill>
            <a:srgbClr val="EFEFE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US"/>
              <a:t>[ if there is a screen to set up the system controls, show it here]</a:t>
            </a:r>
            <a:endParaRPr/>
          </a:p>
        </p:txBody>
      </p:sp>
      <p:pic>
        <p:nvPicPr>
          <p:cNvPr id="291" name="Google Shape;291;p48"/>
          <p:cNvPicPr preferRelativeResize="0"/>
          <p:nvPr/>
        </p:nvPicPr>
        <p:blipFill rotWithShape="1">
          <a:blip r:embed="rId3">
            <a:alphaModFix/>
          </a:blip>
          <a:srcRect r="52198" b="28525"/>
          <a:stretch/>
        </p:blipFill>
        <p:spPr>
          <a:xfrm>
            <a:off x="6273250" y="1063375"/>
            <a:ext cx="2495402" cy="1920788"/>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49"/>
          <p:cNvSpPr txBox="1">
            <a:spLocks noGrp="1"/>
          </p:cNvSpPr>
          <p:nvPr>
            <p:ph type="title"/>
          </p:nvPr>
        </p:nvSpPr>
        <p:spPr>
          <a:xfrm>
            <a:off x="457200" y="205979"/>
            <a:ext cx="8229600" cy="8574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Help voters learn the buttons on the controller</a:t>
            </a:r>
            <a:endParaRPr/>
          </a:p>
        </p:txBody>
      </p:sp>
      <p:sp>
        <p:nvSpPr>
          <p:cNvPr id="297" name="Google Shape;297;p49"/>
          <p:cNvSpPr txBox="1">
            <a:spLocks noGrp="1"/>
          </p:cNvSpPr>
          <p:nvPr>
            <p:ph type="body" idx="1"/>
          </p:nvPr>
        </p:nvSpPr>
        <p:spPr>
          <a:xfrm>
            <a:off x="457200" y="1200150"/>
            <a:ext cx="5098200" cy="339450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r>
              <a:rPr lang="en-US" sz="1800"/>
              <a:t>If the voter is using the tactile controller, ask if they would like an orientation</a:t>
            </a:r>
            <a:r>
              <a:rPr lang="en-US"/>
              <a:t> to</a:t>
            </a:r>
            <a:r>
              <a:rPr lang="en-US" sz="1800"/>
              <a:t> the main features</a:t>
            </a:r>
            <a:r>
              <a:rPr lang="en-US"/>
              <a:t>. [ </a:t>
            </a:r>
            <a:r>
              <a:rPr lang="en-US">
                <a:highlight>
                  <a:srgbClr val="EFEFEF"/>
                </a:highlight>
              </a:rPr>
              <a:t>You can also direct them to the tutorial in the system. </a:t>
            </a:r>
            <a:r>
              <a:rPr lang="en-US"/>
              <a:t>]</a:t>
            </a:r>
            <a:endParaRPr/>
          </a:p>
          <a:p>
            <a:pPr marL="457200" lvl="0" indent="-342900" algn="l" rtl="0">
              <a:spcBef>
                <a:spcPts val="400"/>
              </a:spcBef>
              <a:spcAft>
                <a:spcPts val="0"/>
              </a:spcAft>
              <a:buSzPts val="1800"/>
              <a:buChar char="●"/>
            </a:pPr>
            <a:r>
              <a:rPr lang="en-US" sz="1800"/>
              <a:t>Focus on the </a:t>
            </a:r>
            <a:r>
              <a:rPr lang="en-US"/>
              <a:t>buttons</a:t>
            </a:r>
            <a:r>
              <a:rPr lang="en-US" sz="1800"/>
              <a:t> to navigate and mark the ballot. On our system: </a:t>
            </a:r>
            <a:endParaRPr sz="1800"/>
          </a:p>
          <a:p>
            <a:pPr marL="914400" lvl="1" indent="-342900" algn="l" rtl="0">
              <a:spcBef>
                <a:spcPts val="0"/>
              </a:spcBef>
              <a:spcAft>
                <a:spcPts val="0"/>
              </a:spcAft>
              <a:buSzPts val="1800"/>
              <a:buChar char="○"/>
            </a:pPr>
            <a:r>
              <a:rPr lang="en-US">
                <a:highlight>
                  <a:srgbClr val="EFEFEF"/>
                </a:highlight>
              </a:rPr>
              <a:t>[ buttons to scroll within a contest ]</a:t>
            </a:r>
            <a:endParaRPr>
              <a:highlight>
                <a:srgbClr val="EFEFEF"/>
              </a:highlight>
            </a:endParaRPr>
          </a:p>
          <a:p>
            <a:pPr marL="914400" lvl="1" indent="-342900" algn="l" rtl="0">
              <a:spcBef>
                <a:spcPts val="0"/>
              </a:spcBef>
              <a:spcAft>
                <a:spcPts val="0"/>
              </a:spcAft>
              <a:buSzPts val="1800"/>
              <a:buChar char="○"/>
            </a:pPr>
            <a:r>
              <a:rPr lang="en-US">
                <a:highlight>
                  <a:srgbClr val="EFEFEF"/>
                </a:highlight>
              </a:rPr>
              <a:t>[ button to select a candidate or option ]</a:t>
            </a:r>
            <a:endParaRPr>
              <a:highlight>
                <a:srgbClr val="EFEFEF"/>
              </a:highlight>
            </a:endParaRPr>
          </a:p>
          <a:p>
            <a:pPr marL="914400" lvl="1" indent="-342900" algn="l" rtl="0">
              <a:spcBef>
                <a:spcPts val="0"/>
              </a:spcBef>
              <a:spcAft>
                <a:spcPts val="0"/>
              </a:spcAft>
              <a:buSzPts val="1800"/>
              <a:buChar char="○"/>
            </a:pPr>
            <a:r>
              <a:rPr lang="en-US">
                <a:highlight>
                  <a:srgbClr val="EFEFEF"/>
                </a:highlight>
              </a:rPr>
              <a:t>[ buttons to move from page to page ]</a:t>
            </a:r>
            <a:endParaRPr>
              <a:highlight>
                <a:srgbClr val="EFEFEF"/>
              </a:highlight>
            </a:endParaRPr>
          </a:p>
          <a:p>
            <a:pPr marL="457200" lvl="0" indent="-342900" algn="l" rtl="0">
              <a:spcBef>
                <a:spcPts val="0"/>
              </a:spcBef>
              <a:spcAft>
                <a:spcPts val="0"/>
              </a:spcAft>
              <a:buSzPts val="1800"/>
              <a:buChar char="●"/>
            </a:pPr>
            <a:r>
              <a:rPr lang="en-US" sz="1800"/>
              <a:t>Describe buttons by shape and location</a:t>
            </a:r>
            <a:r>
              <a:rPr lang="en-US"/>
              <a:t>, </a:t>
            </a:r>
            <a:r>
              <a:rPr lang="en-US" sz="1800"/>
              <a:t>not just color</a:t>
            </a:r>
            <a:endParaRPr sz="1800"/>
          </a:p>
          <a:p>
            <a:pPr marL="0" lvl="0" indent="0" algn="l" rtl="0">
              <a:spcBef>
                <a:spcPts val="400"/>
              </a:spcBef>
              <a:spcAft>
                <a:spcPts val="0"/>
              </a:spcAft>
              <a:buNone/>
            </a:pPr>
            <a:endParaRPr sz="1800"/>
          </a:p>
          <a:p>
            <a:pPr marL="0" lvl="0" indent="0" algn="l" rtl="0">
              <a:spcBef>
                <a:spcPts val="400"/>
              </a:spcBef>
              <a:spcAft>
                <a:spcPts val="0"/>
              </a:spcAft>
              <a:buNone/>
            </a:pPr>
            <a:endParaRPr/>
          </a:p>
        </p:txBody>
      </p:sp>
      <p:sp>
        <p:nvSpPr>
          <p:cNvPr id="298" name="Google Shape;298;p49"/>
          <p:cNvSpPr/>
          <p:nvPr/>
        </p:nvSpPr>
        <p:spPr>
          <a:xfrm>
            <a:off x="6066950" y="1124775"/>
            <a:ext cx="2619900" cy="3347700"/>
          </a:xfrm>
          <a:prstGeom prst="rect">
            <a:avLst/>
          </a:prstGeom>
          <a:solidFill>
            <a:srgbClr val="EFEFE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a:t>Show the controller and button layout here.</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50"/>
          <p:cNvSpPr txBox="1">
            <a:spLocks noGrp="1"/>
          </p:cNvSpPr>
          <p:nvPr>
            <p:ph type="title"/>
          </p:nvPr>
        </p:nvSpPr>
        <p:spPr>
          <a:xfrm>
            <a:off x="457200" y="205979"/>
            <a:ext cx="8229600" cy="8574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Adjusting the system: screen display</a:t>
            </a:r>
            <a:endParaRPr/>
          </a:p>
        </p:txBody>
      </p:sp>
      <p:sp>
        <p:nvSpPr>
          <p:cNvPr id="305" name="Google Shape;305;p50"/>
          <p:cNvSpPr txBox="1">
            <a:spLocks noGrp="1"/>
          </p:cNvSpPr>
          <p:nvPr>
            <p:ph type="body" idx="1"/>
          </p:nvPr>
        </p:nvSpPr>
        <p:spPr>
          <a:xfrm>
            <a:off x="457200" y="1200150"/>
            <a:ext cx="4963500" cy="339450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r>
              <a:rPr lang="en-US" dirty="0"/>
              <a:t>Finally, there are screen display and audio options.  </a:t>
            </a:r>
            <a:endParaRPr dirty="0"/>
          </a:p>
          <a:p>
            <a:pPr marL="0" lvl="0" indent="0" algn="l" rtl="0">
              <a:spcBef>
                <a:spcPts val="400"/>
              </a:spcBef>
              <a:spcAft>
                <a:spcPts val="0"/>
              </a:spcAft>
              <a:buNone/>
            </a:pPr>
            <a:r>
              <a:rPr lang="en-US" dirty="0"/>
              <a:t>Help the voter make these adjustments before starting to vote, so that you can assist them without seeing their ballot.</a:t>
            </a:r>
            <a:endParaRPr dirty="0"/>
          </a:p>
          <a:p>
            <a:pPr marL="0" lvl="0" indent="0" algn="l" rtl="0">
              <a:spcBef>
                <a:spcPts val="400"/>
              </a:spcBef>
              <a:spcAft>
                <a:spcPts val="0"/>
              </a:spcAft>
              <a:buNone/>
            </a:pPr>
            <a:r>
              <a:rPr lang="en-US" dirty="0"/>
              <a:t>Our systems include:</a:t>
            </a:r>
            <a:endParaRPr dirty="0"/>
          </a:p>
          <a:p>
            <a:pPr marL="457200" lvl="0" indent="-342900" algn="l" rtl="0">
              <a:spcBef>
                <a:spcPts val="400"/>
              </a:spcBef>
              <a:spcAft>
                <a:spcPts val="0"/>
              </a:spcAft>
              <a:buSzPts val="1800"/>
              <a:buChar char="●"/>
            </a:pPr>
            <a:r>
              <a:rPr lang="en-US" dirty="0">
                <a:highlight>
                  <a:srgbClr val="EFEFEF"/>
                </a:highlight>
              </a:rPr>
              <a:t>[ # of text sizes]</a:t>
            </a:r>
            <a:endParaRPr dirty="0">
              <a:highlight>
                <a:srgbClr val="EFEFEF"/>
              </a:highlight>
            </a:endParaRPr>
          </a:p>
          <a:p>
            <a:pPr marL="457200" lvl="0" indent="-342900" algn="l" rtl="0">
              <a:spcBef>
                <a:spcPts val="0"/>
              </a:spcBef>
              <a:spcAft>
                <a:spcPts val="0"/>
              </a:spcAft>
              <a:buSzPts val="1800"/>
              <a:buChar char="●"/>
            </a:pPr>
            <a:r>
              <a:rPr lang="en-US" dirty="0">
                <a:highlight>
                  <a:srgbClr val="EFEFEF"/>
                </a:highlight>
              </a:rPr>
              <a:t>[ # of options for color contrast ]</a:t>
            </a:r>
            <a:endParaRPr dirty="0">
              <a:highlight>
                <a:srgbClr val="EFEFEF"/>
              </a:highlight>
            </a:endParaRPr>
          </a:p>
          <a:p>
            <a:pPr marL="457200" lvl="0" indent="-342900" algn="l" rtl="0">
              <a:spcBef>
                <a:spcPts val="0"/>
              </a:spcBef>
              <a:spcAft>
                <a:spcPts val="0"/>
              </a:spcAft>
              <a:buSzPts val="1800"/>
              <a:buChar char="●"/>
            </a:pPr>
            <a:r>
              <a:rPr lang="en-US" dirty="0">
                <a:highlight>
                  <a:srgbClr val="EFEFEF"/>
                </a:highlight>
              </a:rPr>
              <a:t>[ Audio volume ]</a:t>
            </a:r>
            <a:endParaRPr dirty="0">
              <a:highlight>
                <a:srgbClr val="EFEFEF"/>
              </a:highlight>
            </a:endParaRPr>
          </a:p>
          <a:p>
            <a:pPr marL="457200" lvl="0" indent="-342900" algn="l" rtl="0">
              <a:spcBef>
                <a:spcPts val="0"/>
              </a:spcBef>
              <a:spcAft>
                <a:spcPts val="0"/>
              </a:spcAft>
              <a:buSzPts val="1800"/>
              <a:buChar char="●"/>
            </a:pPr>
            <a:r>
              <a:rPr lang="en-US" dirty="0">
                <a:highlight>
                  <a:srgbClr val="EFEFEF"/>
                </a:highlight>
              </a:rPr>
              <a:t>[ Audio speed (or rate) ]</a:t>
            </a:r>
            <a:endParaRPr dirty="0">
              <a:highlight>
                <a:srgbClr val="EFEFEF"/>
              </a:highlight>
            </a:endParaRPr>
          </a:p>
          <a:p>
            <a:pPr marL="0" lvl="0" indent="0" algn="l" rtl="0">
              <a:spcBef>
                <a:spcPts val="400"/>
              </a:spcBef>
              <a:spcAft>
                <a:spcPts val="0"/>
              </a:spcAft>
              <a:buNone/>
            </a:pPr>
            <a:endParaRPr dirty="0"/>
          </a:p>
        </p:txBody>
      </p:sp>
      <p:sp>
        <p:nvSpPr>
          <p:cNvPr id="306" name="Google Shape;306;p50"/>
          <p:cNvSpPr/>
          <p:nvPr/>
        </p:nvSpPr>
        <p:spPr>
          <a:xfrm>
            <a:off x="5919200" y="1063375"/>
            <a:ext cx="2849400" cy="3347700"/>
          </a:xfrm>
          <a:prstGeom prst="rect">
            <a:avLst/>
          </a:prstGeom>
          <a:solidFill>
            <a:srgbClr val="EFEFE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a:t>Put a picture here of the system accessibility options for adjusting the screen and audio</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51"/>
          <p:cNvSpPr txBox="1">
            <a:spLocks noGrp="1"/>
          </p:cNvSpPr>
          <p:nvPr>
            <p:ph type="title"/>
          </p:nvPr>
        </p:nvSpPr>
        <p:spPr>
          <a:xfrm>
            <a:off x="457200" y="205979"/>
            <a:ext cx="8229600" cy="8574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Follow the script so you don’t leave anything out.</a:t>
            </a:r>
            <a:endParaRPr/>
          </a:p>
        </p:txBody>
      </p:sp>
      <p:sp>
        <p:nvSpPr>
          <p:cNvPr id="313" name="Google Shape;313;p51"/>
          <p:cNvSpPr txBox="1">
            <a:spLocks noGrp="1"/>
          </p:cNvSpPr>
          <p:nvPr>
            <p:ph type="body" idx="1"/>
          </p:nvPr>
        </p:nvSpPr>
        <p:spPr>
          <a:xfrm>
            <a:off x="457200" y="1063379"/>
            <a:ext cx="8229600" cy="379170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r>
              <a:rPr lang="en-US" sz="1900" dirty="0"/>
              <a:t>“This is the accessible voting system. You will use it to read and mark your ballot. Once you’re done, you’ll [</a:t>
            </a:r>
            <a:r>
              <a:rPr lang="en-US" sz="1900" dirty="0">
                <a:highlight>
                  <a:srgbClr val="EFEFEF"/>
                </a:highlight>
              </a:rPr>
              <a:t>print the ballot and take it to the scanner</a:t>
            </a:r>
            <a:r>
              <a:rPr lang="en-US" sz="1900" dirty="0"/>
              <a:t>] </a:t>
            </a:r>
            <a:r>
              <a:rPr lang="en-US" sz="1900" dirty="0">
                <a:highlight>
                  <a:srgbClr val="EFEFEF"/>
                </a:highlight>
              </a:rPr>
              <a:t>[review and cast your ballot].</a:t>
            </a:r>
            <a:endParaRPr sz="1900" dirty="0">
              <a:highlight>
                <a:srgbClr val="EFEFEF"/>
              </a:highlight>
            </a:endParaRPr>
          </a:p>
          <a:p>
            <a:pPr marL="0" lvl="0" indent="0" algn="l" rtl="0">
              <a:spcBef>
                <a:spcPts val="1000"/>
              </a:spcBef>
              <a:spcAft>
                <a:spcPts val="0"/>
              </a:spcAft>
              <a:buNone/>
            </a:pPr>
            <a:r>
              <a:rPr lang="en-US" sz="1900" dirty="0"/>
              <a:t>You can make the text larger and smaller or change the contrast. It also has [</a:t>
            </a:r>
            <a:r>
              <a:rPr lang="en-US" sz="1900" dirty="0">
                <a:highlight>
                  <a:srgbClr val="EFEFEF"/>
                </a:highlight>
              </a:rPr>
              <a:t>insert other features</a:t>
            </a:r>
            <a:r>
              <a:rPr lang="en-US" sz="1900" dirty="0"/>
              <a:t>]. </a:t>
            </a:r>
            <a:endParaRPr sz="1900" dirty="0"/>
          </a:p>
          <a:p>
            <a:pPr marL="0" lvl="0" indent="0" algn="l" rtl="0">
              <a:spcBef>
                <a:spcPts val="1000"/>
              </a:spcBef>
              <a:spcAft>
                <a:spcPts val="0"/>
              </a:spcAft>
              <a:buNone/>
            </a:pPr>
            <a:r>
              <a:rPr lang="en-US" sz="1900" dirty="0"/>
              <a:t>If you want to use the audio ballot, the headphones and controller are in front of you. You can change the volume and speech rate.</a:t>
            </a:r>
            <a:endParaRPr sz="1900" dirty="0"/>
          </a:p>
          <a:p>
            <a:pPr marL="0" lvl="0" indent="0" algn="l" rtl="0">
              <a:spcBef>
                <a:spcPts val="1000"/>
              </a:spcBef>
              <a:spcAft>
                <a:spcPts val="0"/>
              </a:spcAft>
              <a:buNone/>
            </a:pPr>
            <a:r>
              <a:rPr lang="en-US" sz="1900" dirty="0">
                <a:highlight>
                  <a:srgbClr val="EFEFEF"/>
                </a:highlight>
              </a:rPr>
              <a:t>[Some screens have more than one contest on a page][Some contests have many candidates]</a:t>
            </a:r>
            <a:r>
              <a:rPr lang="en-US" sz="1900" dirty="0"/>
              <a:t>, so make sure that you scroll to the bottom of the page to see all the choices. </a:t>
            </a:r>
            <a:endParaRPr sz="1900" dirty="0"/>
          </a:p>
          <a:p>
            <a:pPr marL="0" lvl="0" indent="0" algn="l" rtl="0">
              <a:spcBef>
                <a:spcPts val="1000"/>
              </a:spcBef>
              <a:spcAft>
                <a:spcPts val="1000"/>
              </a:spcAft>
              <a:buNone/>
            </a:pPr>
            <a:r>
              <a:rPr lang="en-US" sz="1900" dirty="0"/>
              <a:t>Do you have any questions?”</a:t>
            </a:r>
            <a:endParaRPr sz="1900" dirty="0"/>
          </a:p>
        </p:txBody>
      </p:sp>
      <p:sp>
        <p:nvSpPr>
          <p:cNvPr id="314" name="Google Shape;314;p51"/>
          <p:cNvSpPr txBox="1"/>
          <p:nvPr/>
        </p:nvSpPr>
        <p:spPr>
          <a:xfrm>
            <a:off x="8790825" y="633700"/>
            <a:ext cx="2238000" cy="1714500"/>
          </a:xfrm>
          <a:prstGeom prst="rect">
            <a:avLst/>
          </a:prstGeom>
          <a:solidFill>
            <a:srgbClr val="E7ECF2"/>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latin typeface="Open Sans"/>
                <a:ea typeface="Open Sans"/>
                <a:cs typeface="Open Sans"/>
                <a:sym typeface="Open Sans"/>
              </a:rPr>
              <a:t>Customize the script to include the features on your accessible voting system.</a:t>
            </a:r>
            <a:endParaRPr sz="1600">
              <a:latin typeface="Open Sans"/>
              <a:ea typeface="Open Sans"/>
              <a:cs typeface="Open Sans"/>
              <a:sym typeface="Open Sans"/>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52"/>
          <p:cNvSpPr txBox="1">
            <a:spLocks noGrp="1"/>
          </p:cNvSpPr>
          <p:nvPr>
            <p:ph type="title"/>
          </p:nvPr>
        </p:nvSpPr>
        <p:spPr>
          <a:xfrm>
            <a:off x="457200" y="205979"/>
            <a:ext cx="8229600" cy="8574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Include important reminders about how to vote</a:t>
            </a:r>
            <a:endParaRPr/>
          </a:p>
        </p:txBody>
      </p:sp>
      <p:sp>
        <p:nvSpPr>
          <p:cNvPr id="320" name="Google Shape;320;p52"/>
          <p:cNvSpPr txBox="1">
            <a:spLocks noGrp="1"/>
          </p:cNvSpPr>
          <p:nvPr>
            <p:ph type="body" idx="1"/>
          </p:nvPr>
        </p:nvSpPr>
        <p:spPr>
          <a:xfrm>
            <a:off x="457201" y="1200151"/>
            <a:ext cx="8229600" cy="3394500"/>
          </a:xfrm>
          <a:prstGeom prst="rect">
            <a:avLst/>
          </a:prstGeom>
        </p:spPr>
        <p:txBody>
          <a:bodyPr spcFirstLastPara="1" wrap="square" lIns="91425" tIns="45700" rIns="91425" bIns="45700" anchor="t" anchorCtr="0">
            <a:noAutofit/>
          </a:bodyPr>
          <a:lstStyle/>
          <a:p>
            <a:pPr marL="457200" lvl="0" indent="-342900" algn="l" rtl="0">
              <a:spcBef>
                <a:spcPts val="400"/>
              </a:spcBef>
              <a:spcAft>
                <a:spcPts val="0"/>
              </a:spcAft>
              <a:buSzPts val="1800"/>
              <a:buChar char="●"/>
            </a:pPr>
            <a:r>
              <a:rPr lang="en-US">
                <a:highlight>
                  <a:srgbClr val="EFEFEF"/>
                </a:highlight>
              </a:rPr>
              <a:t>[Voters may need to scroll to see all contests/choices on a page]</a:t>
            </a:r>
            <a:endParaRPr>
              <a:highlight>
                <a:srgbClr val="EFEFEF"/>
              </a:highlight>
            </a:endParaRPr>
          </a:p>
          <a:p>
            <a:pPr marL="457200" lvl="0" indent="-342900" algn="l" rtl="0">
              <a:spcBef>
                <a:spcPts val="0"/>
              </a:spcBef>
              <a:spcAft>
                <a:spcPts val="0"/>
              </a:spcAft>
              <a:buSzPts val="1800"/>
              <a:buChar char="●"/>
            </a:pPr>
            <a:r>
              <a:rPr lang="en-US"/>
              <a:t>Voters can verify their choices before printing/casting their ballot</a:t>
            </a:r>
            <a:endParaRPr/>
          </a:p>
          <a:p>
            <a:pPr marL="457200" lvl="0" indent="-342900" algn="l" rtl="0">
              <a:spcBef>
                <a:spcPts val="0"/>
              </a:spcBef>
              <a:spcAft>
                <a:spcPts val="0"/>
              </a:spcAft>
              <a:buSzPts val="1800"/>
              <a:buChar char="●"/>
            </a:pPr>
            <a:r>
              <a:rPr lang="en-US"/>
              <a:t>If the voter finds a mistake after they print their ballot, they can spoil the ballot. </a:t>
            </a:r>
            <a:endParaRPr/>
          </a:p>
          <a:p>
            <a:pPr marL="457200" lvl="0" indent="-342900" algn="l" rtl="0">
              <a:spcBef>
                <a:spcPts val="0"/>
              </a:spcBef>
              <a:spcAft>
                <a:spcPts val="0"/>
              </a:spcAft>
              <a:buSzPts val="1800"/>
              <a:buChar char="●"/>
            </a:pPr>
            <a:r>
              <a:rPr lang="en-US"/>
              <a:t>When starting a voting session, let the voter know what features are available:</a:t>
            </a:r>
            <a:endParaRPr/>
          </a:p>
          <a:p>
            <a:pPr marL="914400" lvl="1" indent="-342900" algn="l" rtl="0">
              <a:spcBef>
                <a:spcPts val="0"/>
              </a:spcBef>
              <a:spcAft>
                <a:spcPts val="0"/>
              </a:spcAft>
              <a:buSzPts val="1800"/>
              <a:buChar char="○"/>
            </a:pPr>
            <a:r>
              <a:rPr lang="en-US"/>
              <a:t>“The voting machine can </a:t>
            </a:r>
            <a:r>
              <a:rPr lang="en-US">
                <a:highlight>
                  <a:srgbClr val="EFEFEF"/>
                </a:highlight>
              </a:rPr>
              <a:t>[read the ballot to you, make the text larger or smaller, etc]”</a:t>
            </a:r>
            <a:endParaRPr>
              <a:highlight>
                <a:srgbClr val="EFEFEF"/>
              </a:highlight>
            </a:endParaRPr>
          </a:p>
          <a:p>
            <a:pPr marL="457200" lvl="0" indent="-342900" algn="l" rtl="0">
              <a:spcBef>
                <a:spcPts val="0"/>
              </a:spcBef>
              <a:spcAft>
                <a:spcPts val="0"/>
              </a:spcAft>
              <a:buSzPts val="1800"/>
              <a:buChar char="●"/>
            </a:pPr>
            <a:r>
              <a:rPr lang="en-US"/>
              <a:t>Let them know that headphones and a controller are available </a:t>
            </a:r>
            <a:endParaRPr/>
          </a:p>
          <a:p>
            <a:pPr marL="914400" lvl="1" indent="-342900" algn="l" rtl="0">
              <a:spcBef>
                <a:spcPts val="0"/>
              </a:spcBef>
              <a:spcAft>
                <a:spcPts val="0"/>
              </a:spcAft>
              <a:buSzPts val="1800"/>
              <a:buChar char="○"/>
            </a:pPr>
            <a:r>
              <a:rPr lang="en-US"/>
              <a:t>Offer them but do not place the headphones on the voter unless they ask</a:t>
            </a:r>
            <a:endParaRPr/>
          </a:p>
          <a:p>
            <a:pPr marL="457200" lvl="0" indent="-342900" algn="l" rtl="0">
              <a:spcBef>
                <a:spcPts val="400"/>
              </a:spcBef>
              <a:spcAft>
                <a:spcPts val="0"/>
              </a:spcAft>
              <a:buSzPts val="1800"/>
              <a:buChar char="●"/>
            </a:pPr>
            <a:r>
              <a:rPr lang="en-US"/>
              <a:t>Remind them that they will mark their ballot on the accessible system, and </a:t>
            </a:r>
            <a:r>
              <a:rPr lang="en-US">
                <a:highlight>
                  <a:srgbClr val="EFEFEF"/>
                </a:highlight>
              </a:rPr>
              <a:t>[they must then print it and take it to the scanner to cast it] [the ballot is cast at the machine]</a:t>
            </a:r>
            <a:endParaRPr>
              <a:highlight>
                <a:srgbClr val="EFEFEF"/>
              </a:highlight>
            </a:endParaRPr>
          </a:p>
          <a:p>
            <a:pPr marL="0" lvl="0" indent="0" algn="l" rtl="0">
              <a:spcBef>
                <a:spcPts val="400"/>
              </a:spcBef>
              <a:spcAft>
                <a:spcPts val="0"/>
              </a:spcAft>
              <a:buNone/>
            </a:pPr>
            <a:endParaRPr/>
          </a:p>
          <a:p>
            <a:pPr marL="0" lvl="0" indent="0" algn="l" rtl="0">
              <a:spcBef>
                <a:spcPts val="400"/>
              </a:spcBef>
              <a:spcAft>
                <a:spcPts val="0"/>
              </a:spcAft>
              <a:buNone/>
            </a:pPr>
            <a:endParaRPr/>
          </a:p>
        </p:txBody>
      </p:sp>
      <p:sp>
        <p:nvSpPr>
          <p:cNvPr id="2" name="Google Shape;257;p44">
            <a:extLst>
              <a:ext uri="{FF2B5EF4-FFF2-40B4-BE49-F238E27FC236}">
                <a16:creationId xmlns:a16="http://schemas.microsoft.com/office/drawing/2014/main" id="{883110B9-D928-6EF4-0F4C-2A065B2903DE}"/>
              </a:ext>
            </a:extLst>
          </p:cNvPr>
          <p:cNvSpPr txBox="1"/>
          <p:nvPr/>
        </p:nvSpPr>
        <p:spPr>
          <a:xfrm>
            <a:off x="8790825" y="633700"/>
            <a:ext cx="2238000" cy="2325300"/>
          </a:xfrm>
          <a:prstGeom prst="rect">
            <a:avLst/>
          </a:prstGeom>
          <a:solidFill>
            <a:srgbClr val="E7ECF2"/>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dirty="0">
                <a:latin typeface="Open Sans"/>
                <a:ea typeface="Open Sans"/>
                <a:cs typeface="Open Sans"/>
                <a:sym typeface="Open Sans"/>
              </a:rPr>
              <a:t>Adjust this slide to be consistent with the script on the previous slide and to match your jurisdiction. Edit the speaker notes to match</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26"/>
          <p:cNvSpPr txBox="1">
            <a:spLocks noGrp="1"/>
          </p:cNvSpPr>
          <p:nvPr>
            <p:ph type="ctrTitle"/>
          </p:nvPr>
        </p:nvSpPr>
        <p:spPr>
          <a:xfrm>
            <a:off x="271250" y="776950"/>
            <a:ext cx="8832300" cy="16854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sz="4200" dirty="0"/>
              <a:t>Assisting voters with disabilities at the polling place</a:t>
            </a:r>
            <a:endParaRPr sz="4200" dirty="0"/>
          </a:p>
        </p:txBody>
      </p:sp>
      <p:sp>
        <p:nvSpPr>
          <p:cNvPr id="103" name="Google Shape;103;p26"/>
          <p:cNvSpPr txBox="1">
            <a:spLocks noGrp="1"/>
          </p:cNvSpPr>
          <p:nvPr>
            <p:ph type="subTitle" idx="1"/>
          </p:nvPr>
        </p:nvSpPr>
        <p:spPr>
          <a:xfrm>
            <a:off x="311700" y="3065929"/>
            <a:ext cx="6423000" cy="1911446"/>
          </a:xfrm>
          <a:prstGeom prst="rect">
            <a:avLst/>
          </a:prstGeom>
        </p:spPr>
        <p:txBody>
          <a:bodyPr spcFirstLastPara="1" wrap="square" lIns="91425" tIns="45700" rIns="91425" bIns="45700" anchor="t" anchorCtr="0">
            <a:normAutofit/>
          </a:bodyPr>
          <a:lstStyle/>
          <a:p>
            <a:pPr marL="0" lvl="0" indent="0" algn="l" rtl="0">
              <a:spcBef>
                <a:spcPts val="400"/>
              </a:spcBef>
              <a:spcAft>
                <a:spcPts val="0"/>
              </a:spcAft>
              <a:buNone/>
            </a:pPr>
            <a:r>
              <a:rPr lang="en-US" dirty="0">
                <a:highlight>
                  <a:srgbClr val="C0C0C0"/>
                </a:highlight>
              </a:rPr>
              <a:t>Put your jurisdiction name, logo, or other credits here</a:t>
            </a:r>
            <a:endParaRPr dirty="0">
              <a:highlight>
                <a:srgbClr val="C0C0C0"/>
              </a:highlight>
            </a:endParaRPr>
          </a:p>
          <a:p>
            <a:pPr marL="0" lvl="0" indent="0" algn="l" rtl="0">
              <a:spcBef>
                <a:spcPts val="400"/>
              </a:spcBef>
              <a:spcAft>
                <a:spcPts val="0"/>
              </a:spcAft>
              <a:buNone/>
            </a:pPr>
            <a:endParaRPr dirty="0"/>
          </a:p>
        </p:txBody>
      </p:sp>
    </p:spTree>
    <p:extLst>
      <p:ext uri="{BB962C8B-B14F-4D97-AF65-F5344CB8AC3E}">
        <p14:creationId xmlns:p14="http://schemas.microsoft.com/office/powerpoint/2010/main" val="23957192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53"/>
          <p:cNvSpPr txBox="1">
            <a:spLocks noGrp="1"/>
          </p:cNvSpPr>
          <p:nvPr>
            <p:ph type="title"/>
          </p:nvPr>
        </p:nvSpPr>
        <p:spPr>
          <a:xfrm>
            <a:off x="1189575" y="837850"/>
            <a:ext cx="7252200" cy="841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solidFill>
                  <a:schemeClr val="dk1"/>
                </a:solidFill>
              </a:rPr>
              <a:t>How to assist voters:</a:t>
            </a:r>
            <a:br>
              <a:rPr lang="en-US" dirty="0">
                <a:solidFill>
                  <a:schemeClr val="dk1"/>
                </a:solidFill>
              </a:rPr>
            </a:br>
            <a:r>
              <a:rPr lang="en-US" dirty="0">
                <a:solidFill>
                  <a:schemeClr val="dk1"/>
                </a:solidFill>
              </a:rPr>
              <a:t>While they are voting</a:t>
            </a:r>
            <a:endParaRPr dirty="0">
              <a:solidFill>
                <a:schemeClr val="dk1"/>
              </a:solidFill>
            </a:endParaRPr>
          </a:p>
        </p:txBody>
      </p:sp>
      <p:grpSp>
        <p:nvGrpSpPr>
          <p:cNvPr id="327" name="Google Shape;327;p53"/>
          <p:cNvGrpSpPr/>
          <p:nvPr/>
        </p:nvGrpSpPr>
        <p:grpSpPr>
          <a:xfrm>
            <a:off x="1164901" y="1679836"/>
            <a:ext cx="6883634" cy="2506050"/>
            <a:chOff x="914400" y="1732950"/>
            <a:chExt cx="7316788" cy="2672550"/>
          </a:xfrm>
        </p:grpSpPr>
        <p:cxnSp>
          <p:nvCxnSpPr>
            <p:cNvPr id="328" name="Google Shape;328;p53"/>
            <p:cNvCxnSpPr/>
            <p:nvPr/>
          </p:nvCxnSpPr>
          <p:spPr>
            <a:xfrm>
              <a:off x="914400" y="1732950"/>
              <a:ext cx="7315200" cy="0"/>
            </a:xfrm>
            <a:prstGeom prst="straightConnector1">
              <a:avLst/>
            </a:prstGeom>
            <a:noFill/>
            <a:ln w="9525" cap="flat" cmpd="sng">
              <a:solidFill>
                <a:srgbClr val="8F99A3"/>
              </a:solidFill>
              <a:prstDash val="solid"/>
              <a:round/>
              <a:headEnd type="none" w="sm" len="sm"/>
              <a:tailEnd type="none" w="sm" len="sm"/>
            </a:ln>
          </p:spPr>
        </p:cxnSp>
        <p:sp>
          <p:nvSpPr>
            <p:cNvPr id="329" name="Google Shape;329;p53"/>
            <p:cNvSpPr/>
            <p:nvPr/>
          </p:nvSpPr>
          <p:spPr>
            <a:xfrm>
              <a:off x="915988" y="4302313"/>
              <a:ext cx="7315200" cy="103187"/>
            </a:xfrm>
            <a:custGeom>
              <a:avLst/>
              <a:gdLst/>
              <a:ahLst/>
              <a:cxnLst/>
              <a:rect l="l" t="t" r="r" b="b"/>
              <a:pathLst>
                <a:path w="4608" h="65" extrusionOk="0">
                  <a:moveTo>
                    <a:pt x="0" y="0"/>
                  </a:moveTo>
                  <a:lnTo>
                    <a:pt x="224" y="0"/>
                  </a:lnTo>
                  <a:lnTo>
                    <a:pt x="286" y="65"/>
                  </a:lnTo>
                  <a:lnTo>
                    <a:pt x="349" y="0"/>
                  </a:lnTo>
                  <a:lnTo>
                    <a:pt x="4608" y="0"/>
                  </a:lnTo>
                </a:path>
              </a:pathLst>
            </a:custGeom>
            <a:noFill/>
            <a:ln w="9525" cap="flat" cmpd="sng">
              <a:solidFill>
                <a:srgbClr val="8F99A3"/>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libri"/>
                <a:ea typeface="Calibri"/>
                <a:cs typeface="Calibri"/>
                <a:sym typeface="Calibri"/>
              </a:endParaRPr>
            </a:p>
          </p:txBody>
        </p:sp>
      </p:grpSp>
      <p:sp>
        <p:nvSpPr>
          <p:cNvPr id="330" name="Google Shape;330;p53"/>
          <p:cNvSpPr txBox="1"/>
          <p:nvPr/>
        </p:nvSpPr>
        <p:spPr>
          <a:xfrm>
            <a:off x="1189575" y="1767975"/>
            <a:ext cx="6834300" cy="2222700"/>
          </a:xfrm>
          <a:prstGeom prst="rect">
            <a:avLst/>
          </a:prstGeom>
          <a:ln/>
        </p:spPr>
        <p:style>
          <a:lnRef idx="1">
            <a:schemeClr val="accent5"/>
          </a:lnRef>
          <a:fillRef idx="2">
            <a:schemeClr val="accent5"/>
          </a:fillRef>
          <a:effectRef idx="1">
            <a:schemeClr val="accent5"/>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Clr>
                <a:schemeClr val="dk1"/>
              </a:buClr>
              <a:buSzPts val="990"/>
              <a:buFont typeface="Arial"/>
              <a:buNone/>
            </a:pPr>
            <a:r>
              <a:rPr lang="en-US" sz="2200" dirty="0">
                <a:solidFill>
                  <a:schemeClr val="dk2"/>
                </a:solidFill>
                <a:latin typeface="Calibri"/>
                <a:ea typeface="Calibri"/>
                <a:cs typeface="Calibri"/>
                <a:sym typeface="Calibri"/>
              </a:rPr>
              <a:t>"While I was voting the poll worker stepped back about 20 feet and waited until I was finished voting. "</a:t>
            </a:r>
            <a:endParaRPr sz="2000" dirty="0"/>
          </a:p>
        </p:txBody>
      </p:sp>
      <p:sp>
        <p:nvSpPr>
          <p:cNvPr id="2" name="Google Shape;124;p28">
            <a:extLst>
              <a:ext uri="{FF2B5EF4-FFF2-40B4-BE49-F238E27FC236}">
                <a16:creationId xmlns:a16="http://schemas.microsoft.com/office/drawing/2014/main" id="{55FE9108-5C8B-02C2-FD89-4363422A8B20}"/>
              </a:ext>
            </a:extLst>
          </p:cNvPr>
          <p:cNvSpPr txBox="1">
            <a:spLocks/>
          </p:cNvSpPr>
          <p:nvPr/>
        </p:nvSpPr>
        <p:spPr>
          <a:xfrm>
            <a:off x="1164900" y="4186050"/>
            <a:ext cx="7468112" cy="507506"/>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228600" algn="l" rtl="0">
              <a:lnSpc>
                <a:spcPct val="105000"/>
              </a:lnSpc>
              <a:spcBef>
                <a:spcPts val="800"/>
              </a:spcBef>
              <a:spcAft>
                <a:spcPts val="0"/>
              </a:spcAft>
              <a:buClr>
                <a:srgbClr val="4D565E"/>
              </a:buClr>
              <a:buSzPts val="2000"/>
              <a:buFont typeface="Calibri"/>
              <a:buNone/>
              <a:defRPr sz="2000" b="0" i="0" u="none" strike="noStrike" cap="none">
                <a:solidFill>
                  <a:srgbClr val="4D565E"/>
                </a:solidFill>
                <a:latin typeface="Calibri"/>
                <a:ea typeface="Calibri"/>
                <a:cs typeface="Calibri"/>
                <a:sym typeface="Calibri"/>
              </a:defRPr>
            </a:lvl1pPr>
            <a:lvl2pPr marL="914400" marR="0" lvl="1" indent="-355600" algn="l" rtl="0">
              <a:lnSpc>
                <a:spcPct val="105000"/>
              </a:lnSpc>
              <a:spcBef>
                <a:spcPts val="800"/>
              </a:spcBef>
              <a:spcAft>
                <a:spcPts val="0"/>
              </a:spcAft>
              <a:buClr>
                <a:srgbClr val="4D565E"/>
              </a:buClr>
              <a:buSzPts val="2000"/>
              <a:buFont typeface="Calibri"/>
              <a:buChar char="▪"/>
              <a:defRPr sz="2000" b="0" i="0" u="none" strike="noStrike" cap="none">
                <a:solidFill>
                  <a:srgbClr val="4D565E"/>
                </a:solidFill>
                <a:latin typeface="Calibri"/>
                <a:ea typeface="Calibri"/>
                <a:cs typeface="Calibri"/>
                <a:sym typeface="Calibri"/>
              </a:defRPr>
            </a:lvl2pPr>
            <a:lvl3pPr marL="1371600" marR="0" lvl="2" indent="-330200" algn="l" rtl="0">
              <a:lnSpc>
                <a:spcPct val="105000"/>
              </a:lnSpc>
              <a:spcBef>
                <a:spcPts val="800"/>
              </a:spcBef>
              <a:spcAft>
                <a:spcPts val="0"/>
              </a:spcAft>
              <a:buClr>
                <a:srgbClr val="4D565E"/>
              </a:buClr>
              <a:buSzPts val="1600"/>
              <a:buFont typeface="Calibri"/>
              <a:buChar char="▪"/>
              <a:defRPr sz="1600" b="0" i="0" u="none" strike="noStrike" cap="none">
                <a:solidFill>
                  <a:srgbClr val="4D565E"/>
                </a:solidFill>
                <a:latin typeface="Calibri"/>
                <a:ea typeface="Calibri"/>
                <a:cs typeface="Calibri"/>
                <a:sym typeface="Calibri"/>
              </a:defRPr>
            </a:lvl3pPr>
            <a:lvl4pPr marL="1828800" marR="0" lvl="3" indent="-304800" algn="l" rtl="0">
              <a:lnSpc>
                <a:spcPct val="100000"/>
              </a:lnSpc>
              <a:spcBef>
                <a:spcPts val="240"/>
              </a:spcBef>
              <a:spcAft>
                <a:spcPts val="0"/>
              </a:spcAft>
              <a:buClr>
                <a:srgbClr val="4D565E"/>
              </a:buClr>
              <a:buSzPts val="1200"/>
              <a:buFont typeface="Calibri"/>
              <a:buChar char="▪"/>
              <a:defRPr sz="1200" b="0" i="0" u="none" strike="noStrike" cap="none">
                <a:solidFill>
                  <a:srgbClr val="4D565E"/>
                </a:solidFill>
                <a:latin typeface="Calibri"/>
                <a:ea typeface="Calibri"/>
                <a:cs typeface="Calibri"/>
                <a:sym typeface="Calibri"/>
              </a:defRPr>
            </a:lvl4pPr>
            <a:lvl5pPr marL="2286000" marR="0" lvl="4" indent="-304800" algn="l" rtl="0">
              <a:lnSpc>
                <a:spcPct val="100000"/>
              </a:lnSpc>
              <a:spcBef>
                <a:spcPts val="240"/>
              </a:spcBef>
              <a:spcAft>
                <a:spcPts val="0"/>
              </a:spcAft>
              <a:buClr>
                <a:srgbClr val="4D565E"/>
              </a:buClr>
              <a:buSzPts val="1200"/>
              <a:buFont typeface="Calibri"/>
              <a:buChar char="▪"/>
              <a:defRPr sz="1200" b="0" i="0" u="none" strike="noStrike" cap="none">
                <a:solidFill>
                  <a:srgbClr val="4D565E"/>
                </a:solidFill>
                <a:latin typeface="Calibri"/>
                <a:ea typeface="Calibri"/>
                <a:cs typeface="Calibri"/>
                <a:sym typeface="Calibri"/>
              </a:defRPr>
            </a:lvl5pPr>
            <a:lvl6pPr marL="2743200" marR="0" lvl="5" indent="-323850" algn="l" rtl="0">
              <a:lnSpc>
                <a:spcPct val="100000"/>
              </a:lnSpc>
              <a:spcBef>
                <a:spcPts val="300"/>
              </a:spcBef>
              <a:spcAft>
                <a:spcPts val="0"/>
              </a:spcAft>
              <a:buClr>
                <a:schemeClr val="dk1"/>
              </a:buClr>
              <a:buSzPts val="1500"/>
              <a:buFont typeface="Calibri"/>
              <a:buChar char="•"/>
              <a:defRPr sz="1500" b="0" i="0" u="none" strike="noStrike" cap="none">
                <a:solidFill>
                  <a:schemeClr val="dk1"/>
                </a:solidFill>
                <a:latin typeface="Calibri"/>
                <a:ea typeface="Calibri"/>
                <a:cs typeface="Calibri"/>
                <a:sym typeface="Calibri"/>
              </a:defRPr>
            </a:lvl6pPr>
            <a:lvl7pPr marL="3200400" marR="0" lvl="6" indent="-323850" algn="l" rtl="0">
              <a:lnSpc>
                <a:spcPct val="100000"/>
              </a:lnSpc>
              <a:spcBef>
                <a:spcPts val="300"/>
              </a:spcBef>
              <a:spcAft>
                <a:spcPts val="0"/>
              </a:spcAft>
              <a:buClr>
                <a:schemeClr val="dk1"/>
              </a:buClr>
              <a:buSzPts val="1500"/>
              <a:buFont typeface="Calibri"/>
              <a:buChar char="•"/>
              <a:defRPr sz="1500" b="0" i="0" u="none" strike="noStrike" cap="none">
                <a:solidFill>
                  <a:schemeClr val="dk1"/>
                </a:solidFill>
                <a:latin typeface="Calibri"/>
                <a:ea typeface="Calibri"/>
                <a:cs typeface="Calibri"/>
                <a:sym typeface="Calibri"/>
              </a:defRPr>
            </a:lvl7pPr>
            <a:lvl8pPr marL="3657600" marR="0" lvl="7" indent="-323850" algn="l" rtl="0">
              <a:lnSpc>
                <a:spcPct val="100000"/>
              </a:lnSpc>
              <a:spcBef>
                <a:spcPts val="300"/>
              </a:spcBef>
              <a:spcAft>
                <a:spcPts val="0"/>
              </a:spcAft>
              <a:buClr>
                <a:schemeClr val="dk1"/>
              </a:buClr>
              <a:buSzPts val="1500"/>
              <a:buFont typeface="Calibri"/>
              <a:buChar char="•"/>
              <a:defRPr sz="1500" b="0" i="0" u="none" strike="noStrike" cap="none">
                <a:solidFill>
                  <a:schemeClr val="dk1"/>
                </a:solidFill>
                <a:latin typeface="Calibri"/>
                <a:ea typeface="Calibri"/>
                <a:cs typeface="Calibri"/>
                <a:sym typeface="Calibri"/>
              </a:defRPr>
            </a:lvl8pPr>
            <a:lvl9pPr marL="4114800" marR="0" lvl="8" indent="-323850" algn="l" rtl="0">
              <a:lnSpc>
                <a:spcPct val="100000"/>
              </a:lnSpc>
              <a:spcBef>
                <a:spcPts val="300"/>
              </a:spcBef>
              <a:spcAft>
                <a:spcPts val="0"/>
              </a:spcAft>
              <a:buClr>
                <a:schemeClr val="dk1"/>
              </a:buClr>
              <a:buSzPts val="1500"/>
              <a:buFont typeface="Calibri"/>
              <a:buChar char="•"/>
              <a:defRPr sz="1500" b="0" i="0" u="none" strike="noStrike" cap="none">
                <a:solidFill>
                  <a:schemeClr val="dk1"/>
                </a:solidFill>
                <a:latin typeface="Calibri"/>
                <a:ea typeface="Calibri"/>
                <a:cs typeface="Calibri"/>
                <a:sym typeface="Calibri"/>
              </a:defRPr>
            </a:lvl9pPr>
          </a:lstStyle>
          <a:p>
            <a:pPr marL="0" indent="0">
              <a:lnSpc>
                <a:spcPct val="95000"/>
              </a:lnSpc>
              <a:spcBef>
                <a:spcPts val="300"/>
              </a:spcBef>
            </a:pPr>
            <a:r>
              <a:rPr lang="en-US" sz="1400" b="1" dirty="0">
                <a:solidFill>
                  <a:srgbClr val="3180B0"/>
                </a:solidFill>
              </a:rPr>
              <a:t>Public comment from NIST Request for Information for  </a:t>
            </a:r>
            <a:r>
              <a:rPr lang="en-US" sz="1400" b="1" dirty="0">
                <a:solidFill>
                  <a:srgbClr val="3180B0"/>
                </a:solidFill>
                <a:hlinkClick r:id="rId3"/>
              </a:rPr>
              <a:t>E.O. 14019</a:t>
            </a:r>
            <a:r>
              <a:rPr lang="en-US" sz="1400" b="1" dirty="0">
                <a:solidFill>
                  <a:srgbClr val="3180B0"/>
                </a:solidFill>
              </a:rPr>
              <a:t>, Promoting Access to Voting</a:t>
            </a:r>
            <a:endParaRPr lang="en-US" sz="1400" dirty="0">
              <a:solidFill>
                <a:srgbClr val="3180B0"/>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54"/>
          <p:cNvSpPr txBox="1">
            <a:spLocks noGrp="1"/>
          </p:cNvSpPr>
          <p:nvPr>
            <p:ph type="title"/>
          </p:nvPr>
        </p:nvSpPr>
        <p:spPr>
          <a:xfrm>
            <a:off x="311700" y="445025"/>
            <a:ext cx="8520600" cy="5727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Be available to help, but don’t hover</a:t>
            </a:r>
            <a:endParaRPr/>
          </a:p>
        </p:txBody>
      </p:sp>
      <p:sp>
        <p:nvSpPr>
          <p:cNvPr id="336" name="Google Shape;336;p54"/>
          <p:cNvSpPr txBox="1">
            <a:spLocks noGrp="1"/>
          </p:cNvSpPr>
          <p:nvPr>
            <p:ph type="body" idx="1"/>
          </p:nvPr>
        </p:nvSpPr>
        <p:spPr>
          <a:xfrm>
            <a:off x="311700" y="1152475"/>
            <a:ext cx="5221200" cy="3416400"/>
          </a:xfrm>
          <a:prstGeom prst="rect">
            <a:avLst/>
          </a:prstGeom>
        </p:spPr>
        <p:txBody>
          <a:bodyPr spcFirstLastPara="1" wrap="square" lIns="91425" tIns="45700" rIns="91425" bIns="45700" anchor="t" anchorCtr="0">
            <a:noAutofit/>
          </a:bodyPr>
          <a:lstStyle/>
          <a:p>
            <a:pPr marL="0" lvl="0" indent="0" algn="l" rtl="0">
              <a:lnSpc>
                <a:spcPct val="100000"/>
              </a:lnSpc>
              <a:spcBef>
                <a:spcPts val="400"/>
              </a:spcBef>
              <a:spcAft>
                <a:spcPts val="0"/>
              </a:spcAft>
              <a:buNone/>
            </a:pPr>
            <a:r>
              <a:rPr lang="en-US"/>
              <a:t>If a voter asks for help while they are voting:</a:t>
            </a:r>
            <a:endParaRPr/>
          </a:p>
          <a:p>
            <a:pPr marL="457200" lvl="0" indent="-342900" algn="l" rtl="0">
              <a:lnSpc>
                <a:spcPct val="100000"/>
              </a:lnSpc>
              <a:spcBef>
                <a:spcPts val="400"/>
              </a:spcBef>
              <a:spcAft>
                <a:spcPts val="0"/>
              </a:spcAft>
              <a:buSzPts val="1800"/>
              <a:buChar char="●"/>
            </a:pPr>
            <a:r>
              <a:rPr lang="en-US"/>
              <a:t>Some voters may need more time to be able to vote, so don’t rush them.</a:t>
            </a:r>
            <a:endParaRPr/>
          </a:p>
          <a:p>
            <a:pPr marL="457200" lvl="0" indent="-342900" algn="l" rtl="0">
              <a:lnSpc>
                <a:spcPct val="100000"/>
              </a:lnSpc>
              <a:spcBef>
                <a:spcPts val="0"/>
              </a:spcBef>
              <a:spcAft>
                <a:spcPts val="0"/>
              </a:spcAft>
              <a:buSzPts val="1800"/>
              <a:buChar char="●"/>
            </a:pPr>
            <a:r>
              <a:rPr lang="en-US"/>
              <a:t>Do not speak over an audio ballot session.</a:t>
            </a:r>
            <a:endParaRPr/>
          </a:p>
          <a:p>
            <a:pPr marL="457200" lvl="0" indent="-342900" algn="l" rtl="0">
              <a:spcBef>
                <a:spcPts val="0"/>
              </a:spcBef>
              <a:spcAft>
                <a:spcPts val="0"/>
              </a:spcAft>
              <a:buSzPts val="1800"/>
              <a:buChar char="●"/>
            </a:pPr>
            <a:r>
              <a:rPr lang="en-US"/>
              <a:t>Let the voter know a poll worker will be nearby but not looking at their ballot.</a:t>
            </a:r>
            <a:endParaRPr/>
          </a:p>
          <a:p>
            <a:pPr marL="457200" lvl="0" indent="-342900" algn="l" rtl="0">
              <a:spcBef>
                <a:spcPts val="0"/>
              </a:spcBef>
              <a:spcAft>
                <a:spcPts val="0"/>
              </a:spcAft>
              <a:buSzPts val="1800"/>
              <a:buChar char="●"/>
            </a:pPr>
            <a:r>
              <a:rPr lang="en-US"/>
              <a:t>If you are going to remain very close by but you aren’t helping the voter, turn your back to the screen or make sure it is out of your sight line.</a:t>
            </a:r>
            <a:endParaRPr/>
          </a:p>
          <a:p>
            <a:pPr marL="457200" lvl="0" indent="-342900" algn="l" rtl="0">
              <a:spcBef>
                <a:spcPts val="0"/>
              </a:spcBef>
              <a:spcAft>
                <a:spcPts val="0"/>
              </a:spcAft>
              <a:buSzPts val="1800"/>
              <a:buChar char="●"/>
            </a:pPr>
            <a:r>
              <a:rPr lang="en-US"/>
              <a:t>Try to answer their question without looking at the screen.</a:t>
            </a:r>
            <a:endParaRPr/>
          </a:p>
          <a:p>
            <a:pPr marL="0" lvl="0" indent="0" algn="l" rtl="0">
              <a:spcBef>
                <a:spcPts val="800"/>
              </a:spcBef>
              <a:spcAft>
                <a:spcPts val="0"/>
              </a:spcAft>
              <a:buNone/>
            </a:pPr>
            <a:endParaRPr/>
          </a:p>
        </p:txBody>
      </p:sp>
      <p:pic>
        <p:nvPicPr>
          <p:cNvPr id="2" name="Picture 1" descr="A graphic of a polling place. A voter is standing at an accessible voting system wearing headphones while they vote. The poll worker is standing several feet behind the voting system where they cannot view the voter's choices. ">
            <a:extLst>
              <a:ext uri="{FF2B5EF4-FFF2-40B4-BE49-F238E27FC236}">
                <a16:creationId xmlns:a16="http://schemas.microsoft.com/office/drawing/2014/main" id="{DAA29985-B2F5-914D-05F3-6FE3A661D6BD}"/>
              </a:ext>
            </a:extLst>
          </p:cNvPr>
          <p:cNvPicPr>
            <a:picLocks noChangeAspect="1"/>
          </p:cNvPicPr>
          <p:nvPr/>
        </p:nvPicPr>
        <p:blipFill>
          <a:blip r:embed="rId3"/>
          <a:stretch>
            <a:fillRect/>
          </a:stretch>
        </p:blipFill>
        <p:spPr>
          <a:xfrm>
            <a:off x="5810571" y="1152475"/>
            <a:ext cx="2854155" cy="2847868"/>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55"/>
          <p:cNvSpPr txBox="1">
            <a:spLocks noGrp="1"/>
          </p:cNvSpPr>
          <p:nvPr>
            <p:ph type="title"/>
          </p:nvPr>
        </p:nvSpPr>
        <p:spPr>
          <a:xfrm>
            <a:off x="457200" y="205979"/>
            <a:ext cx="8229600" cy="8574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Let the voter know what you are doing </a:t>
            </a:r>
            <a:endParaRPr/>
          </a:p>
        </p:txBody>
      </p:sp>
      <p:sp>
        <p:nvSpPr>
          <p:cNvPr id="343" name="Google Shape;343;p55"/>
          <p:cNvSpPr txBox="1">
            <a:spLocks noGrp="1"/>
          </p:cNvSpPr>
          <p:nvPr>
            <p:ph type="body" idx="1"/>
          </p:nvPr>
        </p:nvSpPr>
        <p:spPr>
          <a:xfrm>
            <a:off x="511850" y="1127300"/>
            <a:ext cx="6081900" cy="339450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r>
              <a:rPr lang="en-US" dirty="0"/>
              <a:t>In addition to letting voters tell you what help they need, you can tell them what you will do to help them.</a:t>
            </a:r>
            <a:endParaRPr dirty="0"/>
          </a:p>
          <a:p>
            <a:pPr marL="0" lvl="0" indent="0" algn="l" rtl="0">
              <a:spcBef>
                <a:spcPts val="400"/>
              </a:spcBef>
              <a:spcAft>
                <a:spcPts val="0"/>
              </a:spcAft>
              <a:buNone/>
            </a:pPr>
            <a:br>
              <a:rPr lang="en-US" dirty="0"/>
            </a:br>
            <a:r>
              <a:rPr lang="en-US" dirty="0"/>
              <a:t>For example, if they need help while they are voting, you might say:</a:t>
            </a:r>
            <a:br>
              <a:rPr lang="en-US" dirty="0"/>
            </a:br>
            <a:endParaRPr dirty="0"/>
          </a:p>
          <a:p>
            <a:pPr marL="457200" lvl="0" indent="0" algn="l" rtl="0">
              <a:spcBef>
                <a:spcPts val="400"/>
              </a:spcBef>
              <a:spcAft>
                <a:spcPts val="0"/>
              </a:spcAft>
              <a:buNone/>
            </a:pPr>
            <a:r>
              <a:rPr lang="en-US" dirty="0"/>
              <a:t>“I would need to look at the screen to answer your question. Once I’m done, I will move away to give you privacy so that you can continue voting. Is that okay?” If so, “Let me know when you are ready for me to look at the screen.” </a:t>
            </a:r>
            <a:endParaRPr dirty="0"/>
          </a:p>
          <a:p>
            <a:pPr marL="0" lvl="0" indent="0" algn="l" rtl="0">
              <a:spcBef>
                <a:spcPts val="400"/>
              </a:spcBef>
              <a:spcAft>
                <a:spcPts val="0"/>
              </a:spcAft>
              <a:buNone/>
            </a:pPr>
            <a:endParaRPr dirty="0"/>
          </a:p>
          <a:p>
            <a:pPr marL="0" lvl="0" indent="0" algn="l" rtl="0">
              <a:spcBef>
                <a:spcPts val="400"/>
              </a:spcBef>
              <a:spcAft>
                <a:spcPts val="0"/>
              </a:spcAft>
              <a:buNone/>
            </a:pPr>
            <a:endParaRP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56"/>
          <p:cNvSpPr txBox="1">
            <a:spLocks noGrp="1"/>
          </p:cNvSpPr>
          <p:nvPr>
            <p:ph type="title"/>
          </p:nvPr>
        </p:nvSpPr>
        <p:spPr>
          <a:xfrm>
            <a:off x="457200" y="205979"/>
            <a:ext cx="8229600" cy="8574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Troubleshooting during the voting session  </a:t>
            </a:r>
            <a:endParaRPr/>
          </a:p>
        </p:txBody>
      </p:sp>
      <p:sp>
        <p:nvSpPr>
          <p:cNvPr id="349" name="Google Shape;349;p56"/>
          <p:cNvSpPr txBox="1">
            <a:spLocks noGrp="1"/>
          </p:cNvSpPr>
          <p:nvPr>
            <p:ph type="body" idx="1"/>
          </p:nvPr>
        </p:nvSpPr>
        <p:spPr>
          <a:xfrm>
            <a:off x="457201" y="1200151"/>
            <a:ext cx="8229600" cy="339450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r>
              <a:rPr lang="en-US" dirty="0"/>
              <a:t>Communicate directly with the voter:</a:t>
            </a:r>
            <a:endParaRPr dirty="0"/>
          </a:p>
          <a:p>
            <a:pPr marL="457200" lvl="0" indent="-342900" algn="l" rtl="0">
              <a:spcBef>
                <a:spcPts val="400"/>
              </a:spcBef>
              <a:spcAft>
                <a:spcPts val="0"/>
              </a:spcAft>
              <a:buSzPts val="1800"/>
              <a:buChar char="●"/>
            </a:pPr>
            <a:r>
              <a:rPr lang="en-US" dirty="0"/>
              <a:t>Even if they have an assistant or interpreter</a:t>
            </a:r>
            <a:endParaRPr dirty="0"/>
          </a:p>
          <a:p>
            <a:pPr marL="457200" lvl="0" indent="-342900" algn="l" rtl="0">
              <a:spcBef>
                <a:spcPts val="0"/>
              </a:spcBef>
              <a:spcAft>
                <a:spcPts val="0"/>
              </a:spcAft>
              <a:buSzPts val="1800"/>
              <a:buChar char="●"/>
            </a:pPr>
            <a:r>
              <a:rPr lang="en-US" dirty="0"/>
              <a:t>Explain what you are doing</a:t>
            </a:r>
            <a:endParaRPr dirty="0"/>
          </a:p>
          <a:p>
            <a:pPr marL="457200" lvl="0" indent="-342900" algn="l" rtl="0">
              <a:spcBef>
                <a:spcPts val="0"/>
              </a:spcBef>
              <a:spcAft>
                <a:spcPts val="0"/>
              </a:spcAft>
              <a:buSzPts val="1800"/>
              <a:buChar char="●"/>
            </a:pPr>
            <a:r>
              <a:rPr lang="en-US" dirty="0"/>
              <a:t>Let them know if you are waiting for assistance or how long it may take</a:t>
            </a:r>
            <a:endParaRPr dirty="0"/>
          </a:p>
          <a:p>
            <a:pPr marL="457200" lvl="0" indent="-342900" algn="l" rtl="0">
              <a:spcBef>
                <a:spcPts val="0"/>
              </a:spcBef>
              <a:spcAft>
                <a:spcPts val="0"/>
              </a:spcAft>
              <a:buSzPts val="1800"/>
              <a:buChar char="●"/>
            </a:pPr>
            <a:r>
              <a:rPr lang="en-US" dirty="0"/>
              <a:t>Troubleshoot the problem as much as possible</a:t>
            </a:r>
            <a:endParaRPr dirty="0"/>
          </a:p>
          <a:p>
            <a:pPr marL="0" lvl="0" indent="0" algn="l" rtl="0">
              <a:spcBef>
                <a:spcPts val="400"/>
              </a:spcBef>
              <a:spcAft>
                <a:spcPts val="0"/>
              </a:spcAft>
              <a:buNone/>
            </a:pPr>
            <a:endParaRPr dirty="0"/>
          </a:p>
          <a:p>
            <a:pPr marL="0" lvl="0" indent="0" algn="l" rtl="0">
              <a:spcBef>
                <a:spcPts val="400"/>
              </a:spcBef>
              <a:spcAft>
                <a:spcPts val="0"/>
              </a:spcAft>
              <a:buNone/>
            </a:pPr>
            <a:r>
              <a:rPr lang="en-US" dirty="0"/>
              <a:t>Let them know about any alternative options, but don’t pressure them to vote on a paper ballot if they want to use the accessible voting system</a:t>
            </a:r>
            <a:endParaRPr dirty="0"/>
          </a:p>
          <a:p>
            <a:pPr marL="0" lvl="0" indent="0" algn="l" rtl="0">
              <a:spcBef>
                <a:spcPts val="400"/>
              </a:spcBef>
              <a:spcAft>
                <a:spcPts val="0"/>
              </a:spcAft>
              <a:buNone/>
            </a:pPr>
            <a:endParaRPr dirty="0"/>
          </a:p>
          <a:p>
            <a:pPr marL="0" lvl="0" indent="0" algn="l" rtl="0">
              <a:spcBef>
                <a:spcPts val="400"/>
              </a:spcBef>
              <a:spcAft>
                <a:spcPts val="0"/>
              </a:spcAft>
              <a:buNone/>
            </a:pPr>
            <a:endParaRPr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57"/>
          <p:cNvSpPr txBox="1">
            <a:spLocks noGrp="1"/>
          </p:cNvSpPr>
          <p:nvPr>
            <p:ph type="title"/>
          </p:nvPr>
        </p:nvSpPr>
        <p:spPr>
          <a:xfrm>
            <a:off x="1189575" y="837850"/>
            <a:ext cx="7252200" cy="841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solidFill>
                  <a:schemeClr val="dk1"/>
                </a:solidFill>
              </a:rPr>
              <a:t>How to assist voters:</a:t>
            </a:r>
            <a:br>
              <a:rPr lang="en-US" dirty="0">
                <a:solidFill>
                  <a:schemeClr val="dk1"/>
                </a:solidFill>
              </a:rPr>
            </a:br>
            <a:r>
              <a:rPr lang="en-US" dirty="0">
                <a:solidFill>
                  <a:schemeClr val="dk1"/>
                </a:solidFill>
              </a:rPr>
              <a:t>While they are verifying and casting their ballot</a:t>
            </a:r>
            <a:endParaRPr dirty="0">
              <a:solidFill>
                <a:schemeClr val="dk1"/>
              </a:solidFill>
            </a:endParaRPr>
          </a:p>
        </p:txBody>
      </p:sp>
      <p:sp>
        <p:nvSpPr>
          <p:cNvPr id="356" name="Google Shape;356;p57"/>
          <p:cNvSpPr txBox="1"/>
          <p:nvPr/>
        </p:nvSpPr>
        <p:spPr>
          <a:xfrm>
            <a:off x="1189563" y="1782524"/>
            <a:ext cx="6834300" cy="2224393"/>
          </a:xfrm>
          <a:prstGeom prst="rect">
            <a:avLst/>
          </a:prstGeom>
          <a:ln/>
        </p:spPr>
        <p:style>
          <a:lnRef idx="1">
            <a:schemeClr val="accent5"/>
          </a:lnRef>
          <a:fillRef idx="2">
            <a:schemeClr val="accent5"/>
          </a:fillRef>
          <a:effectRef idx="1">
            <a:schemeClr val="accent5"/>
          </a:effectRef>
          <a:fontRef idx="minor">
            <a:schemeClr val="dk1"/>
          </a:fontRef>
        </p:style>
        <p:txBody>
          <a:bodyPr spcFirstLastPara="1" wrap="square" lIns="91425" tIns="91425" rIns="91425" bIns="91425" anchor="t" anchorCtr="0">
            <a:noAutofit/>
          </a:bodyPr>
          <a:lstStyle/>
          <a:p>
            <a:pPr marL="0" lvl="0" indent="0" algn="l" rtl="0">
              <a:lnSpc>
                <a:spcPct val="115000"/>
              </a:lnSpc>
              <a:spcBef>
                <a:spcPts val="1200"/>
              </a:spcBef>
              <a:spcAft>
                <a:spcPts val="1200"/>
              </a:spcAft>
              <a:buNone/>
            </a:pPr>
            <a:r>
              <a:rPr lang="en-US" sz="2200" dirty="0">
                <a:solidFill>
                  <a:schemeClr val="dk2"/>
                </a:solidFill>
                <a:latin typeface="Calibri"/>
                <a:ea typeface="Calibri"/>
                <a:cs typeface="Calibri"/>
                <a:sym typeface="Calibri"/>
              </a:rPr>
              <a:t>“Once the paper print ballot is released from the machine, we should have an envelope immediately provided at the machine to avoid the poll worker or anyone else to "peek" and see our voting choices.”</a:t>
            </a:r>
            <a:endParaRPr sz="2200" dirty="0">
              <a:solidFill>
                <a:schemeClr val="dk2"/>
              </a:solidFill>
              <a:latin typeface="Calibri"/>
              <a:ea typeface="Calibri"/>
              <a:cs typeface="Calibri"/>
              <a:sym typeface="Calibri"/>
            </a:endParaRPr>
          </a:p>
        </p:txBody>
      </p:sp>
      <p:grpSp>
        <p:nvGrpSpPr>
          <p:cNvPr id="357" name="Google Shape;357;p57"/>
          <p:cNvGrpSpPr/>
          <p:nvPr/>
        </p:nvGrpSpPr>
        <p:grpSpPr>
          <a:xfrm>
            <a:off x="1164901" y="1679836"/>
            <a:ext cx="6883634" cy="2506050"/>
            <a:chOff x="914400" y="1732950"/>
            <a:chExt cx="7316788" cy="2672550"/>
          </a:xfrm>
        </p:grpSpPr>
        <p:cxnSp>
          <p:nvCxnSpPr>
            <p:cNvPr id="358" name="Google Shape;358;p57"/>
            <p:cNvCxnSpPr/>
            <p:nvPr/>
          </p:nvCxnSpPr>
          <p:spPr>
            <a:xfrm>
              <a:off x="914400" y="1732950"/>
              <a:ext cx="7315200" cy="0"/>
            </a:xfrm>
            <a:prstGeom prst="straightConnector1">
              <a:avLst/>
            </a:prstGeom>
            <a:noFill/>
            <a:ln w="9525" cap="flat" cmpd="sng">
              <a:solidFill>
                <a:srgbClr val="8F99A3"/>
              </a:solidFill>
              <a:prstDash val="solid"/>
              <a:round/>
              <a:headEnd type="none" w="sm" len="sm"/>
              <a:tailEnd type="none" w="sm" len="sm"/>
            </a:ln>
          </p:spPr>
        </p:cxnSp>
        <p:sp>
          <p:nvSpPr>
            <p:cNvPr id="359" name="Google Shape;359;p57"/>
            <p:cNvSpPr/>
            <p:nvPr/>
          </p:nvSpPr>
          <p:spPr>
            <a:xfrm>
              <a:off x="915988" y="4302313"/>
              <a:ext cx="7315200" cy="103187"/>
            </a:xfrm>
            <a:custGeom>
              <a:avLst/>
              <a:gdLst/>
              <a:ahLst/>
              <a:cxnLst/>
              <a:rect l="l" t="t" r="r" b="b"/>
              <a:pathLst>
                <a:path w="4608" h="65" extrusionOk="0">
                  <a:moveTo>
                    <a:pt x="0" y="0"/>
                  </a:moveTo>
                  <a:lnTo>
                    <a:pt x="224" y="0"/>
                  </a:lnTo>
                  <a:lnTo>
                    <a:pt x="286" y="65"/>
                  </a:lnTo>
                  <a:lnTo>
                    <a:pt x="349" y="0"/>
                  </a:lnTo>
                  <a:lnTo>
                    <a:pt x="4608" y="0"/>
                  </a:lnTo>
                </a:path>
              </a:pathLst>
            </a:custGeom>
            <a:noFill/>
            <a:ln w="9525" cap="flat" cmpd="sng">
              <a:solidFill>
                <a:srgbClr val="8F99A3"/>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libri"/>
                <a:ea typeface="Calibri"/>
                <a:cs typeface="Calibri"/>
                <a:sym typeface="Calibri"/>
              </a:endParaRPr>
            </a:p>
          </p:txBody>
        </p:sp>
      </p:grpSp>
      <p:sp>
        <p:nvSpPr>
          <p:cNvPr id="2" name="Google Shape;124;p28">
            <a:extLst>
              <a:ext uri="{FF2B5EF4-FFF2-40B4-BE49-F238E27FC236}">
                <a16:creationId xmlns:a16="http://schemas.microsoft.com/office/drawing/2014/main" id="{5507281A-81F4-CAE2-AFA7-2A8CC6810EF6}"/>
              </a:ext>
            </a:extLst>
          </p:cNvPr>
          <p:cNvSpPr txBox="1">
            <a:spLocks/>
          </p:cNvSpPr>
          <p:nvPr/>
        </p:nvSpPr>
        <p:spPr>
          <a:xfrm>
            <a:off x="1164900" y="4186050"/>
            <a:ext cx="7468112" cy="507506"/>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228600" algn="l" rtl="0">
              <a:lnSpc>
                <a:spcPct val="105000"/>
              </a:lnSpc>
              <a:spcBef>
                <a:spcPts val="800"/>
              </a:spcBef>
              <a:spcAft>
                <a:spcPts val="0"/>
              </a:spcAft>
              <a:buClr>
                <a:srgbClr val="4D565E"/>
              </a:buClr>
              <a:buSzPts val="2000"/>
              <a:buFont typeface="Calibri"/>
              <a:buNone/>
              <a:defRPr sz="2000" b="0" i="0" u="none" strike="noStrike" cap="none">
                <a:solidFill>
                  <a:srgbClr val="4D565E"/>
                </a:solidFill>
                <a:latin typeface="Calibri"/>
                <a:ea typeface="Calibri"/>
                <a:cs typeface="Calibri"/>
                <a:sym typeface="Calibri"/>
              </a:defRPr>
            </a:lvl1pPr>
            <a:lvl2pPr marL="914400" marR="0" lvl="1" indent="-355600" algn="l" rtl="0">
              <a:lnSpc>
                <a:spcPct val="105000"/>
              </a:lnSpc>
              <a:spcBef>
                <a:spcPts val="800"/>
              </a:spcBef>
              <a:spcAft>
                <a:spcPts val="0"/>
              </a:spcAft>
              <a:buClr>
                <a:srgbClr val="4D565E"/>
              </a:buClr>
              <a:buSzPts val="2000"/>
              <a:buFont typeface="Calibri"/>
              <a:buChar char="▪"/>
              <a:defRPr sz="2000" b="0" i="0" u="none" strike="noStrike" cap="none">
                <a:solidFill>
                  <a:srgbClr val="4D565E"/>
                </a:solidFill>
                <a:latin typeface="Calibri"/>
                <a:ea typeface="Calibri"/>
                <a:cs typeface="Calibri"/>
                <a:sym typeface="Calibri"/>
              </a:defRPr>
            </a:lvl2pPr>
            <a:lvl3pPr marL="1371600" marR="0" lvl="2" indent="-330200" algn="l" rtl="0">
              <a:lnSpc>
                <a:spcPct val="105000"/>
              </a:lnSpc>
              <a:spcBef>
                <a:spcPts val="800"/>
              </a:spcBef>
              <a:spcAft>
                <a:spcPts val="0"/>
              </a:spcAft>
              <a:buClr>
                <a:srgbClr val="4D565E"/>
              </a:buClr>
              <a:buSzPts val="1600"/>
              <a:buFont typeface="Calibri"/>
              <a:buChar char="▪"/>
              <a:defRPr sz="1600" b="0" i="0" u="none" strike="noStrike" cap="none">
                <a:solidFill>
                  <a:srgbClr val="4D565E"/>
                </a:solidFill>
                <a:latin typeface="Calibri"/>
                <a:ea typeface="Calibri"/>
                <a:cs typeface="Calibri"/>
                <a:sym typeface="Calibri"/>
              </a:defRPr>
            </a:lvl3pPr>
            <a:lvl4pPr marL="1828800" marR="0" lvl="3" indent="-304800" algn="l" rtl="0">
              <a:lnSpc>
                <a:spcPct val="100000"/>
              </a:lnSpc>
              <a:spcBef>
                <a:spcPts val="240"/>
              </a:spcBef>
              <a:spcAft>
                <a:spcPts val="0"/>
              </a:spcAft>
              <a:buClr>
                <a:srgbClr val="4D565E"/>
              </a:buClr>
              <a:buSzPts val="1200"/>
              <a:buFont typeface="Calibri"/>
              <a:buChar char="▪"/>
              <a:defRPr sz="1200" b="0" i="0" u="none" strike="noStrike" cap="none">
                <a:solidFill>
                  <a:srgbClr val="4D565E"/>
                </a:solidFill>
                <a:latin typeface="Calibri"/>
                <a:ea typeface="Calibri"/>
                <a:cs typeface="Calibri"/>
                <a:sym typeface="Calibri"/>
              </a:defRPr>
            </a:lvl4pPr>
            <a:lvl5pPr marL="2286000" marR="0" lvl="4" indent="-304800" algn="l" rtl="0">
              <a:lnSpc>
                <a:spcPct val="100000"/>
              </a:lnSpc>
              <a:spcBef>
                <a:spcPts val="240"/>
              </a:spcBef>
              <a:spcAft>
                <a:spcPts val="0"/>
              </a:spcAft>
              <a:buClr>
                <a:srgbClr val="4D565E"/>
              </a:buClr>
              <a:buSzPts val="1200"/>
              <a:buFont typeface="Calibri"/>
              <a:buChar char="▪"/>
              <a:defRPr sz="1200" b="0" i="0" u="none" strike="noStrike" cap="none">
                <a:solidFill>
                  <a:srgbClr val="4D565E"/>
                </a:solidFill>
                <a:latin typeface="Calibri"/>
                <a:ea typeface="Calibri"/>
                <a:cs typeface="Calibri"/>
                <a:sym typeface="Calibri"/>
              </a:defRPr>
            </a:lvl5pPr>
            <a:lvl6pPr marL="2743200" marR="0" lvl="5" indent="-323850" algn="l" rtl="0">
              <a:lnSpc>
                <a:spcPct val="100000"/>
              </a:lnSpc>
              <a:spcBef>
                <a:spcPts val="300"/>
              </a:spcBef>
              <a:spcAft>
                <a:spcPts val="0"/>
              </a:spcAft>
              <a:buClr>
                <a:schemeClr val="dk1"/>
              </a:buClr>
              <a:buSzPts val="1500"/>
              <a:buFont typeface="Calibri"/>
              <a:buChar char="•"/>
              <a:defRPr sz="1500" b="0" i="0" u="none" strike="noStrike" cap="none">
                <a:solidFill>
                  <a:schemeClr val="dk1"/>
                </a:solidFill>
                <a:latin typeface="Calibri"/>
                <a:ea typeface="Calibri"/>
                <a:cs typeface="Calibri"/>
                <a:sym typeface="Calibri"/>
              </a:defRPr>
            </a:lvl6pPr>
            <a:lvl7pPr marL="3200400" marR="0" lvl="6" indent="-323850" algn="l" rtl="0">
              <a:lnSpc>
                <a:spcPct val="100000"/>
              </a:lnSpc>
              <a:spcBef>
                <a:spcPts val="300"/>
              </a:spcBef>
              <a:spcAft>
                <a:spcPts val="0"/>
              </a:spcAft>
              <a:buClr>
                <a:schemeClr val="dk1"/>
              </a:buClr>
              <a:buSzPts val="1500"/>
              <a:buFont typeface="Calibri"/>
              <a:buChar char="•"/>
              <a:defRPr sz="1500" b="0" i="0" u="none" strike="noStrike" cap="none">
                <a:solidFill>
                  <a:schemeClr val="dk1"/>
                </a:solidFill>
                <a:latin typeface="Calibri"/>
                <a:ea typeface="Calibri"/>
                <a:cs typeface="Calibri"/>
                <a:sym typeface="Calibri"/>
              </a:defRPr>
            </a:lvl7pPr>
            <a:lvl8pPr marL="3657600" marR="0" lvl="7" indent="-323850" algn="l" rtl="0">
              <a:lnSpc>
                <a:spcPct val="100000"/>
              </a:lnSpc>
              <a:spcBef>
                <a:spcPts val="300"/>
              </a:spcBef>
              <a:spcAft>
                <a:spcPts val="0"/>
              </a:spcAft>
              <a:buClr>
                <a:schemeClr val="dk1"/>
              </a:buClr>
              <a:buSzPts val="1500"/>
              <a:buFont typeface="Calibri"/>
              <a:buChar char="•"/>
              <a:defRPr sz="1500" b="0" i="0" u="none" strike="noStrike" cap="none">
                <a:solidFill>
                  <a:schemeClr val="dk1"/>
                </a:solidFill>
                <a:latin typeface="Calibri"/>
                <a:ea typeface="Calibri"/>
                <a:cs typeface="Calibri"/>
                <a:sym typeface="Calibri"/>
              </a:defRPr>
            </a:lvl8pPr>
            <a:lvl9pPr marL="4114800" marR="0" lvl="8" indent="-323850" algn="l" rtl="0">
              <a:lnSpc>
                <a:spcPct val="100000"/>
              </a:lnSpc>
              <a:spcBef>
                <a:spcPts val="300"/>
              </a:spcBef>
              <a:spcAft>
                <a:spcPts val="0"/>
              </a:spcAft>
              <a:buClr>
                <a:schemeClr val="dk1"/>
              </a:buClr>
              <a:buSzPts val="1500"/>
              <a:buFont typeface="Calibri"/>
              <a:buChar char="•"/>
              <a:defRPr sz="1500" b="0" i="0" u="none" strike="noStrike" cap="none">
                <a:solidFill>
                  <a:schemeClr val="dk1"/>
                </a:solidFill>
                <a:latin typeface="Calibri"/>
                <a:ea typeface="Calibri"/>
                <a:cs typeface="Calibri"/>
                <a:sym typeface="Calibri"/>
              </a:defRPr>
            </a:lvl9pPr>
          </a:lstStyle>
          <a:p>
            <a:pPr marL="0" indent="0">
              <a:lnSpc>
                <a:spcPct val="95000"/>
              </a:lnSpc>
              <a:spcBef>
                <a:spcPts val="300"/>
              </a:spcBef>
            </a:pPr>
            <a:r>
              <a:rPr lang="en-US" sz="1400" b="1" dirty="0">
                <a:solidFill>
                  <a:srgbClr val="3180B0"/>
                </a:solidFill>
              </a:rPr>
              <a:t>Public comment from NIST Request for Information for  </a:t>
            </a:r>
            <a:r>
              <a:rPr lang="en-US" sz="1400" b="1" dirty="0">
                <a:solidFill>
                  <a:srgbClr val="3180B0"/>
                </a:solidFill>
                <a:hlinkClick r:id="rId3"/>
              </a:rPr>
              <a:t>E.O. 14019</a:t>
            </a:r>
            <a:r>
              <a:rPr lang="en-US" sz="1400" b="1" dirty="0">
                <a:solidFill>
                  <a:srgbClr val="3180B0"/>
                </a:solidFill>
              </a:rPr>
              <a:t>, Promoting Access to Voting</a:t>
            </a:r>
            <a:endParaRPr lang="en-US" sz="1400" dirty="0">
              <a:solidFill>
                <a:srgbClr val="3180B0"/>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58"/>
          <p:cNvSpPr txBox="1">
            <a:spLocks noGrp="1"/>
          </p:cNvSpPr>
          <p:nvPr>
            <p:ph type="title"/>
          </p:nvPr>
        </p:nvSpPr>
        <p:spPr>
          <a:xfrm>
            <a:off x="457200" y="205979"/>
            <a:ext cx="8229600" cy="8574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Helping voters verify and cast their ballot</a:t>
            </a:r>
            <a:endParaRPr/>
          </a:p>
        </p:txBody>
      </p:sp>
      <p:sp>
        <p:nvSpPr>
          <p:cNvPr id="365" name="Google Shape;365;p58"/>
          <p:cNvSpPr txBox="1">
            <a:spLocks noGrp="1"/>
          </p:cNvSpPr>
          <p:nvPr>
            <p:ph type="body" idx="1"/>
          </p:nvPr>
        </p:nvSpPr>
        <p:spPr>
          <a:xfrm>
            <a:off x="457201" y="1200151"/>
            <a:ext cx="8229600" cy="3394500"/>
          </a:xfrm>
          <a:prstGeom prst="rect">
            <a:avLst/>
          </a:prstGeom>
        </p:spPr>
        <p:txBody>
          <a:bodyPr spcFirstLastPara="1" wrap="square" lIns="91425" tIns="45700" rIns="91425" bIns="45700" anchor="t" anchorCtr="0">
            <a:normAutofit/>
          </a:bodyPr>
          <a:lstStyle/>
          <a:p>
            <a:pPr marL="0" lvl="0" indent="0" algn="l" rtl="0">
              <a:spcBef>
                <a:spcPts val="400"/>
              </a:spcBef>
              <a:spcAft>
                <a:spcPts val="0"/>
              </a:spcAft>
              <a:buNone/>
            </a:pPr>
            <a:r>
              <a:rPr lang="en-US" dirty="0"/>
              <a:t>Voters should verify their choices before </a:t>
            </a:r>
            <a:r>
              <a:rPr lang="en-US" dirty="0">
                <a:highlight>
                  <a:srgbClr val="EFEFEF"/>
                </a:highlight>
              </a:rPr>
              <a:t>[printing] [casting] </a:t>
            </a:r>
            <a:r>
              <a:rPr lang="en-US" dirty="0"/>
              <a:t>the ballot.</a:t>
            </a:r>
            <a:endParaRPr dirty="0"/>
          </a:p>
          <a:p>
            <a:pPr marL="0" lvl="0" indent="0" algn="l" rtl="0">
              <a:spcBef>
                <a:spcPts val="400"/>
              </a:spcBef>
              <a:spcAft>
                <a:spcPts val="0"/>
              </a:spcAft>
              <a:buNone/>
            </a:pPr>
            <a:endParaRPr dirty="0"/>
          </a:p>
          <a:p>
            <a:pPr marL="0" lvl="0" indent="0" algn="l" rtl="0">
              <a:spcBef>
                <a:spcPts val="400"/>
              </a:spcBef>
              <a:spcAft>
                <a:spcPts val="0"/>
              </a:spcAft>
              <a:buNone/>
            </a:pPr>
            <a:r>
              <a:rPr lang="en-US" dirty="0"/>
              <a:t>Voters can spoil a ballot after printing it and have </a:t>
            </a:r>
            <a:r>
              <a:rPr lang="en-US" dirty="0">
                <a:highlight>
                  <a:srgbClr val="EFEFEF"/>
                </a:highlight>
              </a:rPr>
              <a:t>three</a:t>
            </a:r>
            <a:r>
              <a:rPr lang="en-US" dirty="0"/>
              <a:t> tries.</a:t>
            </a:r>
          </a:p>
          <a:p>
            <a:pPr marL="0" lvl="0" indent="0" algn="l" rtl="0">
              <a:spcBef>
                <a:spcPts val="400"/>
              </a:spcBef>
              <a:spcAft>
                <a:spcPts val="0"/>
              </a:spcAft>
              <a:buNone/>
            </a:pPr>
            <a:endParaRPr lang="en-US" dirty="0"/>
          </a:p>
          <a:p>
            <a:pPr marL="0" lvl="0" indent="0" algn="l" rtl="0">
              <a:spcBef>
                <a:spcPts val="400"/>
              </a:spcBef>
              <a:spcAft>
                <a:spcPts val="0"/>
              </a:spcAft>
              <a:buNone/>
            </a:pPr>
            <a:r>
              <a:rPr lang="en-US" dirty="0"/>
              <a:t>Handling the printed ballot</a:t>
            </a:r>
            <a:endParaRPr dirty="0"/>
          </a:p>
          <a:p>
            <a:pPr marL="457200" lvl="0" indent="-342900" algn="l" rtl="0">
              <a:spcBef>
                <a:spcPts val="400"/>
              </a:spcBef>
              <a:spcAft>
                <a:spcPts val="0"/>
              </a:spcAft>
              <a:buSzPts val="1800"/>
              <a:buChar char="●"/>
            </a:pPr>
            <a:r>
              <a:rPr lang="en-US" dirty="0"/>
              <a:t>Let the voter handle the ballot themselves unless they ask for help</a:t>
            </a:r>
            <a:endParaRPr dirty="0"/>
          </a:p>
          <a:p>
            <a:pPr marL="457200" lvl="0" indent="-342900" algn="l" rtl="0">
              <a:spcBef>
                <a:spcPts val="0"/>
              </a:spcBef>
              <a:spcAft>
                <a:spcPts val="0"/>
              </a:spcAft>
              <a:buSzPts val="1800"/>
              <a:buChar char="●"/>
            </a:pPr>
            <a:r>
              <a:rPr lang="en-US" dirty="0"/>
              <a:t>If the voter needs help with handling the ballot, ask before taking it from them</a:t>
            </a:r>
            <a:endParaRPr dirty="0"/>
          </a:p>
          <a:p>
            <a:pPr marL="457200" lvl="0" indent="-342900" algn="l" rtl="0">
              <a:spcBef>
                <a:spcPts val="0"/>
              </a:spcBef>
              <a:spcAft>
                <a:spcPts val="0"/>
              </a:spcAft>
              <a:buSzPts val="1800"/>
              <a:buChar char="●"/>
            </a:pPr>
            <a:r>
              <a:rPr lang="en-US" dirty="0">
                <a:highlight>
                  <a:srgbClr val="EFEFEF"/>
                </a:highlight>
              </a:rPr>
              <a:t>[ Place the ballot in secrecy sleeve ]</a:t>
            </a:r>
            <a:endParaRPr dirty="0">
              <a:highlight>
                <a:srgbClr val="EFEFEF"/>
              </a:highlight>
            </a:endParaRPr>
          </a:p>
          <a:p>
            <a:pPr marL="0" lvl="0" indent="0" algn="l" rtl="0">
              <a:spcBef>
                <a:spcPts val="400"/>
              </a:spcBef>
              <a:spcAft>
                <a:spcPts val="0"/>
              </a:spcAft>
              <a:buNone/>
            </a:pPr>
            <a:endParaRPr dirty="0"/>
          </a:p>
          <a:p>
            <a:pPr marL="0" lvl="0" indent="0" algn="l" rtl="0">
              <a:spcBef>
                <a:spcPts val="400"/>
              </a:spcBef>
              <a:spcAft>
                <a:spcPts val="0"/>
              </a:spcAft>
              <a:buNone/>
            </a:pPr>
            <a:endParaRPr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59"/>
          <p:cNvSpPr txBox="1">
            <a:spLocks noGrp="1"/>
          </p:cNvSpPr>
          <p:nvPr>
            <p:ph type="title"/>
          </p:nvPr>
        </p:nvSpPr>
        <p:spPr>
          <a:xfrm>
            <a:off x="457200" y="205979"/>
            <a:ext cx="8229600" cy="8574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Helping voters get to the scanner</a:t>
            </a:r>
            <a:endParaRPr/>
          </a:p>
        </p:txBody>
      </p:sp>
      <p:sp>
        <p:nvSpPr>
          <p:cNvPr id="371" name="Google Shape;371;p59"/>
          <p:cNvSpPr txBox="1">
            <a:spLocks noGrp="1"/>
          </p:cNvSpPr>
          <p:nvPr>
            <p:ph type="body" idx="1"/>
          </p:nvPr>
        </p:nvSpPr>
        <p:spPr>
          <a:xfrm>
            <a:off x="457201" y="1200151"/>
            <a:ext cx="8229600" cy="3394500"/>
          </a:xfrm>
          <a:prstGeom prst="rect">
            <a:avLst/>
          </a:prstGeom>
        </p:spPr>
        <p:txBody>
          <a:bodyPr spcFirstLastPara="1" wrap="square" lIns="91425" tIns="45700" rIns="91425" bIns="45700" anchor="t" anchorCtr="0">
            <a:normAutofit/>
          </a:bodyPr>
          <a:lstStyle/>
          <a:p>
            <a:pPr marL="0" lvl="0" indent="0" algn="l" rtl="0">
              <a:spcBef>
                <a:spcPts val="400"/>
              </a:spcBef>
              <a:spcAft>
                <a:spcPts val="0"/>
              </a:spcAft>
              <a:buNone/>
            </a:pPr>
            <a:r>
              <a:rPr lang="en-US" dirty="0"/>
              <a:t>Ask the voter if they would like assistance getting to the scanner</a:t>
            </a:r>
            <a:endParaRPr dirty="0"/>
          </a:p>
          <a:p>
            <a:pPr marL="0" lvl="0" indent="0" algn="l" rtl="0">
              <a:spcBef>
                <a:spcPts val="400"/>
              </a:spcBef>
              <a:spcAft>
                <a:spcPts val="0"/>
              </a:spcAft>
              <a:buNone/>
            </a:pPr>
            <a:endParaRPr dirty="0"/>
          </a:p>
          <a:p>
            <a:pPr marL="0" lvl="0" indent="0" algn="l" rtl="0">
              <a:spcBef>
                <a:spcPts val="400"/>
              </a:spcBef>
              <a:spcAft>
                <a:spcPts val="0"/>
              </a:spcAft>
              <a:buNone/>
            </a:pPr>
            <a:r>
              <a:rPr lang="en-US" dirty="0"/>
              <a:t>For voters who are blind or have low vision: </a:t>
            </a:r>
            <a:endParaRPr dirty="0"/>
          </a:p>
          <a:p>
            <a:pPr marL="457200" lvl="0" indent="-342900" algn="l" rtl="0">
              <a:spcBef>
                <a:spcPts val="400"/>
              </a:spcBef>
              <a:spcAft>
                <a:spcPts val="0"/>
              </a:spcAft>
              <a:buSzPts val="1800"/>
              <a:buChar char="●"/>
            </a:pPr>
            <a:r>
              <a:rPr lang="en-US" dirty="0"/>
              <a:t>Tell the voter where the scanner is located and offer to guide them</a:t>
            </a:r>
            <a:endParaRPr dirty="0"/>
          </a:p>
          <a:p>
            <a:pPr marL="457200" lvl="0" indent="-342900" algn="l" rtl="0">
              <a:spcBef>
                <a:spcPts val="0"/>
              </a:spcBef>
              <a:spcAft>
                <a:spcPts val="0"/>
              </a:spcAft>
              <a:buSzPts val="1800"/>
              <a:buChar char="●"/>
            </a:pPr>
            <a:r>
              <a:rPr lang="en-US" dirty="0"/>
              <a:t>If they want you to guide them, do not grab them. Offer them your elbow so they can walk with you to the scanner</a:t>
            </a:r>
            <a:endParaRPr dirty="0"/>
          </a:p>
          <a:p>
            <a:pPr marL="457200" lvl="0" indent="-342900" algn="l" rtl="0">
              <a:spcBef>
                <a:spcPts val="0"/>
              </a:spcBef>
              <a:spcAft>
                <a:spcPts val="0"/>
              </a:spcAft>
              <a:buSzPts val="1800"/>
              <a:buChar char="●"/>
            </a:pPr>
            <a:r>
              <a:rPr lang="en-US" dirty="0"/>
              <a:t>If they have a service animal, stand on the opposite side of the voter from the animal</a:t>
            </a:r>
            <a:endParaRPr dirty="0"/>
          </a:p>
          <a:p>
            <a:pPr marL="0" lvl="0" indent="0" algn="l" rtl="0">
              <a:spcBef>
                <a:spcPts val="400"/>
              </a:spcBef>
              <a:spcAft>
                <a:spcPts val="0"/>
              </a:spcAft>
              <a:buNone/>
            </a:pPr>
            <a:endParaRPr dirty="0"/>
          </a:p>
          <a:p>
            <a:pPr marL="0" lvl="0" indent="0" algn="l" rtl="0">
              <a:spcBef>
                <a:spcPts val="400"/>
              </a:spcBef>
              <a:spcAft>
                <a:spcPts val="0"/>
              </a:spcAft>
              <a:buNone/>
            </a:pPr>
            <a:endParaRPr dirty="0"/>
          </a:p>
        </p:txBody>
      </p:sp>
      <p:sp>
        <p:nvSpPr>
          <p:cNvPr id="372" name="Google Shape;372;p59"/>
          <p:cNvSpPr txBox="1"/>
          <p:nvPr/>
        </p:nvSpPr>
        <p:spPr>
          <a:xfrm>
            <a:off x="8790825" y="633700"/>
            <a:ext cx="2238000" cy="1714500"/>
          </a:xfrm>
          <a:prstGeom prst="rect">
            <a:avLst/>
          </a:prstGeom>
          <a:solidFill>
            <a:srgbClr val="E7ECF2"/>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dirty="0">
                <a:latin typeface="Open Sans"/>
                <a:ea typeface="Open Sans"/>
                <a:cs typeface="Open Sans"/>
                <a:sym typeface="Open Sans"/>
              </a:rPr>
              <a:t>Remove this slide if your jurisdiction does not use a scanner or where voters cast their ballot at the voting booth.</a:t>
            </a:r>
            <a:endParaRPr sz="1600" dirty="0">
              <a:latin typeface="Open Sans"/>
              <a:ea typeface="Open Sans"/>
              <a:cs typeface="Open Sans"/>
              <a:sym typeface="Open Sans"/>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60"/>
          <p:cNvSpPr txBox="1">
            <a:spLocks noGrp="1"/>
          </p:cNvSpPr>
          <p:nvPr>
            <p:ph type="title"/>
          </p:nvPr>
        </p:nvSpPr>
        <p:spPr>
          <a:xfrm>
            <a:off x="457200" y="205979"/>
            <a:ext cx="8229600" cy="8574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Helping voters scan their ballot</a:t>
            </a:r>
            <a:endParaRPr/>
          </a:p>
        </p:txBody>
      </p:sp>
      <p:sp>
        <p:nvSpPr>
          <p:cNvPr id="379" name="Google Shape;379;p60"/>
          <p:cNvSpPr txBox="1">
            <a:spLocks noGrp="1"/>
          </p:cNvSpPr>
          <p:nvPr>
            <p:ph type="body" idx="1"/>
          </p:nvPr>
        </p:nvSpPr>
        <p:spPr>
          <a:xfrm>
            <a:off x="457201" y="1200151"/>
            <a:ext cx="8229600" cy="3394500"/>
          </a:xfrm>
          <a:prstGeom prst="rect">
            <a:avLst/>
          </a:prstGeom>
        </p:spPr>
        <p:txBody>
          <a:bodyPr spcFirstLastPara="1" wrap="square" lIns="91425" tIns="45700" rIns="91425" bIns="45700" anchor="t" anchorCtr="0">
            <a:normAutofit/>
          </a:bodyPr>
          <a:lstStyle/>
          <a:p>
            <a:pPr marL="0" lvl="0" indent="0" algn="l" rtl="0">
              <a:spcBef>
                <a:spcPts val="400"/>
              </a:spcBef>
              <a:spcAft>
                <a:spcPts val="0"/>
              </a:spcAft>
              <a:buNone/>
            </a:pPr>
            <a:r>
              <a:rPr lang="en-US"/>
              <a:t>Tell voters who are blind or low-vision where and how to insert the ballot</a:t>
            </a:r>
            <a:endParaRPr/>
          </a:p>
          <a:p>
            <a:pPr marL="457200" lvl="0" indent="-342900" algn="l" rtl="0">
              <a:spcBef>
                <a:spcPts val="400"/>
              </a:spcBef>
              <a:spcAft>
                <a:spcPts val="0"/>
              </a:spcAft>
              <a:buSzPts val="1800"/>
              <a:buChar char="●"/>
            </a:pPr>
            <a:r>
              <a:rPr lang="en-US"/>
              <a:t>Tap the scanner where they will insert the ballot for an audio cue</a:t>
            </a:r>
            <a:endParaRPr/>
          </a:p>
          <a:p>
            <a:pPr marL="0" lvl="0" indent="0" algn="l" rtl="0">
              <a:spcBef>
                <a:spcPts val="400"/>
              </a:spcBef>
              <a:spcAft>
                <a:spcPts val="0"/>
              </a:spcAft>
              <a:buNone/>
            </a:pPr>
            <a:endParaRPr/>
          </a:p>
          <a:p>
            <a:pPr marL="0" lvl="0" indent="0" algn="l" rtl="0">
              <a:spcBef>
                <a:spcPts val="400"/>
              </a:spcBef>
              <a:spcAft>
                <a:spcPts val="0"/>
              </a:spcAft>
              <a:buNone/>
            </a:pPr>
            <a:r>
              <a:rPr lang="en-US"/>
              <a:t>If using privacy sleeves, let them know they can feed the ballot through the sleeve</a:t>
            </a:r>
            <a:endParaRPr/>
          </a:p>
          <a:p>
            <a:pPr marL="0" lvl="0" indent="0" algn="l" rtl="0">
              <a:spcBef>
                <a:spcPts val="400"/>
              </a:spcBef>
              <a:spcAft>
                <a:spcPts val="0"/>
              </a:spcAft>
              <a:buNone/>
            </a:pPr>
            <a:endParaRPr/>
          </a:p>
          <a:p>
            <a:pPr marL="0" lvl="0" indent="0" algn="l" rtl="0">
              <a:spcBef>
                <a:spcPts val="400"/>
              </a:spcBef>
              <a:spcAft>
                <a:spcPts val="0"/>
              </a:spcAft>
              <a:buNone/>
            </a:pPr>
            <a:r>
              <a:rPr lang="en-US"/>
              <a:t>If there is an error message, maintain ballot privacy while troubleshooting</a:t>
            </a:r>
            <a:endParaRPr/>
          </a:p>
          <a:p>
            <a:pPr marL="0" lvl="0" indent="0" algn="l" rtl="0">
              <a:spcBef>
                <a:spcPts val="400"/>
              </a:spcBef>
              <a:spcAft>
                <a:spcPts val="0"/>
              </a:spcAft>
              <a:buNone/>
            </a:pPr>
            <a:endParaRPr/>
          </a:p>
          <a:p>
            <a:pPr marL="0" lvl="0" indent="0" algn="l" rtl="0">
              <a:spcBef>
                <a:spcPts val="400"/>
              </a:spcBef>
              <a:spcAft>
                <a:spcPts val="0"/>
              </a:spcAft>
              <a:buNone/>
            </a:pPr>
            <a:endParaRPr/>
          </a:p>
        </p:txBody>
      </p:sp>
      <p:sp>
        <p:nvSpPr>
          <p:cNvPr id="380" name="Google Shape;380;p60"/>
          <p:cNvSpPr txBox="1"/>
          <p:nvPr/>
        </p:nvSpPr>
        <p:spPr>
          <a:xfrm>
            <a:off x="8790825" y="633700"/>
            <a:ext cx="2238000" cy="1714500"/>
          </a:xfrm>
          <a:prstGeom prst="rect">
            <a:avLst/>
          </a:prstGeom>
          <a:solidFill>
            <a:srgbClr val="E7ECF2"/>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dirty="0">
                <a:latin typeface="Open Sans"/>
                <a:ea typeface="Open Sans"/>
                <a:cs typeface="Open Sans"/>
                <a:sym typeface="Open Sans"/>
              </a:rPr>
              <a:t>Remove this slide if your jurisdiction does not use a scanner.</a:t>
            </a:r>
            <a:endParaRPr sz="1600" dirty="0">
              <a:latin typeface="Open Sans"/>
              <a:ea typeface="Open Sans"/>
              <a:cs typeface="Open Sans"/>
              <a:sym typeface="Open Sans"/>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p61"/>
          <p:cNvSpPr txBox="1">
            <a:spLocks noGrp="1"/>
          </p:cNvSpPr>
          <p:nvPr>
            <p:ph type="title"/>
          </p:nvPr>
        </p:nvSpPr>
        <p:spPr>
          <a:xfrm>
            <a:off x="457200" y="205979"/>
            <a:ext cx="8229600" cy="8574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When they are done</a:t>
            </a:r>
            <a:endParaRPr/>
          </a:p>
        </p:txBody>
      </p:sp>
      <p:sp>
        <p:nvSpPr>
          <p:cNvPr id="387" name="Google Shape;387;p61"/>
          <p:cNvSpPr txBox="1">
            <a:spLocks noGrp="1"/>
          </p:cNvSpPr>
          <p:nvPr>
            <p:ph type="body" idx="1"/>
          </p:nvPr>
        </p:nvSpPr>
        <p:spPr>
          <a:xfrm>
            <a:off x="457201" y="1200151"/>
            <a:ext cx="8229600" cy="3394500"/>
          </a:xfrm>
          <a:prstGeom prst="rect">
            <a:avLst/>
          </a:prstGeom>
        </p:spPr>
        <p:txBody>
          <a:bodyPr spcFirstLastPara="1" wrap="square" lIns="91425" tIns="45700" rIns="91425" bIns="45700" anchor="t" anchorCtr="0">
            <a:normAutofit/>
          </a:bodyPr>
          <a:lstStyle/>
          <a:p>
            <a:pPr marL="0" lvl="0" indent="0" algn="l" rtl="0">
              <a:spcBef>
                <a:spcPts val="400"/>
              </a:spcBef>
              <a:spcAft>
                <a:spcPts val="0"/>
              </a:spcAft>
              <a:buNone/>
            </a:pPr>
            <a:r>
              <a:rPr lang="en-US" dirty="0"/>
              <a:t>Offer the voter their “I voted” sticker</a:t>
            </a:r>
            <a:endParaRPr dirty="0"/>
          </a:p>
          <a:p>
            <a:pPr marL="457200" lvl="0" indent="-342900" algn="l" rtl="0">
              <a:spcBef>
                <a:spcPts val="400"/>
              </a:spcBef>
              <a:spcAft>
                <a:spcPts val="0"/>
              </a:spcAft>
              <a:buSzPts val="1800"/>
              <a:buChar char="●"/>
            </a:pPr>
            <a:r>
              <a:rPr lang="en-US" dirty="0"/>
              <a:t>Don’t try to put the sticker on the voter, let them ask if they need help</a:t>
            </a:r>
            <a:endParaRPr dirty="0"/>
          </a:p>
          <a:p>
            <a:pPr marL="457200" lvl="0" indent="-342900" algn="l" rtl="0">
              <a:spcBef>
                <a:spcPts val="0"/>
              </a:spcBef>
              <a:spcAft>
                <a:spcPts val="0"/>
              </a:spcAft>
              <a:buSzPts val="1800"/>
              <a:buChar char="●"/>
            </a:pPr>
            <a:r>
              <a:rPr lang="en-US" dirty="0"/>
              <a:t>For voters with blindness or low vision, let them know how the sticker is oriented so they don’t put it on upside down</a:t>
            </a:r>
            <a:endParaRPr dirty="0"/>
          </a:p>
          <a:p>
            <a:pPr marL="0" lvl="0" indent="0" algn="l" rtl="0">
              <a:spcBef>
                <a:spcPts val="400"/>
              </a:spcBef>
              <a:spcAft>
                <a:spcPts val="0"/>
              </a:spcAft>
              <a:buNone/>
            </a:pPr>
            <a:endParaRPr dirty="0"/>
          </a:p>
          <a:p>
            <a:pPr marL="0" lvl="0" indent="0" algn="l" rtl="0">
              <a:spcBef>
                <a:spcPts val="400"/>
              </a:spcBef>
              <a:spcAft>
                <a:spcPts val="0"/>
              </a:spcAft>
              <a:buNone/>
            </a:pPr>
            <a:r>
              <a:rPr lang="en-US" dirty="0"/>
              <a:t>Ask them if they need directions to the polling place exit</a:t>
            </a:r>
            <a:endParaRPr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62"/>
          <p:cNvSpPr txBox="1">
            <a:spLocks noGrp="1"/>
          </p:cNvSpPr>
          <p:nvPr>
            <p:ph type="title"/>
          </p:nvPr>
        </p:nvSpPr>
        <p:spPr>
          <a:xfrm>
            <a:off x="1189575" y="838025"/>
            <a:ext cx="7252200" cy="841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solidFill>
                  <a:schemeClr val="dk1"/>
                </a:solidFill>
              </a:rPr>
              <a:t>Summary and resources</a:t>
            </a:r>
            <a:endParaRPr>
              <a:solidFill>
                <a:schemeClr val="dk1"/>
              </a:solidFill>
            </a:endParaRPr>
          </a:p>
        </p:txBody>
      </p:sp>
      <p:grpSp>
        <p:nvGrpSpPr>
          <p:cNvPr id="394" name="Google Shape;394;p62"/>
          <p:cNvGrpSpPr/>
          <p:nvPr/>
        </p:nvGrpSpPr>
        <p:grpSpPr>
          <a:xfrm>
            <a:off x="1164901" y="1679836"/>
            <a:ext cx="6883634" cy="2506050"/>
            <a:chOff x="914400" y="1732950"/>
            <a:chExt cx="7316788" cy="2672550"/>
          </a:xfrm>
        </p:grpSpPr>
        <p:cxnSp>
          <p:nvCxnSpPr>
            <p:cNvPr id="395" name="Google Shape;395;p62"/>
            <p:cNvCxnSpPr/>
            <p:nvPr/>
          </p:nvCxnSpPr>
          <p:spPr>
            <a:xfrm>
              <a:off x="914400" y="1732950"/>
              <a:ext cx="7315200" cy="0"/>
            </a:xfrm>
            <a:prstGeom prst="straightConnector1">
              <a:avLst/>
            </a:prstGeom>
            <a:noFill/>
            <a:ln w="9525" cap="flat" cmpd="sng">
              <a:solidFill>
                <a:srgbClr val="8F99A3"/>
              </a:solidFill>
              <a:prstDash val="solid"/>
              <a:round/>
              <a:headEnd type="none" w="sm" len="sm"/>
              <a:tailEnd type="none" w="sm" len="sm"/>
            </a:ln>
          </p:spPr>
        </p:cxnSp>
        <p:sp>
          <p:nvSpPr>
            <p:cNvPr id="396" name="Google Shape;396;p62"/>
            <p:cNvSpPr/>
            <p:nvPr/>
          </p:nvSpPr>
          <p:spPr>
            <a:xfrm>
              <a:off x="915988" y="4302313"/>
              <a:ext cx="7315200" cy="103187"/>
            </a:xfrm>
            <a:custGeom>
              <a:avLst/>
              <a:gdLst/>
              <a:ahLst/>
              <a:cxnLst/>
              <a:rect l="l" t="t" r="r" b="b"/>
              <a:pathLst>
                <a:path w="4608" h="65" extrusionOk="0">
                  <a:moveTo>
                    <a:pt x="0" y="0"/>
                  </a:moveTo>
                  <a:lnTo>
                    <a:pt x="224" y="0"/>
                  </a:lnTo>
                  <a:lnTo>
                    <a:pt x="286" y="65"/>
                  </a:lnTo>
                  <a:lnTo>
                    <a:pt x="349" y="0"/>
                  </a:lnTo>
                  <a:lnTo>
                    <a:pt x="4608" y="0"/>
                  </a:lnTo>
                </a:path>
              </a:pathLst>
            </a:custGeom>
            <a:noFill/>
            <a:ln w="9525" cap="flat" cmpd="sng">
              <a:solidFill>
                <a:srgbClr val="8F99A3"/>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libri"/>
                <a:ea typeface="Calibri"/>
                <a:cs typeface="Calibri"/>
                <a:sym typeface="Calibri"/>
              </a:endParaRPr>
            </a:p>
          </p:txBody>
        </p:sp>
      </p:grpSp>
      <p:sp>
        <p:nvSpPr>
          <p:cNvPr id="397" name="Google Shape;397;p62"/>
          <p:cNvSpPr txBox="1"/>
          <p:nvPr/>
        </p:nvSpPr>
        <p:spPr>
          <a:xfrm>
            <a:off x="1189575" y="1767975"/>
            <a:ext cx="6834300" cy="2222700"/>
          </a:xfrm>
          <a:prstGeom prst="rect">
            <a:avLst/>
          </a:prstGeom>
          <a:ln/>
        </p:spPr>
        <p:style>
          <a:lnRef idx="1">
            <a:schemeClr val="accent5"/>
          </a:lnRef>
          <a:fillRef idx="2">
            <a:schemeClr val="accent5"/>
          </a:fillRef>
          <a:effectRef idx="1">
            <a:schemeClr val="accent5"/>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Clr>
                <a:schemeClr val="dk1"/>
              </a:buClr>
              <a:buSzPts val="990"/>
              <a:buFont typeface="Arial"/>
              <a:buNone/>
            </a:pPr>
            <a:r>
              <a:rPr lang="en-US" sz="2200" dirty="0">
                <a:solidFill>
                  <a:schemeClr val="dk2"/>
                </a:solidFill>
                <a:latin typeface="Calibri"/>
                <a:ea typeface="Calibri"/>
                <a:cs typeface="Calibri"/>
                <a:sym typeface="Calibri"/>
              </a:rPr>
              <a:t>"Having the accessible voting machine already set up by the poll workers familiar with its set up and operation speeds up the process and makes it less unequal in experience for disabled voters."</a:t>
            </a:r>
            <a:endParaRPr sz="2000" dirty="0"/>
          </a:p>
        </p:txBody>
      </p:sp>
      <p:sp>
        <p:nvSpPr>
          <p:cNvPr id="2" name="Google Shape;124;p28">
            <a:extLst>
              <a:ext uri="{FF2B5EF4-FFF2-40B4-BE49-F238E27FC236}">
                <a16:creationId xmlns:a16="http://schemas.microsoft.com/office/drawing/2014/main" id="{E7BB9B8E-DE65-8EC6-6D6C-CD12D16D2B48}"/>
              </a:ext>
            </a:extLst>
          </p:cNvPr>
          <p:cNvSpPr txBox="1">
            <a:spLocks/>
          </p:cNvSpPr>
          <p:nvPr/>
        </p:nvSpPr>
        <p:spPr>
          <a:xfrm>
            <a:off x="1164900" y="4186050"/>
            <a:ext cx="7468112" cy="507506"/>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228600" algn="l" rtl="0">
              <a:lnSpc>
                <a:spcPct val="105000"/>
              </a:lnSpc>
              <a:spcBef>
                <a:spcPts val="800"/>
              </a:spcBef>
              <a:spcAft>
                <a:spcPts val="0"/>
              </a:spcAft>
              <a:buClr>
                <a:srgbClr val="4D565E"/>
              </a:buClr>
              <a:buSzPts val="2000"/>
              <a:buFont typeface="Calibri"/>
              <a:buNone/>
              <a:defRPr sz="2000" b="0" i="0" u="none" strike="noStrike" cap="none">
                <a:solidFill>
                  <a:srgbClr val="4D565E"/>
                </a:solidFill>
                <a:latin typeface="Calibri"/>
                <a:ea typeface="Calibri"/>
                <a:cs typeface="Calibri"/>
                <a:sym typeface="Calibri"/>
              </a:defRPr>
            </a:lvl1pPr>
            <a:lvl2pPr marL="914400" marR="0" lvl="1" indent="-355600" algn="l" rtl="0">
              <a:lnSpc>
                <a:spcPct val="105000"/>
              </a:lnSpc>
              <a:spcBef>
                <a:spcPts val="800"/>
              </a:spcBef>
              <a:spcAft>
                <a:spcPts val="0"/>
              </a:spcAft>
              <a:buClr>
                <a:srgbClr val="4D565E"/>
              </a:buClr>
              <a:buSzPts val="2000"/>
              <a:buFont typeface="Calibri"/>
              <a:buChar char="▪"/>
              <a:defRPr sz="2000" b="0" i="0" u="none" strike="noStrike" cap="none">
                <a:solidFill>
                  <a:srgbClr val="4D565E"/>
                </a:solidFill>
                <a:latin typeface="Calibri"/>
                <a:ea typeface="Calibri"/>
                <a:cs typeface="Calibri"/>
                <a:sym typeface="Calibri"/>
              </a:defRPr>
            </a:lvl2pPr>
            <a:lvl3pPr marL="1371600" marR="0" lvl="2" indent="-330200" algn="l" rtl="0">
              <a:lnSpc>
                <a:spcPct val="105000"/>
              </a:lnSpc>
              <a:spcBef>
                <a:spcPts val="800"/>
              </a:spcBef>
              <a:spcAft>
                <a:spcPts val="0"/>
              </a:spcAft>
              <a:buClr>
                <a:srgbClr val="4D565E"/>
              </a:buClr>
              <a:buSzPts val="1600"/>
              <a:buFont typeface="Calibri"/>
              <a:buChar char="▪"/>
              <a:defRPr sz="1600" b="0" i="0" u="none" strike="noStrike" cap="none">
                <a:solidFill>
                  <a:srgbClr val="4D565E"/>
                </a:solidFill>
                <a:latin typeface="Calibri"/>
                <a:ea typeface="Calibri"/>
                <a:cs typeface="Calibri"/>
                <a:sym typeface="Calibri"/>
              </a:defRPr>
            </a:lvl3pPr>
            <a:lvl4pPr marL="1828800" marR="0" lvl="3" indent="-304800" algn="l" rtl="0">
              <a:lnSpc>
                <a:spcPct val="100000"/>
              </a:lnSpc>
              <a:spcBef>
                <a:spcPts val="240"/>
              </a:spcBef>
              <a:spcAft>
                <a:spcPts val="0"/>
              </a:spcAft>
              <a:buClr>
                <a:srgbClr val="4D565E"/>
              </a:buClr>
              <a:buSzPts val="1200"/>
              <a:buFont typeface="Calibri"/>
              <a:buChar char="▪"/>
              <a:defRPr sz="1200" b="0" i="0" u="none" strike="noStrike" cap="none">
                <a:solidFill>
                  <a:srgbClr val="4D565E"/>
                </a:solidFill>
                <a:latin typeface="Calibri"/>
                <a:ea typeface="Calibri"/>
                <a:cs typeface="Calibri"/>
                <a:sym typeface="Calibri"/>
              </a:defRPr>
            </a:lvl4pPr>
            <a:lvl5pPr marL="2286000" marR="0" lvl="4" indent="-304800" algn="l" rtl="0">
              <a:lnSpc>
                <a:spcPct val="100000"/>
              </a:lnSpc>
              <a:spcBef>
                <a:spcPts val="240"/>
              </a:spcBef>
              <a:spcAft>
                <a:spcPts val="0"/>
              </a:spcAft>
              <a:buClr>
                <a:srgbClr val="4D565E"/>
              </a:buClr>
              <a:buSzPts val="1200"/>
              <a:buFont typeface="Calibri"/>
              <a:buChar char="▪"/>
              <a:defRPr sz="1200" b="0" i="0" u="none" strike="noStrike" cap="none">
                <a:solidFill>
                  <a:srgbClr val="4D565E"/>
                </a:solidFill>
                <a:latin typeface="Calibri"/>
                <a:ea typeface="Calibri"/>
                <a:cs typeface="Calibri"/>
                <a:sym typeface="Calibri"/>
              </a:defRPr>
            </a:lvl5pPr>
            <a:lvl6pPr marL="2743200" marR="0" lvl="5" indent="-323850" algn="l" rtl="0">
              <a:lnSpc>
                <a:spcPct val="100000"/>
              </a:lnSpc>
              <a:spcBef>
                <a:spcPts val="300"/>
              </a:spcBef>
              <a:spcAft>
                <a:spcPts val="0"/>
              </a:spcAft>
              <a:buClr>
                <a:schemeClr val="dk1"/>
              </a:buClr>
              <a:buSzPts val="1500"/>
              <a:buFont typeface="Calibri"/>
              <a:buChar char="•"/>
              <a:defRPr sz="1500" b="0" i="0" u="none" strike="noStrike" cap="none">
                <a:solidFill>
                  <a:schemeClr val="dk1"/>
                </a:solidFill>
                <a:latin typeface="Calibri"/>
                <a:ea typeface="Calibri"/>
                <a:cs typeface="Calibri"/>
                <a:sym typeface="Calibri"/>
              </a:defRPr>
            </a:lvl6pPr>
            <a:lvl7pPr marL="3200400" marR="0" lvl="6" indent="-323850" algn="l" rtl="0">
              <a:lnSpc>
                <a:spcPct val="100000"/>
              </a:lnSpc>
              <a:spcBef>
                <a:spcPts val="300"/>
              </a:spcBef>
              <a:spcAft>
                <a:spcPts val="0"/>
              </a:spcAft>
              <a:buClr>
                <a:schemeClr val="dk1"/>
              </a:buClr>
              <a:buSzPts val="1500"/>
              <a:buFont typeface="Calibri"/>
              <a:buChar char="•"/>
              <a:defRPr sz="1500" b="0" i="0" u="none" strike="noStrike" cap="none">
                <a:solidFill>
                  <a:schemeClr val="dk1"/>
                </a:solidFill>
                <a:latin typeface="Calibri"/>
                <a:ea typeface="Calibri"/>
                <a:cs typeface="Calibri"/>
                <a:sym typeface="Calibri"/>
              </a:defRPr>
            </a:lvl7pPr>
            <a:lvl8pPr marL="3657600" marR="0" lvl="7" indent="-323850" algn="l" rtl="0">
              <a:lnSpc>
                <a:spcPct val="100000"/>
              </a:lnSpc>
              <a:spcBef>
                <a:spcPts val="300"/>
              </a:spcBef>
              <a:spcAft>
                <a:spcPts val="0"/>
              </a:spcAft>
              <a:buClr>
                <a:schemeClr val="dk1"/>
              </a:buClr>
              <a:buSzPts val="1500"/>
              <a:buFont typeface="Calibri"/>
              <a:buChar char="•"/>
              <a:defRPr sz="1500" b="0" i="0" u="none" strike="noStrike" cap="none">
                <a:solidFill>
                  <a:schemeClr val="dk1"/>
                </a:solidFill>
                <a:latin typeface="Calibri"/>
                <a:ea typeface="Calibri"/>
                <a:cs typeface="Calibri"/>
                <a:sym typeface="Calibri"/>
              </a:defRPr>
            </a:lvl8pPr>
            <a:lvl9pPr marL="4114800" marR="0" lvl="8" indent="-323850" algn="l" rtl="0">
              <a:lnSpc>
                <a:spcPct val="100000"/>
              </a:lnSpc>
              <a:spcBef>
                <a:spcPts val="300"/>
              </a:spcBef>
              <a:spcAft>
                <a:spcPts val="0"/>
              </a:spcAft>
              <a:buClr>
                <a:schemeClr val="dk1"/>
              </a:buClr>
              <a:buSzPts val="1500"/>
              <a:buFont typeface="Calibri"/>
              <a:buChar char="•"/>
              <a:defRPr sz="1500" b="0" i="0" u="none" strike="noStrike" cap="none">
                <a:solidFill>
                  <a:schemeClr val="dk1"/>
                </a:solidFill>
                <a:latin typeface="Calibri"/>
                <a:ea typeface="Calibri"/>
                <a:cs typeface="Calibri"/>
                <a:sym typeface="Calibri"/>
              </a:defRPr>
            </a:lvl9pPr>
          </a:lstStyle>
          <a:p>
            <a:pPr marL="0" indent="0">
              <a:lnSpc>
                <a:spcPct val="95000"/>
              </a:lnSpc>
              <a:spcBef>
                <a:spcPts val="300"/>
              </a:spcBef>
            </a:pPr>
            <a:r>
              <a:rPr lang="en-US" sz="1400" b="1" dirty="0">
                <a:solidFill>
                  <a:srgbClr val="3180B0"/>
                </a:solidFill>
              </a:rPr>
              <a:t>Public comment from NIST Request for Information for  </a:t>
            </a:r>
            <a:r>
              <a:rPr lang="en-US" sz="1400" b="1" dirty="0">
                <a:solidFill>
                  <a:srgbClr val="3180B0"/>
                </a:solidFill>
                <a:hlinkClick r:id="rId3"/>
              </a:rPr>
              <a:t>E.O. 14019</a:t>
            </a:r>
            <a:r>
              <a:rPr lang="en-US" sz="1400" b="1" dirty="0">
                <a:solidFill>
                  <a:srgbClr val="3180B0"/>
                </a:solidFill>
              </a:rPr>
              <a:t>, Promoting Access to Voting</a:t>
            </a:r>
            <a:endParaRPr lang="en-US" sz="1400" dirty="0">
              <a:solidFill>
                <a:srgbClr val="3180B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27"/>
          <p:cNvSpPr txBox="1">
            <a:spLocks noGrp="1"/>
          </p:cNvSpPr>
          <p:nvPr>
            <p:ph type="title"/>
          </p:nvPr>
        </p:nvSpPr>
        <p:spPr>
          <a:xfrm>
            <a:off x="457200" y="205979"/>
            <a:ext cx="8229600" cy="8574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About this training</a:t>
            </a:r>
            <a:endParaRPr/>
          </a:p>
        </p:txBody>
      </p:sp>
      <p:sp>
        <p:nvSpPr>
          <p:cNvPr id="110" name="Google Shape;110;p27"/>
          <p:cNvSpPr txBox="1">
            <a:spLocks noGrp="1"/>
          </p:cNvSpPr>
          <p:nvPr>
            <p:ph type="body" idx="1"/>
          </p:nvPr>
        </p:nvSpPr>
        <p:spPr>
          <a:xfrm>
            <a:off x="457201" y="1200151"/>
            <a:ext cx="8229600" cy="3394500"/>
          </a:xfrm>
          <a:prstGeom prst="rect">
            <a:avLst/>
          </a:prstGeom>
        </p:spPr>
        <p:txBody>
          <a:bodyPr spcFirstLastPara="1" wrap="square" lIns="91425" tIns="45700" rIns="91425" bIns="45700" anchor="t" anchorCtr="0">
            <a:normAutofit/>
          </a:bodyPr>
          <a:lstStyle/>
          <a:p>
            <a:pPr marL="0" lvl="0" indent="0" algn="l" rtl="0">
              <a:lnSpc>
                <a:spcPct val="90000"/>
              </a:lnSpc>
              <a:spcBef>
                <a:spcPts val="0"/>
              </a:spcBef>
              <a:spcAft>
                <a:spcPts val="0"/>
              </a:spcAft>
              <a:buNone/>
            </a:pPr>
            <a:r>
              <a:rPr lang="en-US" sz="1800" dirty="0"/>
              <a:t>This module of poll worker training covers:</a:t>
            </a:r>
            <a:endParaRPr sz="1800" dirty="0"/>
          </a:p>
          <a:p>
            <a:pPr marL="0" lvl="0" indent="0" algn="l" rtl="0">
              <a:lnSpc>
                <a:spcPct val="90000"/>
              </a:lnSpc>
              <a:spcBef>
                <a:spcPts val="0"/>
              </a:spcBef>
              <a:spcAft>
                <a:spcPts val="0"/>
              </a:spcAft>
              <a:buNone/>
            </a:pPr>
            <a:endParaRPr sz="1800" dirty="0"/>
          </a:p>
          <a:p>
            <a:pPr marL="457200" lvl="0" indent="-342900" algn="l" rtl="0">
              <a:lnSpc>
                <a:spcPct val="90000"/>
              </a:lnSpc>
              <a:spcBef>
                <a:spcPts val="0"/>
              </a:spcBef>
              <a:spcAft>
                <a:spcPts val="0"/>
              </a:spcAft>
              <a:buSzPts val="1800"/>
              <a:buChar char="●"/>
            </a:pPr>
            <a:r>
              <a:rPr lang="en-US" sz="1800" dirty="0"/>
              <a:t>Disability rights during voting</a:t>
            </a:r>
            <a:endParaRPr sz="1800" dirty="0"/>
          </a:p>
          <a:p>
            <a:pPr marL="457200" lvl="0" indent="-342900" algn="l" rtl="0">
              <a:lnSpc>
                <a:spcPct val="90000"/>
              </a:lnSpc>
              <a:spcBef>
                <a:spcPts val="0"/>
              </a:spcBef>
              <a:spcAft>
                <a:spcPts val="0"/>
              </a:spcAft>
              <a:buSzPts val="1800"/>
              <a:buChar char="●"/>
            </a:pPr>
            <a:r>
              <a:rPr lang="en-US" sz="1800" dirty="0"/>
              <a:t>Accessible voting systems</a:t>
            </a:r>
            <a:endParaRPr sz="1800" dirty="0"/>
          </a:p>
          <a:p>
            <a:pPr marL="457200" lvl="0" indent="-342900" algn="l" rtl="0">
              <a:lnSpc>
                <a:spcPct val="90000"/>
              </a:lnSpc>
              <a:spcBef>
                <a:spcPts val="0"/>
              </a:spcBef>
              <a:spcAft>
                <a:spcPts val="0"/>
              </a:spcAft>
              <a:buSzPts val="1800"/>
              <a:buChar char="●"/>
            </a:pPr>
            <a:r>
              <a:rPr lang="en-US" sz="1800" dirty="0"/>
              <a:t>Assisting voters with disabilities </a:t>
            </a:r>
            <a:endParaRPr sz="1800" dirty="0"/>
          </a:p>
          <a:p>
            <a:pPr marL="457200" lvl="0" indent="-342900" algn="l" rtl="0">
              <a:lnSpc>
                <a:spcPct val="90000"/>
              </a:lnSpc>
              <a:spcBef>
                <a:spcPts val="0"/>
              </a:spcBef>
              <a:spcAft>
                <a:spcPts val="0"/>
              </a:spcAft>
              <a:buSzPts val="1800"/>
              <a:buChar char="●"/>
            </a:pPr>
            <a:r>
              <a:rPr lang="en-US" sz="1800" dirty="0"/>
              <a:t>How to assist voters</a:t>
            </a:r>
            <a:endParaRPr sz="1800" dirty="0"/>
          </a:p>
          <a:p>
            <a:pPr marL="914400" lvl="1" indent="-342900" algn="l" rtl="0">
              <a:lnSpc>
                <a:spcPct val="90000"/>
              </a:lnSpc>
              <a:spcBef>
                <a:spcPts val="0"/>
              </a:spcBef>
              <a:spcAft>
                <a:spcPts val="0"/>
              </a:spcAft>
              <a:buSzPts val="1800"/>
              <a:buChar char="○"/>
            </a:pPr>
            <a:r>
              <a:rPr lang="en-US" sz="1800" dirty="0"/>
              <a:t>Checking in a voter</a:t>
            </a:r>
            <a:endParaRPr sz="1800" dirty="0"/>
          </a:p>
          <a:p>
            <a:pPr marL="914400" lvl="1" indent="-342900" algn="l" rtl="0">
              <a:lnSpc>
                <a:spcPct val="90000"/>
              </a:lnSpc>
              <a:spcBef>
                <a:spcPts val="0"/>
              </a:spcBef>
              <a:spcAft>
                <a:spcPts val="0"/>
              </a:spcAft>
              <a:buSzPts val="1800"/>
              <a:buChar char="○"/>
            </a:pPr>
            <a:r>
              <a:rPr lang="en-US" sz="1800" dirty="0"/>
              <a:t>Setting up the voting system</a:t>
            </a:r>
            <a:endParaRPr sz="1800" dirty="0"/>
          </a:p>
          <a:p>
            <a:pPr marL="914400" lvl="1" indent="-342900" algn="l" rtl="0">
              <a:lnSpc>
                <a:spcPct val="90000"/>
              </a:lnSpc>
              <a:spcBef>
                <a:spcPts val="0"/>
              </a:spcBef>
              <a:spcAft>
                <a:spcPts val="0"/>
              </a:spcAft>
              <a:buSzPts val="1800"/>
              <a:buChar char="○"/>
            </a:pPr>
            <a:r>
              <a:rPr lang="en-US" sz="1800" dirty="0"/>
              <a:t>While they are voting</a:t>
            </a:r>
            <a:endParaRPr sz="1800" dirty="0"/>
          </a:p>
          <a:p>
            <a:pPr marL="914400" lvl="1" indent="-342900" algn="l" rtl="0">
              <a:lnSpc>
                <a:spcPct val="90000"/>
              </a:lnSpc>
              <a:spcBef>
                <a:spcPts val="0"/>
              </a:spcBef>
              <a:spcAft>
                <a:spcPts val="0"/>
              </a:spcAft>
              <a:buSzPts val="1800"/>
              <a:buChar char="○"/>
            </a:pPr>
            <a:r>
              <a:rPr lang="en-US" sz="1800" dirty="0"/>
              <a:t>While they are </a:t>
            </a:r>
            <a:r>
              <a:rPr lang="en-US" dirty="0"/>
              <a:t>ve</a:t>
            </a:r>
            <a:r>
              <a:rPr lang="en-US" sz="1800" dirty="0"/>
              <a:t>rifying and casting their ballot</a:t>
            </a:r>
            <a:endParaRPr sz="1800" dirty="0"/>
          </a:p>
          <a:p>
            <a:pPr marL="457200" lvl="0" indent="-342900" algn="l" rtl="0">
              <a:lnSpc>
                <a:spcPct val="90000"/>
              </a:lnSpc>
              <a:spcBef>
                <a:spcPts val="0"/>
              </a:spcBef>
              <a:spcAft>
                <a:spcPts val="0"/>
              </a:spcAft>
              <a:buSzPts val="1800"/>
              <a:buChar char="●"/>
            </a:pPr>
            <a:r>
              <a:rPr lang="en-US" sz="1800" dirty="0"/>
              <a:t>Summary and resources</a:t>
            </a:r>
            <a:endParaRPr sz="18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63"/>
          <p:cNvSpPr txBox="1">
            <a:spLocks noGrp="1"/>
          </p:cNvSpPr>
          <p:nvPr>
            <p:ph type="title"/>
          </p:nvPr>
        </p:nvSpPr>
        <p:spPr>
          <a:xfrm>
            <a:off x="457200" y="205979"/>
            <a:ext cx="8229600" cy="8574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Summary: Do</a:t>
            </a:r>
            <a:endParaRPr/>
          </a:p>
        </p:txBody>
      </p:sp>
      <p:sp>
        <p:nvSpPr>
          <p:cNvPr id="403" name="Google Shape;403;p63"/>
          <p:cNvSpPr txBox="1">
            <a:spLocks noGrp="1"/>
          </p:cNvSpPr>
          <p:nvPr>
            <p:ph type="body" idx="1"/>
          </p:nvPr>
        </p:nvSpPr>
        <p:spPr>
          <a:xfrm>
            <a:off x="579226" y="1188576"/>
            <a:ext cx="8229600" cy="3394500"/>
          </a:xfrm>
          <a:prstGeom prst="rect">
            <a:avLst/>
          </a:prstGeom>
        </p:spPr>
        <p:txBody>
          <a:bodyPr spcFirstLastPara="1" wrap="square" lIns="91425" tIns="45700" rIns="91425" bIns="45700" anchor="t" anchorCtr="0">
            <a:normAutofit/>
          </a:bodyPr>
          <a:lstStyle/>
          <a:p>
            <a:pPr marL="457200" lvl="0" indent="-342900" algn="l" rtl="0">
              <a:lnSpc>
                <a:spcPct val="105000"/>
              </a:lnSpc>
              <a:spcBef>
                <a:spcPts val="800"/>
              </a:spcBef>
              <a:spcAft>
                <a:spcPts val="0"/>
              </a:spcAft>
              <a:buSzPts val="1800"/>
              <a:buChar char="●"/>
            </a:pPr>
            <a:r>
              <a:rPr lang="en-US" dirty="0"/>
              <a:t>Offer every voter the option to use the accessible voting system</a:t>
            </a:r>
            <a:endParaRPr dirty="0"/>
          </a:p>
          <a:p>
            <a:pPr marL="457200" lvl="0" indent="-342900" algn="l" rtl="0">
              <a:lnSpc>
                <a:spcPct val="105000"/>
              </a:lnSpc>
              <a:spcBef>
                <a:spcPts val="0"/>
              </a:spcBef>
              <a:spcAft>
                <a:spcPts val="0"/>
              </a:spcAft>
              <a:buSzPts val="1800"/>
              <a:buChar char="●"/>
            </a:pPr>
            <a:r>
              <a:rPr lang="en-US" dirty="0"/>
              <a:t>Ask if a voter needs help</a:t>
            </a:r>
            <a:endParaRPr dirty="0"/>
          </a:p>
          <a:p>
            <a:pPr marL="457200" lvl="0" indent="-342900" algn="l" rtl="0">
              <a:lnSpc>
                <a:spcPct val="105000"/>
              </a:lnSpc>
              <a:spcBef>
                <a:spcPts val="0"/>
              </a:spcBef>
              <a:spcAft>
                <a:spcPts val="0"/>
              </a:spcAft>
              <a:buSzPts val="1800"/>
              <a:buChar char="●"/>
            </a:pPr>
            <a:r>
              <a:rPr lang="en-US" dirty="0"/>
              <a:t>If the voter is listening to the audio ballot, wait until they signal you that they are ready </a:t>
            </a:r>
            <a:r>
              <a:rPr lang="en-US"/>
              <a:t>before you speak to them</a:t>
            </a:r>
            <a:endParaRPr dirty="0"/>
          </a:p>
          <a:p>
            <a:pPr marL="457200" lvl="0" indent="-342900" algn="l" rtl="0">
              <a:lnSpc>
                <a:spcPct val="105000"/>
              </a:lnSpc>
              <a:spcBef>
                <a:spcPts val="0"/>
              </a:spcBef>
              <a:spcAft>
                <a:spcPts val="0"/>
              </a:spcAft>
              <a:buSzPts val="1800"/>
              <a:buChar char="●"/>
            </a:pPr>
            <a:r>
              <a:rPr lang="en-US" dirty="0"/>
              <a:t>Give voters time to vote. Everyone votes at a different pace</a:t>
            </a:r>
            <a:endParaRPr dirty="0"/>
          </a:p>
          <a:p>
            <a:pPr marL="457200" lvl="0" indent="-342900" algn="l" rtl="0">
              <a:lnSpc>
                <a:spcPct val="105000"/>
              </a:lnSpc>
              <a:spcBef>
                <a:spcPts val="0"/>
              </a:spcBef>
              <a:spcAft>
                <a:spcPts val="0"/>
              </a:spcAft>
              <a:buSzPts val="1800"/>
              <a:buChar char="●"/>
            </a:pPr>
            <a:r>
              <a:rPr lang="en-US" dirty="0"/>
              <a:t>Offer a voter headphones if they are voting by audio ballot</a:t>
            </a:r>
            <a:endParaRPr dirty="0"/>
          </a:p>
          <a:p>
            <a:pPr marL="457200" lvl="0" indent="-342900" algn="l" rtl="0">
              <a:lnSpc>
                <a:spcPct val="105000"/>
              </a:lnSpc>
              <a:spcBef>
                <a:spcPts val="0"/>
              </a:spcBef>
              <a:spcAft>
                <a:spcPts val="0"/>
              </a:spcAft>
              <a:buSzPts val="1800"/>
              <a:buChar char="●"/>
            </a:pPr>
            <a:r>
              <a:rPr lang="en-US" dirty="0"/>
              <a:t>[</a:t>
            </a:r>
            <a:r>
              <a:rPr lang="en-US" dirty="0">
                <a:solidFill>
                  <a:schemeClr val="dk2"/>
                </a:solidFill>
                <a:highlight>
                  <a:srgbClr val="EFEFEF"/>
                </a:highlight>
              </a:rPr>
              <a:t>BMDs]</a:t>
            </a:r>
            <a:r>
              <a:rPr lang="en-US" dirty="0"/>
              <a:t> Offer to help them navigate to the scanner or ballot box</a:t>
            </a:r>
            <a:endParaRPr dirty="0"/>
          </a:p>
          <a:p>
            <a:pPr marL="457200" lvl="0" indent="-342900" algn="l" rtl="0">
              <a:lnSpc>
                <a:spcPct val="105000"/>
              </a:lnSpc>
              <a:spcBef>
                <a:spcPts val="0"/>
              </a:spcBef>
              <a:spcAft>
                <a:spcPts val="0"/>
              </a:spcAft>
              <a:buSzPts val="1800"/>
              <a:buChar char="●"/>
            </a:pPr>
            <a:r>
              <a:rPr lang="en-US" dirty="0"/>
              <a:t>Troubleshoot a voter’s problem as much as possible, so they can vote privately and independently</a:t>
            </a:r>
            <a:endParaRPr dirty="0"/>
          </a:p>
          <a:p>
            <a:pPr marL="0" lvl="0" indent="0" algn="l" rtl="0">
              <a:spcBef>
                <a:spcPts val="400"/>
              </a:spcBef>
              <a:spcAft>
                <a:spcPts val="0"/>
              </a:spcAft>
              <a:buNone/>
            </a:pPr>
            <a:endParaRPr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Google Shape;408;p64"/>
          <p:cNvSpPr txBox="1">
            <a:spLocks noGrp="1"/>
          </p:cNvSpPr>
          <p:nvPr>
            <p:ph type="title"/>
          </p:nvPr>
        </p:nvSpPr>
        <p:spPr>
          <a:xfrm>
            <a:off x="457200" y="205979"/>
            <a:ext cx="8229600" cy="8574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Summary: Don’t</a:t>
            </a:r>
            <a:endParaRPr/>
          </a:p>
        </p:txBody>
      </p:sp>
      <p:sp>
        <p:nvSpPr>
          <p:cNvPr id="409" name="Google Shape;409;p64"/>
          <p:cNvSpPr txBox="1">
            <a:spLocks noGrp="1"/>
          </p:cNvSpPr>
          <p:nvPr>
            <p:ph type="body" idx="1"/>
          </p:nvPr>
        </p:nvSpPr>
        <p:spPr>
          <a:xfrm>
            <a:off x="579226" y="1188576"/>
            <a:ext cx="8229600" cy="3394500"/>
          </a:xfrm>
          <a:prstGeom prst="rect">
            <a:avLst/>
          </a:prstGeom>
        </p:spPr>
        <p:txBody>
          <a:bodyPr spcFirstLastPara="1" wrap="square" lIns="91425" tIns="45700" rIns="91425" bIns="45700" anchor="t" anchorCtr="0">
            <a:normAutofit/>
          </a:bodyPr>
          <a:lstStyle/>
          <a:p>
            <a:pPr marL="457200" lvl="0" indent="-342900" algn="l" rtl="0">
              <a:lnSpc>
                <a:spcPct val="105000"/>
              </a:lnSpc>
              <a:spcBef>
                <a:spcPts val="800"/>
              </a:spcBef>
              <a:spcAft>
                <a:spcPts val="0"/>
              </a:spcAft>
              <a:buSzPts val="1800"/>
              <a:buChar char="●"/>
            </a:pPr>
            <a:r>
              <a:rPr lang="en-US" sz="1800"/>
              <a:t>Ask someone about what disability they have</a:t>
            </a:r>
            <a:endParaRPr sz="1800"/>
          </a:p>
          <a:p>
            <a:pPr marL="457200" lvl="0" indent="-342900" algn="l" rtl="0">
              <a:lnSpc>
                <a:spcPct val="105000"/>
              </a:lnSpc>
              <a:spcBef>
                <a:spcPts val="800"/>
              </a:spcBef>
              <a:spcAft>
                <a:spcPts val="0"/>
              </a:spcAft>
              <a:buSzPts val="1800"/>
              <a:buChar char="●"/>
            </a:pPr>
            <a:r>
              <a:rPr lang="en-US" sz="1800"/>
              <a:t>Assume a voter needs help</a:t>
            </a:r>
            <a:endParaRPr sz="1800"/>
          </a:p>
          <a:p>
            <a:pPr marL="457200" lvl="0" indent="-342900" algn="l" rtl="0">
              <a:lnSpc>
                <a:spcPct val="105000"/>
              </a:lnSpc>
              <a:spcBef>
                <a:spcPts val="800"/>
              </a:spcBef>
              <a:spcAft>
                <a:spcPts val="0"/>
              </a:spcAft>
              <a:buSzPts val="1800"/>
              <a:buChar char="●"/>
            </a:pPr>
            <a:r>
              <a:rPr lang="en-US" sz="1800"/>
              <a:t>Speak over a voter’s audio session</a:t>
            </a:r>
            <a:endParaRPr sz="1800"/>
          </a:p>
          <a:p>
            <a:pPr marL="457200" lvl="0" indent="-342900" algn="l" rtl="0">
              <a:lnSpc>
                <a:spcPct val="105000"/>
              </a:lnSpc>
              <a:spcBef>
                <a:spcPts val="800"/>
              </a:spcBef>
              <a:spcAft>
                <a:spcPts val="0"/>
              </a:spcAft>
              <a:buSzPts val="1800"/>
              <a:buChar char="●"/>
            </a:pPr>
            <a:r>
              <a:rPr lang="en-US" sz="1800"/>
              <a:t>Rush a voter if you think they are taking too long</a:t>
            </a:r>
            <a:endParaRPr sz="1800"/>
          </a:p>
          <a:p>
            <a:pPr marL="457200" lvl="0" indent="-342900" algn="l" rtl="0">
              <a:lnSpc>
                <a:spcPct val="105000"/>
              </a:lnSpc>
              <a:spcBef>
                <a:spcPts val="800"/>
              </a:spcBef>
              <a:spcAft>
                <a:spcPts val="0"/>
              </a:spcAft>
              <a:buSzPts val="1800"/>
              <a:buChar char="●"/>
            </a:pPr>
            <a:r>
              <a:rPr lang="en-US" sz="1800"/>
              <a:t>Place headphones on a voter unless they ask you to</a:t>
            </a:r>
            <a:endParaRPr sz="1800"/>
          </a:p>
          <a:p>
            <a:pPr marL="457200" lvl="0" indent="-342900" algn="l" rtl="0">
              <a:lnSpc>
                <a:spcPct val="105000"/>
              </a:lnSpc>
              <a:spcBef>
                <a:spcPts val="800"/>
              </a:spcBef>
              <a:spcAft>
                <a:spcPts val="0"/>
              </a:spcAft>
              <a:buSzPts val="1800"/>
              <a:buChar char="●"/>
            </a:pPr>
            <a:r>
              <a:rPr lang="en-US" sz="1800"/>
              <a:t>Take a voter’s ballot to the scanner unless they ask you to</a:t>
            </a:r>
            <a:endParaRPr sz="1800"/>
          </a:p>
          <a:p>
            <a:pPr marL="457200" lvl="0" indent="-342900" algn="l" rtl="0">
              <a:lnSpc>
                <a:spcPct val="105000"/>
              </a:lnSpc>
              <a:spcBef>
                <a:spcPts val="800"/>
              </a:spcBef>
              <a:spcAft>
                <a:spcPts val="0"/>
              </a:spcAft>
              <a:buSzPts val="1800"/>
              <a:buChar char="●"/>
            </a:pPr>
            <a:r>
              <a:rPr lang="en-US" sz="1800"/>
              <a:t>Try to discourage someone from using the accessible voting system if they’re having a problem</a:t>
            </a:r>
            <a:endParaRPr sz="1800"/>
          </a:p>
          <a:p>
            <a:pPr marL="457200" lvl="0" indent="0" algn="l" rtl="0">
              <a:lnSpc>
                <a:spcPct val="105000"/>
              </a:lnSpc>
              <a:spcBef>
                <a:spcPts val="800"/>
              </a:spcBef>
              <a:spcAft>
                <a:spcPts val="0"/>
              </a:spcAft>
              <a:buNone/>
            </a:pPr>
            <a:endParaRPr/>
          </a:p>
          <a:p>
            <a:pPr marL="0" lvl="0" indent="0" algn="l" rtl="0">
              <a:spcBef>
                <a:spcPts val="400"/>
              </a:spcBef>
              <a:spcAft>
                <a:spcPts val="0"/>
              </a:spcAft>
              <a:buNone/>
            </a:pPr>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p65"/>
          <p:cNvSpPr txBox="1">
            <a:spLocks noGrp="1"/>
          </p:cNvSpPr>
          <p:nvPr>
            <p:ph type="title"/>
          </p:nvPr>
        </p:nvSpPr>
        <p:spPr>
          <a:xfrm>
            <a:off x="457200" y="205979"/>
            <a:ext cx="8229600" cy="8574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Your Election Day Resources</a:t>
            </a:r>
            <a:endParaRPr/>
          </a:p>
        </p:txBody>
      </p:sp>
      <p:sp>
        <p:nvSpPr>
          <p:cNvPr id="415" name="Google Shape;415;p65"/>
          <p:cNvSpPr txBox="1">
            <a:spLocks noGrp="1"/>
          </p:cNvSpPr>
          <p:nvPr>
            <p:ph type="body" idx="1"/>
          </p:nvPr>
        </p:nvSpPr>
        <p:spPr>
          <a:xfrm>
            <a:off x="457201" y="1200151"/>
            <a:ext cx="8229600" cy="3394500"/>
          </a:xfrm>
          <a:prstGeom prst="rect">
            <a:avLst/>
          </a:prstGeom>
        </p:spPr>
        <p:txBody>
          <a:bodyPr spcFirstLastPara="1" wrap="square" lIns="91425" tIns="45700" rIns="91425" bIns="45700" anchor="t" anchorCtr="0">
            <a:normAutofit/>
          </a:bodyPr>
          <a:lstStyle/>
          <a:p>
            <a:pPr marL="0" lvl="0" indent="0" algn="l" rtl="0">
              <a:spcBef>
                <a:spcPts val="400"/>
              </a:spcBef>
              <a:spcAft>
                <a:spcPts val="0"/>
              </a:spcAft>
              <a:buNone/>
            </a:pPr>
            <a:r>
              <a:rPr lang="en-US">
                <a:solidFill>
                  <a:schemeClr val="dk2"/>
                </a:solidFill>
                <a:highlight>
                  <a:srgbClr val="EFEFEF"/>
                </a:highlight>
              </a:rPr>
              <a:t>Use this slide to review </a:t>
            </a:r>
            <a:endParaRPr>
              <a:solidFill>
                <a:schemeClr val="dk2"/>
              </a:solidFill>
              <a:highlight>
                <a:srgbClr val="EFEFEF"/>
              </a:highlight>
            </a:endParaRPr>
          </a:p>
          <a:p>
            <a:pPr marL="457200" lvl="0" indent="-342900" algn="l" rtl="0">
              <a:spcBef>
                <a:spcPts val="400"/>
              </a:spcBef>
              <a:spcAft>
                <a:spcPts val="0"/>
              </a:spcAft>
              <a:buClr>
                <a:schemeClr val="dk2"/>
              </a:buClr>
              <a:buSzPts val="1800"/>
              <a:buChar char="●"/>
            </a:pPr>
            <a:r>
              <a:rPr lang="en-US">
                <a:solidFill>
                  <a:schemeClr val="dk2"/>
                </a:solidFill>
                <a:highlight>
                  <a:srgbClr val="EFEFEF"/>
                </a:highlight>
              </a:rPr>
              <a:t>Procedures and forms</a:t>
            </a:r>
            <a:endParaRPr>
              <a:solidFill>
                <a:schemeClr val="dk2"/>
              </a:solidFill>
              <a:highlight>
                <a:srgbClr val="EFEFEF"/>
              </a:highlight>
            </a:endParaRPr>
          </a:p>
          <a:p>
            <a:pPr marL="457200" lvl="0" indent="-342900" algn="l" rtl="0">
              <a:spcBef>
                <a:spcPts val="0"/>
              </a:spcBef>
              <a:spcAft>
                <a:spcPts val="0"/>
              </a:spcAft>
              <a:buClr>
                <a:schemeClr val="dk2"/>
              </a:buClr>
              <a:buSzPts val="1800"/>
              <a:buChar char="●"/>
            </a:pPr>
            <a:r>
              <a:rPr lang="en-US">
                <a:solidFill>
                  <a:schemeClr val="dk2"/>
                </a:solidFill>
                <a:highlight>
                  <a:srgbClr val="EFEFEF"/>
                </a:highlight>
              </a:rPr>
              <a:t>Job aids for the accessible voting system feature</a:t>
            </a:r>
            <a:endParaRPr>
              <a:solidFill>
                <a:schemeClr val="dk2"/>
              </a:solidFill>
              <a:highlight>
                <a:srgbClr val="EFEFEF"/>
              </a:highlight>
            </a:endParaRPr>
          </a:p>
          <a:p>
            <a:pPr marL="457200" lvl="0" indent="-342900" algn="l" rtl="0">
              <a:spcBef>
                <a:spcPts val="0"/>
              </a:spcBef>
              <a:spcAft>
                <a:spcPts val="0"/>
              </a:spcAft>
              <a:buClr>
                <a:schemeClr val="dk2"/>
              </a:buClr>
              <a:buSzPts val="1800"/>
              <a:buChar char="●"/>
            </a:pPr>
            <a:r>
              <a:rPr lang="en-US">
                <a:solidFill>
                  <a:schemeClr val="dk2"/>
                </a:solidFill>
                <a:highlight>
                  <a:srgbClr val="EFEFEF"/>
                </a:highlight>
              </a:rPr>
              <a:t>Any other information in the poll workers’ manual</a:t>
            </a:r>
            <a:endParaRPr>
              <a:solidFill>
                <a:schemeClr val="dk2"/>
              </a:solidFill>
              <a:highlight>
                <a:srgbClr val="EFEFEF"/>
              </a:highlight>
            </a:endParaRPr>
          </a:p>
          <a:p>
            <a:pPr marL="457200" lvl="0" indent="-342900" algn="l" rtl="0">
              <a:spcBef>
                <a:spcPts val="0"/>
              </a:spcBef>
              <a:spcAft>
                <a:spcPts val="0"/>
              </a:spcAft>
              <a:buClr>
                <a:schemeClr val="dk2"/>
              </a:buClr>
              <a:buSzPts val="1800"/>
              <a:buChar char="●"/>
            </a:pPr>
            <a:r>
              <a:rPr lang="en-US">
                <a:solidFill>
                  <a:schemeClr val="dk2"/>
                </a:solidFill>
                <a:highlight>
                  <a:srgbClr val="EFEFEF"/>
                </a:highlight>
              </a:rPr>
              <a:t>ASL interpreters if available remotely</a:t>
            </a:r>
            <a:endParaRPr>
              <a:solidFill>
                <a:schemeClr val="dk2"/>
              </a:solidFill>
              <a:highlight>
                <a:srgbClr val="EFEFEF"/>
              </a:highlight>
            </a:endParaRPr>
          </a:p>
          <a:p>
            <a:pPr marL="457200" lvl="0" indent="-342900" algn="l" rtl="0">
              <a:spcBef>
                <a:spcPts val="0"/>
              </a:spcBef>
              <a:spcAft>
                <a:spcPts val="0"/>
              </a:spcAft>
              <a:buClr>
                <a:schemeClr val="dk2"/>
              </a:buClr>
              <a:buSzPts val="1800"/>
              <a:buChar char="●"/>
            </a:pPr>
            <a:r>
              <a:rPr lang="en-US">
                <a:solidFill>
                  <a:schemeClr val="dk2"/>
                </a:solidFill>
                <a:highlight>
                  <a:srgbClr val="EFEFEF"/>
                </a:highlight>
              </a:rPr>
              <a:t>Who to contact if you need help troubleshooting a problem</a:t>
            </a:r>
            <a:endParaRPr>
              <a:solidFill>
                <a:schemeClr val="dk2"/>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8"/>
          <p:cNvSpPr txBox="1">
            <a:spLocks noGrp="1"/>
          </p:cNvSpPr>
          <p:nvPr>
            <p:ph type="title"/>
          </p:nvPr>
        </p:nvSpPr>
        <p:spPr>
          <a:xfrm>
            <a:off x="1214250" y="1074450"/>
            <a:ext cx="7252200" cy="841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2600" dirty="0">
                <a:solidFill>
                  <a:schemeClr val="dk1"/>
                </a:solidFill>
              </a:rPr>
              <a:t>Disability rights during voting</a:t>
            </a:r>
            <a:endParaRPr sz="2600" dirty="0">
              <a:solidFill>
                <a:schemeClr val="dk1"/>
              </a:solidFill>
            </a:endParaRPr>
          </a:p>
        </p:txBody>
      </p:sp>
      <p:sp>
        <p:nvSpPr>
          <p:cNvPr id="116" name="Google Shape;116;p28"/>
          <p:cNvSpPr txBox="1">
            <a:spLocks noGrp="1"/>
          </p:cNvSpPr>
          <p:nvPr>
            <p:ph type="body" idx="4294967295"/>
          </p:nvPr>
        </p:nvSpPr>
        <p:spPr>
          <a:xfrm>
            <a:off x="1214251" y="3460975"/>
            <a:ext cx="2252100" cy="1061700"/>
          </a:xfrm>
          <a:prstGeom prst="rect">
            <a:avLst/>
          </a:prstGeom>
        </p:spPr>
        <p:txBody>
          <a:bodyPr spcFirstLastPara="1" wrap="square" lIns="91425" tIns="45700" rIns="91425" bIns="45700" anchor="t" anchorCtr="0">
            <a:normAutofit/>
          </a:bodyPr>
          <a:lstStyle/>
          <a:p>
            <a:pPr marL="0" marR="0" lvl="0" indent="0" algn="l" rtl="0">
              <a:lnSpc>
                <a:spcPct val="95000"/>
              </a:lnSpc>
              <a:spcBef>
                <a:spcPts val="300"/>
              </a:spcBef>
              <a:spcAft>
                <a:spcPts val="0"/>
              </a:spcAft>
              <a:buNone/>
            </a:pPr>
            <a:r>
              <a:rPr lang="en-US" sz="1500" b="1">
                <a:solidFill>
                  <a:srgbClr val="3180B0"/>
                </a:solidFill>
                <a:latin typeface="Calibri"/>
                <a:ea typeface="Calibri"/>
                <a:cs typeface="Calibri"/>
                <a:sym typeface="Calibri"/>
              </a:rPr>
              <a:t>Voter comment</a:t>
            </a:r>
            <a:endParaRPr sz="1500" b="1">
              <a:solidFill>
                <a:srgbClr val="3180B0"/>
              </a:solidFill>
              <a:latin typeface="Calibri"/>
              <a:ea typeface="Calibri"/>
              <a:cs typeface="Calibri"/>
              <a:sym typeface="Calibri"/>
            </a:endParaRPr>
          </a:p>
          <a:p>
            <a:pPr marL="0" marR="0" lvl="0" indent="0" algn="l" rtl="0">
              <a:lnSpc>
                <a:spcPct val="95000"/>
              </a:lnSpc>
              <a:spcBef>
                <a:spcPts val="300"/>
              </a:spcBef>
              <a:spcAft>
                <a:spcPts val="0"/>
              </a:spcAft>
              <a:buNone/>
            </a:pPr>
            <a:r>
              <a:rPr lang="en-US" sz="1500">
                <a:solidFill>
                  <a:srgbClr val="3180B0"/>
                </a:solidFill>
                <a:latin typeface="Calibri"/>
                <a:ea typeface="Calibri"/>
                <a:cs typeface="Calibri"/>
                <a:sym typeface="Calibri"/>
              </a:rPr>
              <a:t>from (page 7 of the RFI)  </a:t>
            </a:r>
            <a:endParaRPr sz="1500">
              <a:solidFill>
                <a:srgbClr val="3180B0"/>
              </a:solidFill>
              <a:latin typeface="Calibri"/>
              <a:ea typeface="Calibri"/>
              <a:cs typeface="Calibri"/>
              <a:sym typeface="Calibri"/>
            </a:endParaRPr>
          </a:p>
        </p:txBody>
      </p:sp>
      <p:grpSp>
        <p:nvGrpSpPr>
          <p:cNvPr id="117" name="Google Shape;117;p28"/>
          <p:cNvGrpSpPr/>
          <p:nvPr/>
        </p:nvGrpSpPr>
        <p:grpSpPr>
          <a:xfrm>
            <a:off x="1164901" y="1916251"/>
            <a:ext cx="6883634" cy="1416452"/>
            <a:chOff x="914400" y="1732950"/>
            <a:chExt cx="7316788" cy="2672550"/>
          </a:xfrm>
        </p:grpSpPr>
        <p:cxnSp>
          <p:nvCxnSpPr>
            <p:cNvPr id="118" name="Google Shape;118;p28"/>
            <p:cNvCxnSpPr/>
            <p:nvPr/>
          </p:nvCxnSpPr>
          <p:spPr>
            <a:xfrm>
              <a:off x="914400" y="1732950"/>
              <a:ext cx="7315200" cy="0"/>
            </a:xfrm>
            <a:prstGeom prst="straightConnector1">
              <a:avLst/>
            </a:prstGeom>
            <a:noFill/>
            <a:ln w="9525" cap="flat" cmpd="sng">
              <a:solidFill>
                <a:srgbClr val="8F99A3"/>
              </a:solidFill>
              <a:prstDash val="solid"/>
              <a:round/>
              <a:headEnd type="none" w="sm" len="sm"/>
              <a:tailEnd type="none" w="sm" len="sm"/>
            </a:ln>
          </p:spPr>
        </p:cxnSp>
        <p:sp>
          <p:nvSpPr>
            <p:cNvPr id="119" name="Google Shape;119;p28"/>
            <p:cNvSpPr/>
            <p:nvPr/>
          </p:nvSpPr>
          <p:spPr>
            <a:xfrm>
              <a:off x="915988" y="4302313"/>
              <a:ext cx="7315200" cy="103187"/>
            </a:xfrm>
            <a:custGeom>
              <a:avLst/>
              <a:gdLst/>
              <a:ahLst/>
              <a:cxnLst/>
              <a:rect l="l" t="t" r="r" b="b"/>
              <a:pathLst>
                <a:path w="4608" h="65" extrusionOk="0">
                  <a:moveTo>
                    <a:pt x="0" y="0"/>
                  </a:moveTo>
                  <a:lnTo>
                    <a:pt x="224" y="0"/>
                  </a:lnTo>
                  <a:lnTo>
                    <a:pt x="286" y="65"/>
                  </a:lnTo>
                  <a:lnTo>
                    <a:pt x="349" y="0"/>
                  </a:lnTo>
                  <a:lnTo>
                    <a:pt x="4608" y="0"/>
                  </a:lnTo>
                </a:path>
              </a:pathLst>
            </a:custGeom>
            <a:noFill/>
            <a:ln w="9525" cap="flat" cmpd="sng">
              <a:solidFill>
                <a:srgbClr val="8F99A3"/>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libri"/>
                <a:ea typeface="Calibri"/>
                <a:cs typeface="Calibri"/>
                <a:sym typeface="Calibri"/>
              </a:endParaRPr>
            </a:p>
          </p:txBody>
        </p:sp>
      </p:grpSp>
      <p:sp>
        <p:nvSpPr>
          <p:cNvPr id="120" name="Google Shape;120;p28"/>
          <p:cNvSpPr txBox="1"/>
          <p:nvPr/>
        </p:nvSpPr>
        <p:spPr>
          <a:xfrm>
            <a:off x="1188821" y="1769125"/>
            <a:ext cx="6834300" cy="2222700"/>
          </a:xfrm>
          <a:prstGeom prst="rect">
            <a:avLst/>
          </a:prstGeom>
          <a:ln/>
        </p:spPr>
        <p:style>
          <a:lnRef idx="1">
            <a:schemeClr val="accent5"/>
          </a:lnRef>
          <a:fillRef idx="2">
            <a:schemeClr val="accent5"/>
          </a:fillRef>
          <a:effectRef idx="1">
            <a:schemeClr val="accent5"/>
          </a:effectRef>
          <a:fontRef idx="minor">
            <a:schemeClr val="dk1"/>
          </a:fontRef>
        </p:style>
        <p:txBody>
          <a:bodyPr spcFirstLastPara="1" wrap="square" lIns="91425" tIns="91425" rIns="91425" bIns="91425" anchor="ctr" anchorCtr="0">
            <a:noAutofit/>
          </a:bodyPr>
          <a:lstStyle/>
          <a:p>
            <a:pPr marL="0" lvl="0" indent="0" algn="l" rtl="0">
              <a:spcBef>
                <a:spcPts val="400"/>
              </a:spcBef>
              <a:spcAft>
                <a:spcPts val="0"/>
              </a:spcAft>
              <a:buNone/>
            </a:pPr>
            <a:r>
              <a:rPr lang="en-US" sz="2200" dirty="0">
                <a:solidFill>
                  <a:srgbClr val="4D565E"/>
                </a:solidFill>
                <a:latin typeface="Calibri"/>
                <a:ea typeface="Calibri"/>
                <a:cs typeface="Calibri"/>
                <a:sym typeface="Calibri"/>
              </a:rPr>
              <a:t>“There needs to be equal access to the ballot box so people with disabilities can exercise their constitutional right to vote.”</a:t>
            </a:r>
            <a:endParaRPr sz="2400" dirty="0">
              <a:solidFill>
                <a:schemeClr val="dk2"/>
              </a:solidFill>
              <a:latin typeface="Calibri"/>
              <a:ea typeface="Calibri"/>
              <a:cs typeface="Calibri"/>
              <a:sym typeface="Calibri"/>
            </a:endParaRPr>
          </a:p>
        </p:txBody>
      </p:sp>
      <p:grpSp>
        <p:nvGrpSpPr>
          <p:cNvPr id="121" name="Google Shape;121;p28"/>
          <p:cNvGrpSpPr/>
          <p:nvPr/>
        </p:nvGrpSpPr>
        <p:grpSpPr>
          <a:xfrm>
            <a:off x="1164901" y="1679836"/>
            <a:ext cx="6883634" cy="2506050"/>
            <a:chOff x="914400" y="1732950"/>
            <a:chExt cx="7316788" cy="2672550"/>
          </a:xfrm>
        </p:grpSpPr>
        <p:cxnSp>
          <p:nvCxnSpPr>
            <p:cNvPr id="122" name="Google Shape;122;p28"/>
            <p:cNvCxnSpPr/>
            <p:nvPr/>
          </p:nvCxnSpPr>
          <p:spPr>
            <a:xfrm>
              <a:off x="914400" y="1732950"/>
              <a:ext cx="7315200" cy="0"/>
            </a:xfrm>
            <a:prstGeom prst="straightConnector1">
              <a:avLst/>
            </a:prstGeom>
            <a:noFill/>
            <a:ln w="9525" cap="flat" cmpd="sng">
              <a:solidFill>
                <a:srgbClr val="8F99A3"/>
              </a:solidFill>
              <a:prstDash val="solid"/>
              <a:round/>
              <a:headEnd type="none" w="sm" len="sm"/>
              <a:tailEnd type="none" w="sm" len="sm"/>
            </a:ln>
          </p:spPr>
        </p:cxnSp>
        <p:sp>
          <p:nvSpPr>
            <p:cNvPr id="123" name="Google Shape;123;p28"/>
            <p:cNvSpPr/>
            <p:nvPr/>
          </p:nvSpPr>
          <p:spPr>
            <a:xfrm>
              <a:off x="915988" y="4302313"/>
              <a:ext cx="7315200" cy="103187"/>
            </a:xfrm>
            <a:custGeom>
              <a:avLst/>
              <a:gdLst/>
              <a:ahLst/>
              <a:cxnLst/>
              <a:rect l="l" t="t" r="r" b="b"/>
              <a:pathLst>
                <a:path w="4608" h="65" extrusionOk="0">
                  <a:moveTo>
                    <a:pt x="0" y="0"/>
                  </a:moveTo>
                  <a:lnTo>
                    <a:pt x="224" y="0"/>
                  </a:lnTo>
                  <a:lnTo>
                    <a:pt x="286" y="65"/>
                  </a:lnTo>
                  <a:lnTo>
                    <a:pt x="349" y="0"/>
                  </a:lnTo>
                  <a:lnTo>
                    <a:pt x="4608" y="0"/>
                  </a:lnTo>
                </a:path>
              </a:pathLst>
            </a:custGeom>
            <a:noFill/>
            <a:ln w="9525" cap="flat" cmpd="sng">
              <a:solidFill>
                <a:srgbClr val="8F99A3"/>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libri"/>
                <a:ea typeface="Calibri"/>
                <a:cs typeface="Calibri"/>
                <a:sym typeface="Calibri"/>
              </a:endParaRPr>
            </a:p>
          </p:txBody>
        </p:sp>
      </p:grpSp>
      <p:sp>
        <p:nvSpPr>
          <p:cNvPr id="124" name="Google Shape;124;p28"/>
          <p:cNvSpPr txBox="1">
            <a:spLocks noGrp="1"/>
          </p:cNvSpPr>
          <p:nvPr>
            <p:ph type="body" idx="4294967295"/>
          </p:nvPr>
        </p:nvSpPr>
        <p:spPr>
          <a:xfrm>
            <a:off x="1164900" y="4186050"/>
            <a:ext cx="7468112" cy="507506"/>
          </a:xfrm>
          <a:prstGeom prst="rect">
            <a:avLst/>
          </a:prstGeom>
        </p:spPr>
        <p:txBody>
          <a:bodyPr spcFirstLastPara="1" wrap="square" lIns="91425" tIns="45700" rIns="91425" bIns="45700" anchor="t" anchorCtr="0">
            <a:normAutofit/>
          </a:bodyPr>
          <a:lstStyle/>
          <a:p>
            <a:pPr marL="0" marR="0" lvl="0" indent="0" algn="l" rtl="0">
              <a:lnSpc>
                <a:spcPct val="95000"/>
              </a:lnSpc>
              <a:spcBef>
                <a:spcPts val="300"/>
              </a:spcBef>
              <a:spcAft>
                <a:spcPts val="0"/>
              </a:spcAft>
              <a:buNone/>
            </a:pPr>
            <a:r>
              <a:rPr lang="en-US" sz="1400" b="1" dirty="0">
                <a:solidFill>
                  <a:srgbClr val="3180B0"/>
                </a:solidFill>
              </a:rPr>
              <a:t>Public comment from NIST Request for Information for  </a:t>
            </a:r>
            <a:r>
              <a:rPr lang="en-US" sz="1400" b="1" dirty="0">
                <a:solidFill>
                  <a:srgbClr val="3180B0"/>
                </a:solidFill>
                <a:hlinkClick r:id="rId3"/>
              </a:rPr>
              <a:t>E.O. 14019</a:t>
            </a:r>
            <a:r>
              <a:rPr lang="en-US" sz="1400" b="1" dirty="0">
                <a:solidFill>
                  <a:srgbClr val="3180B0"/>
                </a:solidFill>
              </a:rPr>
              <a:t>, Promoting Access to Voting</a:t>
            </a:r>
            <a:endParaRPr lang="en-US" sz="1400" dirty="0">
              <a:solidFill>
                <a:srgbClr val="3180B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9"/>
          <p:cNvSpPr txBox="1">
            <a:spLocks noGrp="1"/>
          </p:cNvSpPr>
          <p:nvPr>
            <p:ph type="title"/>
          </p:nvPr>
        </p:nvSpPr>
        <p:spPr>
          <a:xfrm>
            <a:off x="457200" y="205979"/>
            <a:ext cx="8229600" cy="8574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What is a disability?</a:t>
            </a:r>
            <a:endParaRPr/>
          </a:p>
        </p:txBody>
      </p:sp>
      <p:sp>
        <p:nvSpPr>
          <p:cNvPr id="131" name="Google Shape;131;p29"/>
          <p:cNvSpPr txBox="1">
            <a:spLocks noGrp="1"/>
          </p:cNvSpPr>
          <p:nvPr>
            <p:ph type="body" idx="1"/>
          </p:nvPr>
        </p:nvSpPr>
        <p:spPr>
          <a:xfrm>
            <a:off x="457200" y="1200150"/>
            <a:ext cx="6111000" cy="3394500"/>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r>
              <a:rPr lang="en-US"/>
              <a:t>The Americans with Disabilities Act of 1990 says:</a:t>
            </a:r>
            <a:endParaRPr/>
          </a:p>
          <a:p>
            <a:pPr marL="0" lvl="0" indent="0" algn="l" rtl="0">
              <a:spcBef>
                <a:spcPts val="0"/>
              </a:spcBef>
              <a:spcAft>
                <a:spcPts val="0"/>
              </a:spcAft>
              <a:buNone/>
            </a:pPr>
            <a:endParaRPr/>
          </a:p>
          <a:p>
            <a:pPr marL="457200" lvl="0" indent="0" algn="l" rtl="0">
              <a:spcBef>
                <a:spcPts val="0"/>
              </a:spcBef>
              <a:spcAft>
                <a:spcPts val="0"/>
              </a:spcAft>
              <a:buNone/>
            </a:pPr>
            <a:r>
              <a:rPr lang="en-US"/>
              <a:t>The term “disability” means, with respect to an individual:</a:t>
            </a:r>
            <a:endParaRPr/>
          </a:p>
          <a:p>
            <a:pPr marL="457200" lvl="0" indent="0" algn="l" rtl="0">
              <a:spcBef>
                <a:spcPts val="1000"/>
              </a:spcBef>
              <a:spcAft>
                <a:spcPts val="0"/>
              </a:spcAft>
              <a:buNone/>
            </a:pPr>
            <a:r>
              <a:rPr lang="en-US"/>
              <a:t>(A) a physical or mental impairment that substantially limits one or more </a:t>
            </a:r>
            <a:r>
              <a:rPr lang="en-US" b="1"/>
              <a:t>major life activities</a:t>
            </a:r>
            <a:r>
              <a:rPr lang="en-US"/>
              <a:t> of such individual;</a:t>
            </a:r>
            <a:endParaRPr/>
          </a:p>
          <a:p>
            <a:pPr marL="457200" lvl="0" indent="0" algn="l" rtl="0">
              <a:spcBef>
                <a:spcPts val="1000"/>
              </a:spcBef>
              <a:spcAft>
                <a:spcPts val="0"/>
              </a:spcAft>
              <a:buNone/>
            </a:pPr>
            <a:r>
              <a:rPr lang="en-US"/>
              <a:t>(B) a record of such an impairment; or</a:t>
            </a:r>
            <a:endParaRPr/>
          </a:p>
          <a:p>
            <a:pPr marL="457200" lvl="0" indent="0" algn="l" rtl="0">
              <a:spcBef>
                <a:spcPts val="1000"/>
              </a:spcBef>
              <a:spcAft>
                <a:spcPts val="0"/>
              </a:spcAft>
              <a:buNone/>
            </a:pPr>
            <a:r>
              <a:rPr lang="en-US"/>
              <a:t>(C) being regarded as having such an impairment.</a:t>
            </a:r>
            <a:endParaRPr/>
          </a:p>
          <a:p>
            <a:pPr marL="0" lvl="0" indent="0" algn="l" rtl="0">
              <a:spcBef>
                <a:spcPts val="1000"/>
              </a:spcBef>
              <a:spcAft>
                <a:spcPts val="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30"/>
          <p:cNvSpPr txBox="1">
            <a:spLocks noGrp="1"/>
          </p:cNvSpPr>
          <p:nvPr>
            <p:ph type="title"/>
          </p:nvPr>
        </p:nvSpPr>
        <p:spPr>
          <a:xfrm>
            <a:off x="457200" y="205979"/>
            <a:ext cx="8229600" cy="8574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What rights do voters with disabilities have?</a:t>
            </a:r>
            <a:endParaRPr/>
          </a:p>
        </p:txBody>
      </p:sp>
      <p:sp>
        <p:nvSpPr>
          <p:cNvPr id="137" name="Google Shape;137;p30"/>
          <p:cNvSpPr txBox="1">
            <a:spLocks noGrp="1"/>
          </p:cNvSpPr>
          <p:nvPr>
            <p:ph type="body" idx="1"/>
          </p:nvPr>
        </p:nvSpPr>
        <p:spPr>
          <a:xfrm>
            <a:off x="457201" y="1200151"/>
            <a:ext cx="8229600" cy="3394500"/>
          </a:xfrm>
          <a:prstGeom prst="rect">
            <a:avLst/>
          </a:prstGeom>
        </p:spPr>
        <p:txBody>
          <a:bodyPr spcFirstLastPara="1" wrap="square" lIns="91425" tIns="45700" rIns="91425" bIns="45700" anchor="t" anchorCtr="0">
            <a:noAutofit/>
          </a:bodyPr>
          <a:lstStyle/>
          <a:p>
            <a:pPr marL="0" lvl="0" indent="0" algn="l" rtl="0">
              <a:lnSpc>
                <a:spcPct val="105000"/>
              </a:lnSpc>
              <a:spcBef>
                <a:spcPts val="800"/>
              </a:spcBef>
              <a:spcAft>
                <a:spcPts val="0"/>
              </a:spcAft>
              <a:buNone/>
            </a:pPr>
            <a:r>
              <a:rPr lang="en-US" sz="1800" b="1"/>
              <a:t>Accessible voting systems are required by the Help America Vote Act (HAVA).</a:t>
            </a:r>
            <a:endParaRPr sz="1800" b="1"/>
          </a:p>
          <a:p>
            <a:pPr marL="457200" lvl="0" indent="-342900" algn="l" rtl="0">
              <a:lnSpc>
                <a:spcPct val="105000"/>
              </a:lnSpc>
              <a:spcBef>
                <a:spcPts val="800"/>
              </a:spcBef>
              <a:spcAft>
                <a:spcPts val="0"/>
              </a:spcAft>
              <a:buSzPts val="1800"/>
              <a:buChar char="●"/>
            </a:pPr>
            <a:r>
              <a:rPr lang="en-US" sz="1800"/>
              <a:t>Every voter with and without a disability has the right to use an accessible voting system</a:t>
            </a:r>
            <a:endParaRPr sz="1800"/>
          </a:p>
          <a:p>
            <a:pPr marL="457200" lvl="0" indent="-342900" algn="l" rtl="0">
              <a:lnSpc>
                <a:spcPct val="105000"/>
              </a:lnSpc>
              <a:spcBef>
                <a:spcPts val="800"/>
              </a:spcBef>
              <a:spcAft>
                <a:spcPts val="0"/>
              </a:spcAft>
              <a:buSzPts val="1800"/>
              <a:buChar char="●"/>
            </a:pPr>
            <a:r>
              <a:rPr lang="en-US" sz="1800"/>
              <a:t>Some voters with disabilities need the accessible voting system to vote </a:t>
            </a:r>
            <a:r>
              <a:rPr lang="en-US" sz="1800" b="1"/>
              <a:t>privately</a:t>
            </a:r>
            <a:r>
              <a:rPr lang="en-US" sz="1800"/>
              <a:t> and </a:t>
            </a:r>
            <a:r>
              <a:rPr lang="en-US" sz="1800" b="1"/>
              <a:t>independently</a:t>
            </a:r>
            <a:r>
              <a:rPr lang="en-US" sz="1800"/>
              <a:t>, especially:</a:t>
            </a:r>
            <a:endParaRPr sz="1800"/>
          </a:p>
          <a:p>
            <a:pPr marL="914400" lvl="1" indent="-342900" algn="l" rtl="0">
              <a:lnSpc>
                <a:spcPct val="105000"/>
              </a:lnSpc>
              <a:spcBef>
                <a:spcPts val="800"/>
              </a:spcBef>
              <a:spcAft>
                <a:spcPts val="0"/>
              </a:spcAft>
              <a:buSzPts val="1800"/>
              <a:buChar char="o"/>
            </a:pPr>
            <a:r>
              <a:rPr lang="en-US" sz="1800"/>
              <a:t>Voters who are blind or have low vision</a:t>
            </a:r>
            <a:endParaRPr sz="1800"/>
          </a:p>
          <a:p>
            <a:pPr marL="914400" lvl="1" indent="-342900" algn="l" rtl="0">
              <a:lnSpc>
                <a:spcPct val="105000"/>
              </a:lnSpc>
              <a:spcBef>
                <a:spcPts val="800"/>
              </a:spcBef>
              <a:spcAft>
                <a:spcPts val="0"/>
              </a:spcAft>
              <a:buSzPts val="1800"/>
              <a:buChar char="o"/>
            </a:pPr>
            <a:r>
              <a:rPr lang="en-US" sz="1800"/>
              <a:t>Voters with mobility disabilities or</a:t>
            </a:r>
            <a:r>
              <a:rPr lang="en-US"/>
              <a:t> lack manual dexterity</a:t>
            </a:r>
            <a:endParaRPr sz="1800"/>
          </a:p>
          <a:p>
            <a:pPr marL="914400" lvl="1" indent="-342900" algn="l" rtl="0">
              <a:lnSpc>
                <a:spcPct val="105000"/>
              </a:lnSpc>
              <a:spcBef>
                <a:spcPts val="800"/>
              </a:spcBef>
              <a:spcAft>
                <a:spcPts val="0"/>
              </a:spcAft>
              <a:buSzPts val="1800"/>
              <a:buChar char="o"/>
            </a:pPr>
            <a:r>
              <a:rPr lang="en-US" sz="1800"/>
              <a:t>Voters with cognitive disabilities</a:t>
            </a:r>
            <a:endParaRPr sz="1800"/>
          </a:p>
          <a:p>
            <a:pPr marL="457200" lvl="0" indent="-342900" algn="l" rtl="0">
              <a:lnSpc>
                <a:spcPct val="105000"/>
              </a:lnSpc>
              <a:spcBef>
                <a:spcPts val="800"/>
              </a:spcBef>
              <a:spcAft>
                <a:spcPts val="0"/>
              </a:spcAft>
              <a:buSzPts val="1800"/>
              <a:buChar char="●"/>
            </a:pPr>
            <a:r>
              <a:rPr lang="en-US" sz="1800"/>
              <a:t>Voters may use a screen magnifier on their phone, even if phones are not permitted in the polling place</a:t>
            </a:r>
            <a:endParaRPr sz="18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31"/>
          <p:cNvSpPr txBox="1">
            <a:spLocks noGrp="1"/>
          </p:cNvSpPr>
          <p:nvPr>
            <p:ph type="title"/>
          </p:nvPr>
        </p:nvSpPr>
        <p:spPr>
          <a:xfrm>
            <a:off x="457200" y="205979"/>
            <a:ext cx="8229600" cy="8574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What are the accessibility requirements for voting systems?</a:t>
            </a:r>
            <a:endParaRPr/>
          </a:p>
        </p:txBody>
      </p:sp>
      <p:sp>
        <p:nvSpPr>
          <p:cNvPr id="144" name="Google Shape;144;p31"/>
          <p:cNvSpPr txBox="1">
            <a:spLocks noGrp="1"/>
          </p:cNvSpPr>
          <p:nvPr>
            <p:ph type="body" idx="1"/>
          </p:nvPr>
        </p:nvSpPr>
        <p:spPr>
          <a:xfrm>
            <a:off x="457201" y="1200151"/>
            <a:ext cx="8229600" cy="3394500"/>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r>
              <a:rPr lang="en-US" sz="1800" dirty="0"/>
              <a:t>The federal standards, called </a:t>
            </a:r>
            <a:r>
              <a:rPr lang="en-US" dirty="0"/>
              <a:t>Voluntary V</a:t>
            </a:r>
            <a:r>
              <a:rPr lang="en-US" sz="1800" dirty="0"/>
              <a:t>oting </a:t>
            </a:r>
            <a:r>
              <a:rPr lang="en-US" dirty="0"/>
              <a:t>S</a:t>
            </a:r>
            <a:r>
              <a:rPr lang="en-US" sz="1800" dirty="0"/>
              <a:t>ystem </a:t>
            </a:r>
            <a:r>
              <a:rPr lang="en-US" dirty="0"/>
              <a:t>Guidelines</a:t>
            </a:r>
            <a:r>
              <a:rPr lang="en-US" sz="1800" dirty="0"/>
              <a:t> </a:t>
            </a:r>
            <a:r>
              <a:rPr lang="en-US" dirty="0"/>
              <a:t>(</a:t>
            </a:r>
            <a:r>
              <a:rPr lang="en-US" sz="1800" dirty="0"/>
              <a:t>VVSG) 2.0,  say that systems must provide:</a:t>
            </a:r>
            <a:endParaRPr sz="1800" dirty="0"/>
          </a:p>
          <a:p>
            <a:pPr marL="0" lvl="0" indent="0" algn="l" rtl="0">
              <a:spcBef>
                <a:spcPts val="0"/>
              </a:spcBef>
              <a:spcAft>
                <a:spcPts val="0"/>
              </a:spcAft>
              <a:buNone/>
            </a:pPr>
            <a:endParaRPr sz="1800" dirty="0"/>
          </a:p>
          <a:p>
            <a:pPr marL="457200" lvl="0" indent="-342900" algn="l" rtl="0">
              <a:spcBef>
                <a:spcPts val="0"/>
              </a:spcBef>
              <a:spcAft>
                <a:spcPts val="0"/>
              </a:spcAft>
              <a:buSzPts val="1800"/>
              <a:buChar char="●"/>
            </a:pPr>
            <a:r>
              <a:rPr lang="en-US" sz="1800" b="1" dirty="0"/>
              <a:t>Equivalent and consistent voter access</a:t>
            </a:r>
            <a:r>
              <a:rPr lang="en-US" sz="1800" dirty="0"/>
              <a:t>, with equivalent information and options in all modes of voting</a:t>
            </a:r>
            <a:br>
              <a:rPr lang="en-US" sz="1800" dirty="0"/>
            </a:br>
            <a:endParaRPr sz="1800" dirty="0"/>
          </a:p>
          <a:p>
            <a:pPr marL="457200" lvl="0" indent="-342900" algn="l" rtl="0">
              <a:spcBef>
                <a:spcPts val="0"/>
              </a:spcBef>
              <a:spcAft>
                <a:spcPts val="0"/>
              </a:spcAft>
              <a:buSzPts val="1800"/>
              <a:buChar char="●"/>
            </a:pPr>
            <a:r>
              <a:rPr lang="en-US" sz="1800" b="1" dirty="0"/>
              <a:t>Voter privacy </a:t>
            </a:r>
            <a:r>
              <a:rPr lang="en-US" sz="1800" dirty="0"/>
              <a:t>so people can vote privately and independently (without assistance from others)</a:t>
            </a:r>
            <a:br>
              <a:rPr lang="en-US" sz="1800" dirty="0"/>
            </a:br>
            <a:endParaRPr sz="1800" dirty="0"/>
          </a:p>
          <a:p>
            <a:pPr marL="457200" lvl="0" indent="-342900" algn="l" rtl="0">
              <a:spcBef>
                <a:spcPts val="0"/>
              </a:spcBef>
              <a:spcAft>
                <a:spcPts val="0"/>
              </a:spcAft>
              <a:buSzPts val="1800"/>
              <a:buChar char="●"/>
            </a:pPr>
            <a:r>
              <a:rPr lang="en-US" sz="1800" b="1" dirty="0"/>
              <a:t>Voters can mark, verify and cast their ballot as they intend </a:t>
            </a:r>
            <a:r>
              <a:rPr lang="en-US" sz="1800" dirty="0"/>
              <a:t>because ballots are presented in way they can perceive (see or hear), operate the system, and understand the ballot information and instructions</a:t>
            </a:r>
            <a:endParaRPr sz="18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32"/>
          <p:cNvSpPr txBox="1">
            <a:spLocks noGrp="1"/>
          </p:cNvSpPr>
          <p:nvPr>
            <p:ph type="title"/>
          </p:nvPr>
        </p:nvSpPr>
        <p:spPr>
          <a:xfrm>
            <a:off x="1189575" y="837850"/>
            <a:ext cx="7252200" cy="841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solidFill>
                  <a:schemeClr val="dk1"/>
                </a:solidFill>
              </a:rPr>
              <a:t>Accessible voting systems</a:t>
            </a:r>
            <a:endParaRPr>
              <a:solidFill>
                <a:schemeClr val="dk1"/>
              </a:solidFill>
            </a:endParaRPr>
          </a:p>
        </p:txBody>
      </p:sp>
      <p:sp>
        <p:nvSpPr>
          <p:cNvPr id="150" name="Google Shape;150;p32"/>
          <p:cNvSpPr txBox="1">
            <a:spLocks noGrp="1"/>
          </p:cNvSpPr>
          <p:nvPr>
            <p:ph type="body" idx="4294967295"/>
          </p:nvPr>
        </p:nvSpPr>
        <p:spPr>
          <a:xfrm>
            <a:off x="1164899" y="4186050"/>
            <a:ext cx="5504841" cy="1061700"/>
          </a:xfrm>
          <a:prstGeom prst="rect">
            <a:avLst/>
          </a:prstGeom>
        </p:spPr>
        <p:txBody>
          <a:bodyPr spcFirstLastPara="1" wrap="square" lIns="91425" tIns="45700" rIns="91425" bIns="45700" anchor="t" anchorCtr="0">
            <a:normAutofit/>
          </a:bodyPr>
          <a:lstStyle/>
          <a:p>
            <a:pPr marL="0" marR="0" lvl="0" indent="0" algn="l" rtl="0">
              <a:lnSpc>
                <a:spcPct val="95000"/>
              </a:lnSpc>
              <a:spcBef>
                <a:spcPts val="300"/>
              </a:spcBef>
              <a:spcAft>
                <a:spcPts val="0"/>
              </a:spcAft>
              <a:buNone/>
            </a:pPr>
            <a:r>
              <a:rPr lang="en-US" sz="1500" b="1" dirty="0">
                <a:solidFill>
                  <a:srgbClr val="3180B0"/>
                </a:solidFill>
              </a:rPr>
              <a:t>Help America Vote Act of 2002 </a:t>
            </a:r>
            <a:r>
              <a:rPr lang="en-US" sz="1500" dirty="0">
                <a:solidFill>
                  <a:srgbClr val="3180B0"/>
                </a:solidFill>
              </a:rPr>
              <a:t>Section 301</a:t>
            </a:r>
            <a:endParaRPr sz="1500" dirty="0">
              <a:solidFill>
                <a:srgbClr val="3180B0"/>
              </a:solidFill>
              <a:latin typeface="Calibri"/>
              <a:ea typeface="Calibri"/>
              <a:cs typeface="Calibri"/>
              <a:sym typeface="Calibri"/>
            </a:endParaRPr>
          </a:p>
        </p:txBody>
      </p:sp>
      <p:sp>
        <p:nvSpPr>
          <p:cNvPr id="151" name="Google Shape;151;p32"/>
          <p:cNvSpPr txBox="1"/>
          <p:nvPr/>
        </p:nvSpPr>
        <p:spPr>
          <a:xfrm>
            <a:off x="1065325" y="0"/>
            <a:ext cx="6333300" cy="1552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990"/>
              <a:buFont typeface="Arial"/>
              <a:buNone/>
            </a:pPr>
            <a:endParaRPr sz="1800">
              <a:solidFill>
                <a:schemeClr val="dk2"/>
              </a:solidFill>
              <a:latin typeface="Calibri"/>
              <a:ea typeface="Calibri"/>
              <a:cs typeface="Calibri"/>
              <a:sym typeface="Calibri"/>
            </a:endParaRPr>
          </a:p>
        </p:txBody>
      </p:sp>
      <p:grpSp>
        <p:nvGrpSpPr>
          <p:cNvPr id="152" name="Google Shape;152;p32"/>
          <p:cNvGrpSpPr/>
          <p:nvPr/>
        </p:nvGrpSpPr>
        <p:grpSpPr>
          <a:xfrm>
            <a:off x="1164901" y="1679836"/>
            <a:ext cx="6883634" cy="2506050"/>
            <a:chOff x="914400" y="1732950"/>
            <a:chExt cx="7316788" cy="2672550"/>
          </a:xfrm>
        </p:grpSpPr>
        <p:cxnSp>
          <p:nvCxnSpPr>
            <p:cNvPr id="153" name="Google Shape;153;p32"/>
            <p:cNvCxnSpPr/>
            <p:nvPr/>
          </p:nvCxnSpPr>
          <p:spPr>
            <a:xfrm>
              <a:off x="914400" y="1732950"/>
              <a:ext cx="7315200" cy="0"/>
            </a:xfrm>
            <a:prstGeom prst="straightConnector1">
              <a:avLst/>
            </a:prstGeom>
            <a:noFill/>
            <a:ln w="9525" cap="flat" cmpd="sng">
              <a:solidFill>
                <a:srgbClr val="8F99A3"/>
              </a:solidFill>
              <a:prstDash val="solid"/>
              <a:round/>
              <a:headEnd type="none" w="sm" len="sm"/>
              <a:tailEnd type="none" w="sm" len="sm"/>
            </a:ln>
          </p:spPr>
        </p:cxnSp>
        <p:sp>
          <p:nvSpPr>
            <p:cNvPr id="154" name="Google Shape;154;p32"/>
            <p:cNvSpPr/>
            <p:nvPr/>
          </p:nvSpPr>
          <p:spPr>
            <a:xfrm>
              <a:off x="915988" y="4302313"/>
              <a:ext cx="7315200" cy="103187"/>
            </a:xfrm>
            <a:custGeom>
              <a:avLst/>
              <a:gdLst/>
              <a:ahLst/>
              <a:cxnLst/>
              <a:rect l="l" t="t" r="r" b="b"/>
              <a:pathLst>
                <a:path w="4608" h="65" extrusionOk="0">
                  <a:moveTo>
                    <a:pt x="0" y="0"/>
                  </a:moveTo>
                  <a:lnTo>
                    <a:pt x="224" y="0"/>
                  </a:lnTo>
                  <a:lnTo>
                    <a:pt x="286" y="65"/>
                  </a:lnTo>
                  <a:lnTo>
                    <a:pt x="349" y="0"/>
                  </a:lnTo>
                  <a:lnTo>
                    <a:pt x="4608" y="0"/>
                  </a:lnTo>
                </a:path>
              </a:pathLst>
            </a:custGeom>
            <a:noFill/>
            <a:ln w="9525" cap="flat" cmpd="sng">
              <a:solidFill>
                <a:srgbClr val="8F99A3"/>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libri"/>
                <a:ea typeface="Calibri"/>
                <a:cs typeface="Calibri"/>
                <a:sym typeface="Calibri"/>
              </a:endParaRPr>
            </a:p>
          </p:txBody>
        </p:sp>
      </p:grpSp>
      <p:sp>
        <p:nvSpPr>
          <p:cNvPr id="155" name="Google Shape;155;p32"/>
          <p:cNvSpPr txBox="1"/>
          <p:nvPr/>
        </p:nvSpPr>
        <p:spPr>
          <a:xfrm>
            <a:off x="1189575" y="1767975"/>
            <a:ext cx="6834300" cy="2222700"/>
          </a:xfrm>
          <a:prstGeom prst="rect">
            <a:avLst/>
          </a:prstGeom>
          <a:ln/>
        </p:spPr>
        <p:style>
          <a:lnRef idx="1">
            <a:schemeClr val="accent5"/>
          </a:lnRef>
          <a:fillRef idx="2">
            <a:schemeClr val="accent5"/>
          </a:fillRef>
          <a:effectRef idx="1">
            <a:schemeClr val="accent5"/>
          </a:effectRef>
          <a:fontRef idx="minor">
            <a:schemeClr val="dk1"/>
          </a:fontRef>
        </p:style>
        <p:txBody>
          <a:bodyPr spcFirstLastPara="1" wrap="square" lIns="91425" tIns="91425" rIns="91425" bIns="91425" anchor="ctr" anchorCtr="0">
            <a:noAutofit/>
          </a:bodyPr>
          <a:lstStyle/>
          <a:p>
            <a:pPr marL="0" lvl="0" indent="0" algn="l" rtl="0">
              <a:spcBef>
                <a:spcPts val="400"/>
              </a:spcBef>
              <a:spcAft>
                <a:spcPts val="0"/>
              </a:spcAft>
              <a:buNone/>
            </a:pPr>
            <a:r>
              <a:rPr lang="en-US" sz="2200" dirty="0">
                <a:solidFill>
                  <a:srgbClr val="4D565E"/>
                </a:solidFill>
                <a:latin typeface="Calibri"/>
                <a:ea typeface="Calibri"/>
                <a:cs typeface="Calibri"/>
                <a:sym typeface="Calibri"/>
              </a:rPr>
              <a:t>A voting system is “accessible for individuals with disabilities, including nonvisual accessibility for the blind and visually impaired”, if it “provides the same opportunity for access and participation (including privacy and independence) as for other voters.”</a:t>
            </a:r>
            <a:endParaRPr sz="2200" dirty="0">
              <a:solidFill>
                <a:srgbClr val="4D565E"/>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CCD-preso-14-0911">
  <a:themeElements>
    <a:clrScheme name="CCD Brand">
      <a:dk1>
        <a:srgbClr val="4778B2"/>
      </a:dk1>
      <a:lt1>
        <a:srgbClr val="FFFFFF"/>
      </a:lt1>
      <a:dk2>
        <a:srgbClr val="424344"/>
      </a:dk2>
      <a:lt2>
        <a:srgbClr val="EEEBE0"/>
      </a:lt2>
      <a:accent1>
        <a:srgbClr val="4391C5"/>
      </a:accent1>
      <a:accent2>
        <a:srgbClr val="A6452D"/>
      </a:accent2>
      <a:accent3>
        <a:srgbClr val="A1BA67"/>
      </a:accent3>
      <a:accent4>
        <a:srgbClr val="7C659E"/>
      </a:accent4>
      <a:accent5>
        <a:srgbClr val="65AAC3"/>
      </a:accent5>
      <a:accent6>
        <a:srgbClr val="EA9B56"/>
      </a:accent6>
      <a:hlink>
        <a:srgbClr val="4678B1"/>
      </a:hlink>
      <a:folHlink>
        <a:srgbClr val="4678B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7391</TotalTime>
  <Words>7620</Words>
  <Application>Microsoft Office PowerPoint</Application>
  <PresentationFormat>On-screen Show (16:9)</PresentationFormat>
  <Paragraphs>487</Paragraphs>
  <Slides>42</Slides>
  <Notes>42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42</vt:i4>
      </vt:variant>
    </vt:vector>
  </HeadingPairs>
  <TitlesOfParts>
    <vt:vector size="47" baseType="lpstr">
      <vt:lpstr>Open Sans</vt:lpstr>
      <vt:lpstr>Arial</vt:lpstr>
      <vt:lpstr>Calibri</vt:lpstr>
      <vt:lpstr>Times New Roman</vt:lpstr>
      <vt:lpstr>CCD-preso-14-0911</vt:lpstr>
      <vt:lpstr>Sample slide presentation: Assisting voters with disabilities at the polling place</vt:lpstr>
      <vt:lpstr>How to customize this training for your jurisdiction</vt:lpstr>
      <vt:lpstr>Assisting voters with disabilities at the polling place</vt:lpstr>
      <vt:lpstr>About this training</vt:lpstr>
      <vt:lpstr>Disability rights during voting</vt:lpstr>
      <vt:lpstr>What is a disability?</vt:lpstr>
      <vt:lpstr>What rights do voters with disabilities have?</vt:lpstr>
      <vt:lpstr>What are the accessibility requirements for voting systems?</vt:lpstr>
      <vt:lpstr>Accessible voting systems</vt:lpstr>
      <vt:lpstr>How do accessible voting systems support voters?</vt:lpstr>
      <vt:lpstr>Our accessible voting system: [insert name of your system here]</vt:lpstr>
      <vt:lpstr>Assisting voters with disabilities</vt:lpstr>
      <vt:lpstr>What tools do you have to help you assist voters?</vt:lpstr>
      <vt:lpstr>Who may assist voters?</vt:lpstr>
      <vt:lpstr>Fill in the form for assistants as part of the election record</vt:lpstr>
      <vt:lpstr>How can assistance be given fairly and impartially?</vt:lpstr>
      <vt:lpstr>How can assistance support voter privacy while voting?</vt:lpstr>
      <vt:lpstr>Communicating with Deaf, DeafBlind, and hard of hearing voters</vt:lpstr>
      <vt:lpstr>How to assist voters: Checking in a voter</vt:lpstr>
      <vt:lpstr>Ask voters how they want to vote</vt:lpstr>
      <vt:lpstr>When a voter chooses to use the [accessible system]</vt:lpstr>
      <vt:lpstr>Curbside Voting with an accessible voting system</vt:lpstr>
      <vt:lpstr>How to assist voters: Setting up the voting system </vt:lpstr>
      <vt:lpstr>Adjusting the system: physical setup</vt:lpstr>
      <vt:lpstr>Adjusting the system: system controls</vt:lpstr>
      <vt:lpstr>Help voters learn the buttons on the controller</vt:lpstr>
      <vt:lpstr>Adjusting the system: screen display</vt:lpstr>
      <vt:lpstr>Follow the script so you don’t leave anything out.</vt:lpstr>
      <vt:lpstr>Include important reminders about how to vote</vt:lpstr>
      <vt:lpstr>How to assist voters: While they are voting</vt:lpstr>
      <vt:lpstr>Be available to help, but don’t hover</vt:lpstr>
      <vt:lpstr>Let the voter know what you are doing </vt:lpstr>
      <vt:lpstr>Troubleshooting during the voting session  </vt:lpstr>
      <vt:lpstr>How to assist voters: While they are verifying and casting their ballot</vt:lpstr>
      <vt:lpstr>Helping voters verify and cast their ballot</vt:lpstr>
      <vt:lpstr>Helping voters get to the scanner</vt:lpstr>
      <vt:lpstr>Helping voters scan their ballot</vt:lpstr>
      <vt:lpstr>When they are done</vt:lpstr>
      <vt:lpstr>Summary and resources</vt:lpstr>
      <vt:lpstr>Summary: Do</vt:lpstr>
      <vt:lpstr>Summary: Don’t</vt:lpstr>
      <vt:lpstr>Your Election Day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Poll worker training for assisting voters with disabilities </dc:title>
  <dc:creator>Laskowski, Sharon J. Dr. (Fed)</dc:creator>
  <cp:lastModifiedBy>Laskowski, Sharon J. Dr. (Fed)</cp:lastModifiedBy>
  <cp:revision>8</cp:revision>
  <cp:lastPrinted>2023-06-14T18:24:44Z</cp:lastPrinted>
  <dcterms:modified xsi:type="dcterms:W3CDTF">2023-11-20T18:32:05Z</dcterms:modified>
</cp:coreProperties>
</file>