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5143500" cx="9144000"/>
  <p:notesSz cx="9372600" cy="7086600"/>
  <p:embeddedFontLst>
    <p:embeddedFont>
      <p:font typeface="Public Sans"/>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7" roundtripDataSignature="AMtx7mgRsAZFmyTaDFok6hPVdwUlQE6M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2206CB-7BC3-411E-9D6F-32EE4002E57F}">
  <a:tblStyle styleId="{A42206CB-7BC3-411E-9D6F-32EE4002E57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Public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ublicSans-italic.fntdata"/><Relationship Id="rId50" Type="http://schemas.openxmlformats.org/officeDocument/2006/relationships/font" Target="fonts/PublicSans-bold.fntdata"/><Relationship Id="rId53" Type="http://schemas.openxmlformats.org/officeDocument/2006/relationships/font" Target="fonts/OpenSans-regular.fntdata"/><Relationship Id="rId52" Type="http://schemas.openxmlformats.org/officeDocument/2006/relationships/font" Target="fonts/PublicSans-boldItalic.fntdata"/><Relationship Id="rId11" Type="http://schemas.openxmlformats.org/officeDocument/2006/relationships/slide" Target="slides/slide5.xml"/><Relationship Id="rId55" Type="http://schemas.openxmlformats.org/officeDocument/2006/relationships/font" Target="fonts/OpenSans-italic.fntdata"/><Relationship Id="rId10" Type="http://schemas.openxmlformats.org/officeDocument/2006/relationships/slide" Target="slides/slide4.xml"/><Relationship Id="rId54" Type="http://schemas.openxmlformats.org/officeDocument/2006/relationships/font" Target="fonts/OpenSans-bold.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061460" cy="354330"/>
          </a:xfrm>
          <a:prstGeom prst="rect">
            <a:avLst/>
          </a:prstGeom>
          <a:noFill/>
          <a:ln>
            <a:noFill/>
          </a:ln>
        </p:spPr>
        <p:txBody>
          <a:bodyPr anchorCtr="0" anchor="t" bIns="47000" lIns="94025" spcFirstLastPara="1" rIns="94025" wrap="square" tIns="470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308971" y="0"/>
            <a:ext cx="4061460" cy="354330"/>
          </a:xfrm>
          <a:prstGeom prst="rect">
            <a:avLst/>
          </a:prstGeom>
          <a:noFill/>
          <a:ln>
            <a:noFill/>
          </a:ln>
        </p:spPr>
        <p:txBody>
          <a:bodyPr anchorCtr="0" anchor="t" bIns="47000" lIns="94025" spcFirstLastPara="1" rIns="94025" wrap="square" tIns="470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731040"/>
            <a:ext cx="4061460" cy="354330"/>
          </a:xfrm>
          <a:prstGeom prst="rect">
            <a:avLst/>
          </a:prstGeom>
          <a:noFill/>
          <a:ln>
            <a:noFill/>
          </a:ln>
        </p:spPr>
        <p:txBody>
          <a:bodyPr anchorCtr="0" anchor="b" bIns="47000" lIns="94025" spcFirstLastPara="1" rIns="94025" wrap="square" tIns="470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6028/NIST.XXX.XXXX" TargetMode="External"/><Relationship Id="rId3" Type="http://schemas.openxmlformats.org/officeDocument/2006/relationships/hyperlink" Target="https://doi.org/10.6028/NIST.XXX.XXXX" TargetMode="External"/><Relationship Id="rId4" Type="http://schemas.openxmlformats.org/officeDocument/2006/relationships/hyperlink" Target="https://doi.org/10.6028/NIST.XXX.XXXX" TargetMode="External"/><Relationship Id="rId5" Type="http://schemas.openxmlformats.org/officeDocument/2006/relationships/hyperlink" Target="https://doi.org/10.6028/NIST.XXX.XXXX"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ederalregister.gov/documents/2021/06/16/2021-12619/promoting-access-to-voting" TargetMode="External"/><Relationship Id="rId3" Type="http://schemas.openxmlformats.org/officeDocument/2006/relationships/hyperlink" Target="https://www.regulations.gov/search/comment?filter=2021-12619"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ac.gov/about/help-america-vote-act/" TargetMode="External"/><Relationship Id="rId3" Type="http://schemas.openxmlformats.org/officeDocument/2006/relationships/hyperlink" Target="https://www.eac.gov/voting-equipment/voluntary-voting-system-guidelin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p1: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12700" rtl="0" algn="l">
              <a:lnSpc>
                <a:spcPct val="100000"/>
              </a:lnSpc>
              <a:spcBef>
                <a:spcPts val="0"/>
              </a:spcBef>
              <a:spcAft>
                <a:spcPts val="0"/>
              </a:spcAft>
              <a:buSzPts val="1400"/>
              <a:buNone/>
            </a:pPr>
            <a:r>
              <a:rPr lang="en-US"/>
              <a:t>This slide presentation sample is a companion document to </a:t>
            </a:r>
            <a:r>
              <a:rPr lang="en-US" sz="1200">
                <a:latin typeface="Arial"/>
                <a:ea typeface="Arial"/>
                <a:cs typeface="Arial"/>
                <a:sym typeface="Arial"/>
              </a:rPr>
              <a:t>Blahovec, S., Quesenbery, W., Laskowski, S.</a:t>
            </a:r>
            <a:r>
              <a:rPr lang="en-US" sz="1200">
                <a:solidFill>
                  <a:srgbClr val="000000"/>
                </a:solidFill>
                <a:latin typeface="Arial"/>
                <a:ea typeface="Arial"/>
                <a:cs typeface="Arial"/>
                <a:sym typeface="Arial"/>
              </a:rPr>
              <a:t> (</a:t>
            </a:r>
            <a:r>
              <a:rPr lang="en-US" sz="1200">
                <a:latin typeface="Arial"/>
                <a:ea typeface="Arial"/>
                <a:cs typeface="Arial"/>
                <a:sym typeface="Arial"/>
              </a:rPr>
              <a:t>2023</a:t>
            </a:r>
            <a:r>
              <a:rPr lang="en-US" sz="1200">
                <a:solidFill>
                  <a:srgbClr val="000000"/>
                </a:solidFill>
                <a:latin typeface="Arial"/>
                <a:ea typeface="Arial"/>
                <a:cs typeface="Arial"/>
                <a:sym typeface="Arial"/>
              </a:rPr>
              <a:t>) </a:t>
            </a:r>
            <a:r>
              <a:rPr lang="en-US" sz="1200">
                <a:latin typeface="Arial"/>
                <a:ea typeface="Arial"/>
                <a:cs typeface="Arial"/>
                <a:sym typeface="Arial"/>
              </a:rPr>
              <a:t>Training Poll Workers for Accessible Voting</a:t>
            </a:r>
            <a:r>
              <a:rPr lang="en-US" sz="1200">
                <a:solidFill>
                  <a:srgbClr val="000000"/>
                </a:solidFill>
                <a:latin typeface="Arial"/>
                <a:ea typeface="Arial"/>
                <a:cs typeface="Arial"/>
                <a:sym typeface="Arial"/>
              </a:rPr>
              <a:t>. </a:t>
            </a:r>
            <a:r>
              <a:rPr lang="en-US" sz="1200">
                <a:latin typeface="Arial"/>
                <a:ea typeface="Arial"/>
                <a:cs typeface="Arial"/>
                <a:sym typeface="Arial"/>
              </a:rPr>
              <a:t>(National Institute of Standards and Technology, Gaithersburg, MD), NIST Voting Technology Series (VTS) NIST VTS 100-X </a:t>
            </a:r>
            <a:r>
              <a:rPr lang="en-US" sz="1200">
                <a:solidFill>
                  <a:srgbClr val="000000"/>
                </a:solidFill>
                <a:latin typeface="Arial"/>
                <a:ea typeface="Arial"/>
                <a:cs typeface="Arial"/>
                <a:sym typeface="Arial"/>
              </a:rPr>
              <a:t> </a:t>
            </a:r>
            <a:r>
              <a:rPr lang="en-US" sz="1200" u="sng">
                <a:solidFill>
                  <a:srgbClr val="000000"/>
                </a:solidFill>
                <a:latin typeface="Arial"/>
                <a:ea typeface="Arial"/>
                <a:cs typeface="Arial"/>
                <a:sym typeface="Arial"/>
                <a:hlinkClick r:id="rId2">
                  <a:extLst>
                    <a:ext uri="{A12FA001-AC4F-418D-AE19-62706E023703}">
                      <ahyp:hlinkClr val="tx"/>
                    </a:ext>
                  </a:extLst>
                </a:hlinkClick>
              </a:rPr>
              <a:t>https://doi.org/10.6028/NIST</a:t>
            </a:r>
            <a:r>
              <a:rPr lang="en-US" sz="1200" u="sng">
                <a:solidFill>
                  <a:srgbClr val="000000"/>
                </a:solidFill>
                <a:highlight>
                  <a:srgbClr val="FFFF00"/>
                </a:highlight>
                <a:latin typeface="Arial"/>
                <a:ea typeface="Arial"/>
                <a:cs typeface="Arial"/>
                <a:sym typeface="Arial"/>
                <a:hlinkClick r:id="rId3">
                  <a:extLst>
                    <a:ext uri="{A12FA001-AC4F-418D-AE19-62706E023703}">
                      <ahyp:hlinkClr val="tx"/>
                    </a:ext>
                  </a:extLst>
                </a:hlinkClick>
              </a:rPr>
              <a:t>.XXX.XXXX</a:t>
            </a:r>
            <a:endParaRPr sz="1200">
              <a:solidFill>
                <a:srgbClr val="000000"/>
              </a:solidFill>
              <a:highlight>
                <a:srgbClr val="FFFF00"/>
              </a:highlight>
              <a:latin typeface="Arial"/>
              <a:ea typeface="Arial"/>
              <a:cs typeface="Arial"/>
              <a:sym typeface="Arial"/>
            </a:endParaRPr>
          </a:p>
          <a:p>
            <a:pPr indent="0" lvl="0" marL="12700" rtl="0" algn="l">
              <a:lnSpc>
                <a:spcPct val="100000"/>
              </a:lnSpc>
              <a:spcBef>
                <a:spcPts val="0"/>
              </a:spcBef>
              <a:spcAft>
                <a:spcPts val="0"/>
              </a:spcAft>
              <a:buSzPts val="1400"/>
              <a:buNone/>
            </a:pPr>
            <a:r>
              <a:rPr lang="en-US" sz="1200">
                <a:solidFill>
                  <a:srgbClr val="000000"/>
                </a:solidFill>
                <a:latin typeface="Arial"/>
                <a:ea typeface="Arial"/>
                <a:cs typeface="Arial"/>
                <a:sym typeface="Arial"/>
              </a:rPr>
              <a:t> </a:t>
            </a:r>
            <a:endParaRPr sz="1200">
              <a:latin typeface="Calibri"/>
              <a:ea typeface="Calibri"/>
              <a:cs typeface="Calibri"/>
              <a:sym typeface="Calibri"/>
            </a:endParaRPr>
          </a:p>
          <a:p>
            <a:pPr indent="0" lvl="0" marL="0" marR="0" rtl="0" algn="l">
              <a:lnSpc>
                <a:spcPct val="100000"/>
              </a:lnSpc>
              <a:spcBef>
                <a:spcPts val="2000"/>
              </a:spcBef>
              <a:spcAft>
                <a:spcPts val="0"/>
              </a:spcAft>
              <a:buSzPts val="1400"/>
              <a:buNone/>
            </a:pPr>
            <a:r>
              <a:t/>
            </a:r>
            <a:endParaRPr sz="1200">
              <a:solidFill>
                <a:srgbClr val="000000"/>
              </a:solidFill>
              <a:latin typeface="Arial"/>
              <a:ea typeface="Arial"/>
              <a:cs typeface="Arial"/>
              <a:sym typeface="Arial"/>
            </a:endParaRPr>
          </a:p>
          <a:p>
            <a:pPr indent="0" lvl="0" marL="12700" rtl="0" algn="l">
              <a:lnSpc>
                <a:spcPct val="100000"/>
              </a:lnSpc>
              <a:spcBef>
                <a:spcPts val="0"/>
              </a:spcBef>
              <a:spcAft>
                <a:spcPts val="0"/>
              </a:spcAft>
              <a:buSzPts val="1400"/>
              <a:buNone/>
            </a:pPr>
            <a:r>
              <a:rPr lang="en-US" sz="1200">
                <a:solidFill>
                  <a:srgbClr val="000000"/>
                </a:solidFill>
                <a:latin typeface="Arial"/>
                <a:ea typeface="Arial"/>
                <a:cs typeface="Arial"/>
                <a:sym typeface="Arial"/>
              </a:rPr>
              <a:t>It is available free of charge  </a:t>
            </a:r>
            <a:r>
              <a:rPr lang="en-US" sz="1200">
                <a:solidFill>
                  <a:srgbClr val="000000"/>
                </a:solidFill>
                <a:highlight>
                  <a:srgbClr val="FFFF00"/>
                </a:highlight>
                <a:latin typeface="Arial"/>
                <a:ea typeface="Arial"/>
                <a:cs typeface="Arial"/>
                <a:sym typeface="Arial"/>
              </a:rPr>
              <a:t>and can be referenced as </a:t>
            </a:r>
            <a:r>
              <a:rPr lang="en-US" sz="1200">
                <a:latin typeface="Arial"/>
                <a:ea typeface="Arial"/>
                <a:cs typeface="Arial"/>
                <a:sym typeface="Arial"/>
              </a:rPr>
              <a:t>Blahovec, S., Quesenbery, W., Laskowski, S.</a:t>
            </a:r>
            <a:r>
              <a:rPr lang="en-US" sz="1200">
                <a:solidFill>
                  <a:srgbClr val="000000"/>
                </a:solidFill>
                <a:latin typeface="Arial"/>
                <a:ea typeface="Arial"/>
                <a:cs typeface="Arial"/>
                <a:sym typeface="Arial"/>
              </a:rPr>
              <a:t> (</a:t>
            </a:r>
            <a:r>
              <a:rPr lang="en-US" sz="1200">
                <a:latin typeface="Arial"/>
                <a:ea typeface="Arial"/>
                <a:cs typeface="Arial"/>
                <a:sym typeface="Arial"/>
              </a:rPr>
              <a:t>2023</a:t>
            </a:r>
            <a:r>
              <a:rPr lang="en-US" sz="1200">
                <a:solidFill>
                  <a:srgbClr val="000000"/>
                </a:solidFill>
                <a:latin typeface="Arial"/>
                <a:ea typeface="Arial"/>
                <a:cs typeface="Arial"/>
                <a:sym typeface="Arial"/>
              </a:rPr>
              <a:t>) </a:t>
            </a:r>
            <a:r>
              <a:rPr lang="en-US" sz="1200">
                <a:latin typeface="Arial"/>
                <a:ea typeface="Arial"/>
                <a:cs typeface="Arial"/>
                <a:sym typeface="Arial"/>
              </a:rPr>
              <a:t>Sample Poll Worker Training for Assisting Voters with Disabilities as They Mark, Verify, and Cast Their Ballot (National Institute of Standards and Technology, Gaithersburg, MD), NIST Voting Technology Series (VTS) NIST VTS 100-X </a:t>
            </a:r>
            <a:r>
              <a:rPr lang="en-US" sz="1200">
                <a:solidFill>
                  <a:srgbClr val="000000"/>
                </a:solidFill>
                <a:latin typeface="Arial"/>
                <a:ea typeface="Arial"/>
                <a:cs typeface="Arial"/>
                <a:sym typeface="Arial"/>
              </a:rPr>
              <a:t> </a:t>
            </a:r>
            <a:r>
              <a:rPr lang="en-US" sz="1200" u="sng">
                <a:solidFill>
                  <a:srgbClr val="000000"/>
                </a:solidFill>
                <a:latin typeface="Arial"/>
                <a:ea typeface="Arial"/>
                <a:cs typeface="Arial"/>
                <a:sym typeface="Arial"/>
                <a:hlinkClick r:id="rId4">
                  <a:extLst>
                    <a:ext uri="{A12FA001-AC4F-418D-AE19-62706E023703}">
                      <ahyp:hlinkClr val="tx"/>
                    </a:ext>
                  </a:extLst>
                </a:hlinkClick>
              </a:rPr>
              <a:t>https://doi.org/10.6028/NIST</a:t>
            </a:r>
            <a:r>
              <a:rPr lang="en-US" sz="1200" u="sng">
                <a:solidFill>
                  <a:srgbClr val="000000"/>
                </a:solidFill>
                <a:highlight>
                  <a:srgbClr val="FFFF00"/>
                </a:highlight>
                <a:latin typeface="Arial"/>
                <a:ea typeface="Arial"/>
                <a:cs typeface="Arial"/>
                <a:sym typeface="Arial"/>
                <a:hlinkClick r:id="rId5">
                  <a:extLst>
                    <a:ext uri="{A12FA001-AC4F-418D-AE19-62706E023703}">
                      <ahyp:hlinkClr val="tx"/>
                    </a:ext>
                  </a:extLst>
                </a:hlinkClick>
              </a:rPr>
              <a:t>.XXX.XXXX</a:t>
            </a:r>
            <a:endParaRPr sz="1200">
              <a:solidFill>
                <a:srgbClr val="000000"/>
              </a:solidFill>
              <a:highlight>
                <a:srgbClr val="FFFF00"/>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0: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10: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Clr>
                <a:schemeClr val="dk1"/>
              </a:buClr>
              <a:buSzPts val="1100"/>
              <a:buNone/>
            </a:pPr>
            <a:r>
              <a:rPr lang="en-US"/>
              <a:t>For example:</a:t>
            </a:r>
            <a:endParaRPr/>
          </a:p>
          <a:p>
            <a:pPr indent="-326549" lvl="0" marL="470230" rtl="0" algn="l">
              <a:lnSpc>
                <a:spcPct val="100000"/>
              </a:lnSpc>
              <a:spcBef>
                <a:spcPts val="0"/>
              </a:spcBef>
              <a:spcAft>
                <a:spcPts val="0"/>
              </a:spcAft>
              <a:buClr>
                <a:schemeClr val="dk1"/>
              </a:buClr>
              <a:buSzPts val="1400"/>
              <a:buChar char="-"/>
            </a:pPr>
            <a:r>
              <a:rPr lang="en-US"/>
              <a:t>Blind voters can use the audio feature on voting machines to read the ballot to them and allow them to mark the ballot with the accessible controller</a:t>
            </a:r>
            <a:endParaRPr/>
          </a:p>
          <a:p>
            <a:pPr indent="-326549" lvl="0" marL="470230" rtl="0" algn="l">
              <a:lnSpc>
                <a:spcPct val="100000"/>
              </a:lnSpc>
              <a:spcBef>
                <a:spcPts val="0"/>
              </a:spcBef>
              <a:spcAft>
                <a:spcPts val="0"/>
              </a:spcAft>
              <a:buClr>
                <a:schemeClr val="dk1"/>
              </a:buClr>
              <a:buSzPts val="1400"/>
              <a:buChar char="-"/>
            </a:pPr>
            <a:r>
              <a:rPr lang="en-US"/>
              <a:t>Voters with low vision can use the accessible machine for the audio feature, make the text larger, or change the contrast on the machine</a:t>
            </a:r>
            <a:endParaRPr/>
          </a:p>
          <a:p>
            <a:pPr indent="-326549" lvl="0" marL="470230" rtl="0" algn="l">
              <a:lnSpc>
                <a:spcPct val="100000"/>
              </a:lnSpc>
              <a:spcBef>
                <a:spcPts val="0"/>
              </a:spcBef>
              <a:spcAft>
                <a:spcPts val="0"/>
              </a:spcAft>
              <a:buClr>
                <a:schemeClr val="dk1"/>
              </a:buClr>
              <a:buSzPts val="1400"/>
              <a:buChar char="-"/>
            </a:pPr>
            <a:r>
              <a:rPr lang="en-US"/>
              <a:t>Voters with some mobility and dexterity disabilities might not be able to hold a pen and mark their ballot. They can use the controller [or their own assistive technology, such as a sip and puff device] to mark their ballot</a:t>
            </a:r>
            <a:endParaRPr/>
          </a:p>
          <a:p>
            <a:pPr indent="-326549" lvl="0" marL="470230" rtl="0" algn="l">
              <a:lnSpc>
                <a:spcPct val="100000"/>
              </a:lnSpc>
              <a:spcBef>
                <a:spcPts val="0"/>
              </a:spcBef>
              <a:spcAft>
                <a:spcPts val="0"/>
              </a:spcAft>
              <a:buClr>
                <a:schemeClr val="dk1"/>
              </a:buClr>
              <a:buSzPts val="1400"/>
              <a:buChar char="-"/>
            </a:pPr>
            <a:r>
              <a:rPr lang="en-US"/>
              <a:t>Some voters with cognitive disabilities might choose to use a ballot-marking device to enlarge the text or read the ballot to them </a:t>
            </a:r>
            <a:endParaRPr/>
          </a:p>
          <a:p>
            <a:pPr indent="-326549" lvl="0" marL="470230" rtl="0" algn="l">
              <a:lnSpc>
                <a:spcPct val="100000"/>
              </a:lnSpc>
              <a:spcBef>
                <a:spcPts val="0"/>
              </a:spcBef>
              <a:spcAft>
                <a:spcPts val="0"/>
              </a:spcAft>
              <a:buClr>
                <a:schemeClr val="dk1"/>
              </a:buClr>
              <a:buSzPts val="1400"/>
              <a:buChar char="-"/>
            </a:pPr>
            <a:r>
              <a:rPr lang="en-US"/>
              <a:t>Some voters, with and without disabilities, may find it easier to vote on an accessible voting machine and prefer that to voting on a paper ballot</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1: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11: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b="1" i="1" lang="en-US"/>
              <a:t>How to use this slide</a:t>
            </a:r>
            <a:endParaRPr b="1" i="1"/>
          </a:p>
          <a:p>
            <a:pPr indent="-326549" lvl="0" marL="470230" rtl="0" algn="l">
              <a:lnSpc>
                <a:spcPct val="100000"/>
              </a:lnSpc>
              <a:spcBef>
                <a:spcPts val="0"/>
              </a:spcBef>
              <a:spcAft>
                <a:spcPts val="0"/>
              </a:spcAft>
              <a:buSzPts val="1400"/>
              <a:buAutoNum type="arabicPeriod"/>
            </a:pPr>
            <a:r>
              <a:rPr lang="en-US"/>
              <a:t>Insert a picture of your accessible voting system. </a:t>
            </a:r>
            <a:endParaRPr/>
          </a:p>
          <a:p>
            <a:pPr indent="-326549" lvl="0" marL="470230" rtl="0" algn="l">
              <a:lnSpc>
                <a:spcPct val="100000"/>
              </a:lnSpc>
              <a:spcBef>
                <a:spcPts val="0"/>
              </a:spcBef>
              <a:spcAft>
                <a:spcPts val="0"/>
              </a:spcAft>
              <a:buSzPts val="1400"/>
              <a:buAutoNum type="arabicPeriod"/>
            </a:pPr>
            <a:r>
              <a:rPr lang="en-US"/>
              <a:t>Use this slide to make sure poll workers know what features are available so that they can inform voters and help them find those features. Check the manufacturer’s instruction manual to learn what features are available on your machine, such as</a:t>
            </a:r>
            <a:endParaRPr/>
          </a:p>
          <a:p>
            <a:pPr indent="-326549" lvl="1" marL="940460" rtl="0" algn="l">
              <a:lnSpc>
                <a:spcPct val="100000"/>
              </a:lnSpc>
              <a:spcBef>
                <a:spcPts val="0"/>
              </a:spcBef>
              <a:spcAft>
                <a:spcPts val="0"/>
              </a:spcAft>
              <a:buSzPts val="1400"/>
              <a:buChar char="○"/>
            </a:pPr>
            <a:r>
              <a:rPr lang="en-US"/>
              <a:t>An audio ballot</a:t>
            </a:r>
            <a:endParaRPr/>
          </a:p>
          <a:p>
            <a:pPr indent="-326549" lvl="1" marL="940460" rtl="0" algn="l">
              <a:lnSpc>
                <a:spcPct val="100000"/>
              </a:lnSpc>
              <a:spcBef>
                <a:spcPts val="0"/>
              </a:spcBef>
              <a:spcAft>
                <a:spcPts val="0"/>
              </a:spcAft>
              <a:buSzPts val="1400"/>
              <a:buChar char="○"/>
            </a:pPr>
            <a:r>
              <a:rPr lang="en-US"/>
              <a:t>The option to make text larger or smaller</a:t>
            </a:r>
            <a:endParaRPr/>
          </a:p>
          <a:p>
            <a:pPr indent="-326549" lvl="1" marL="940460" rtl="0" algn="l">
              <a:lnSpc>
                <a:spcPct val="100000"/>
              </a:lnSpc>
              <a:spcBef>
                <a:spcPts val="0"/>
              </a:spcBef>
              <a:spcAft>
                <a:spcPts val="0"/>
              </a:spcAft>
              <a:buSzPts val="1400"/>
              <a:buChar char="○"/>
            </a:pPr>
            <a:r>
              <a:rPr lang="en-US"/>
              <a:t>The option to change the contrast on the screen</a:t>
            </a:r>
            <a:endParaRPr/>
          </a:p>
          <a:p>
            <a:pPr indent="-326549" lvl="1" marL="940460" rtl="0" algn="l">
              <a:lnSpc>
                <a:spcPct val="100000"/>
              </a:lnSpc>
              <a:spcBef>
                <a:spcPts val="0"/>
              </a:spcBef>
              <a:spcAft>
                <a:spcPts val="0"/>
              </a:spcAft>
              <a:buSzPts val="1400"/>
              <a:buChar char="○"/>
            </a:pPr>
            <a:r>
              <a:rPr lang="en-US"/>
              <a:t>The ability to turn the screen off when in audio mode </a:t>
            </a:r>
            <a:endParaRPr/>
          </a:p>
          <a:p>
            <a:pPr indent="-326549" lvl="1" marL="940460" rtl="0" algn="l">
              <a:lnSpc>
                <a:spcPct val="100000"/>
              </a:lnSpc>
              <a:spcBef>
                <a:spcPts val="0"/>
              </a:spcBef>
              <a:spcAft>
                <a:spcPts val="0"/>
              </a:spcAft>
              <a:buSzPts val="1400"/>
              <a:buChar char="○"/>
            </a:pPr>
            <a:r>
              <a:rPr lang="en-US"/>
              <a:t>A controller with buttons (this may be attached to the machine)</a:t>
            </a:r>
            <a:endParaRPr/>
          </a:p>
          <a:p>
            <a:pPr indent="-326549" lvl="1" marL="940460" rtl="0" algn="l">
              <a:lnSpc>
                <a:spcPct val="100000"/>
              </a:lnSpc>
              <a:spcBef>
                <a:spcPts val="0"/>
              </a:spcBef>
              <a:spcAft>
                <a:spcPts val="0"/>
              </a:spcAft>
              <a:buSzPts val="1400"/>
              <a:buChar char="○"/>
            </a:pPr>
            <a:r>
              <a:rPr lang="en-US"/>
              <a:t>A headset (this may be attached to the machine)</a:t>
            </a:r>
            <a:endParaRPr/>
          </a:p>
          <a:p>
            <a:pPr indent="-326549" lvl="1" marL="940460" rtl="0" algn="l">
              <a:lnSpc>
                <a:spcPct val="100000"/>
              </a:lnSpc>
              <a:spcBef>
                <a:spcPts val="0"/>
              </a:spcBef>
              <a:spcAft>
                <a:spcPts val="0"/>
              </a:spcAft>
              <a:buSzPts val="1400"/>
              <a:buChar char="○"/>
            </a:pPr>
            <a:r>
              <a:rPr lang="en-US"/>
              <a:t>A way for voters to plug in their own assistive devices, such as sip and puff systems, dual switches, or  rocker paddles</a:t>
            </a:r>
            <a:endParaRPr/>
          </a:p>
          <a:p>
            <a:pPr indent="-326549" lvl="0" marL="470230" rtl="0" algn="l">
              <a:lnSpc>
                <a:spcPct val="100000"/>
              </a:lnSpc>
              <a:spcBef>
                <a:spcPts val="0"/>
              </a:spcBef>
              <a:spcAft>
                <a:spcPts val="0"/>
              </a:spcAft>
              <a:buSzPts val="1400"/>
              <a:buAutoNum type="arabicPeriod"/>
            </a:pPr>
            <a:r>
              <a:rPr lang="en-US"/>
              <a:t>Demonstrate how poll workers can navigate to the feature settings on the machine, such as audio mode</a:t>
            </a:r>
            <a:endParaRPr/>
          </a:p>
          <a:p>
            <a:pPr indent="-326549" lvl="0" marL="470230" rtl="0" algn="l">
              <a:lnSpc>
                <a:spcPct val="100000"/>
              </a:lnSpc>
              <a:spcBef>
                <a:spcPts val="0"/>
              </a:spcBef>
              <a:spcAft>
                <a:spcPts val="0"/>
              </a:spcAft>
              <a:buSzPts val="1400"/>
              <a:buAutoNum type="arabicPeriod"/>
            </a:pPr>
            <a:r>
              <a:rPr lang="en-US"/>
              <a:t>Let poll workers know how they can find more information on the features on Election Day, such as in the poll worker manual or any job aids </a:t>
            </a:r>
            <a:endParaRPr/>
          </a:p>
          <a:p>
            <a:pPr indent="-326549" lvl="0" marL="470230" rtl="0" algn="l">
              <a:lnSpc>
                <a:spcPct val="100000"/>
              </a:lnSpc>
              <a:spcBef>
                <a:spcPts val="0"/>
              </a:spcBef>
              <a:spcAft>
                <a:spcPts val="0"/>
              </a:spcAft>
              <a:buSzPts val="1400"/>
              <a:buAutoNum type="arabicPeriod"/>
            </a:pPr>
            <a:r>
              <a:rPr lang="en-US"/>
              <a:t>Consider creating a checklist of the accessible features that are available for poll workers to reference on Election Day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2: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2: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3: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3: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Clr>
                <a:schemeClr val="dk1"/>
              </a:buClr>
              <a:buSzPts val="1100"/>
              <a:buNone/>
            </a:pPr>
            <a:r>
              <a:rPr b="1" i="1" lang="en-US"/>
              <a:t>How to use this slide</a:t>
            </a:r>
            <a:endParaRPr b="1" i="1"/>
          </a:p>
          <a:p>
            <a:pPr indent="0" lvl="0" marL="0" rtl="0" algn="l">
              <a:lnSpc>
                <a:spcPct val="100000"/>
              </a:lnSpc>
              <a:spcBef>
                <a:spcPts val="0"/>
              </a:spcBef>
              <a:spcAft>
                <a:spcPts val="0"/>
              </a:spcAft>
              <a:buClr>
                <a:schemeClr val="dk1"/>
              </a:buClr>
              <a:buSzPts val="1100"/>
              <a:buNone/>
            </a:pPr>
            <a:r>
              <a:rPr lang="en-US"/>
              <a:t>Remind the poll workers of the tools they have available for them. This is a good opportunity to make sure they have seen all of the job aids and forms, especially any that are not in their manuals.</a:t>
            </a:r>
            <a:endParaRPr/>
          </a:p>
          <a:p>
            <a:pPr indent="0" lvl="0" marL="0" rtl="0" algn="l">
              <a:lnSpc>
                <a:spcPct val="100000"/>
              </a:lnSpc>
              <a:spcBef>
                <a:spcPts val="0"/>
              </a:spcBef>
              <a:spcAft>
                <a:spcPts val="0"/>
              </a:spcAft>
              <a:buClr>
                <a:schemeClr val="dk1"/>
              </a:buClr>
              <a:buSzPts val="1100"/>
              <a:buNone/>
            </a:pPr>
            <a:r>
              <a:rPr lang="en-US"/>
              <a:t>They should know who to ask in the polling place if there is a problem with the machine, and the chain of command for fixing those problems. </a:t>
            </a:r>
            <a:endParaRPr/>
          </a:p>
          <a:p>
            <a:pPr indent="0" lvl="0" marL="0" rtl="0" algn="l">
              <a:lnSpc>
                <a:spcPct val="100000"/>
              </a:lnSpc>
              <a:spcBef>
                <a:spcPts val="0"/>
              </a:spcBef>
              <a:spcAft>
                <a:spcPts val="0"/>
              </a:spcAft>
              <a:buClr>
                <a:schemeClr val="dk1"/>
              </a:buClr>
              <a:buSzPts val="1100"/>
              <a:buNone/>
            </a:pPr>
            <a:r>
              <a:rPr lang="en-US"/>
              <a:t>They should also know where to find any information on the voting machines, such as the polling place manual or any other job aids. </a:t>
            </a:r>
            <a:endParaRPr/>
          </a:p>
          <a:p>
            <a:pPr indent="0" lvl="0" marL="0" rtl="0" algn="l">
              <a:lnSpc>
                <a:spcPct val="100000"/>
              </a:lnSpc>
              <a:spcBef>
                <a:spcPts val="0"/>
              </a:spcBef>
              <a:spcAft>
                <a:spcPts val="0"/>
              </a:spcAft>
              <a:buSzPts val="1400"/>
              <a:buNone/>
            </a:pPr>
            <a:r>
              <a:t/>
            </a:r>
            <a:endParaRPr/>
          </a:p>
        </p:txBody>
      </p:sp>
      <p:sp>
        <p:nvSpPr>
          <p:cNvPr id="132" name="Google Shape;132;p13: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4: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lang="en-US"/>
              <a:t>Voters have a right to receive assistance in the polling place. By federal law, voters with a disability have a right to receive assistance from a person of the voter’s choice, as long as that assistant is not the voter’s employer or agent of their employer, or an officer or agent of the voter’s union.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None/>
            </a:pPr>
            <a:r>
              <a:rPr lang="en-US"/>
              <a:t>Don’t question whether a voter receiving assistance is not competent to vote. That decision can only be made by a court or guardian.</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SzPts val="1400"/>
              <a:buNone/>
            </a:pPr>
            <a:r>
              <a:t/>
            </a:r>
            <a:endParaRPr/>
          </a:p>
        </p:txBody>
      </p:sp>
      <p:sp>
        <p:nvSpPr>
          <p:cNvPr id="140" name="Google Shape;140;p14: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5: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5: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
        <p:nvSpPr>
          <p:cNvPr id="150" name="Google Shape;150;p15: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6: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6: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
        <p:nvSpPr>
          <p:cNvPr id="159" name="Google Shape;159;p16: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7: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7: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lang="en-US"/>
              <a:t>When a voter needs assistance, be as minimally intrusive as possible.</a:t>
            </a:r>
            <a:endParaRPr/>
          </a:p>
        </p:txBody>
      </p:sp>
      <p:sp>
        <p:nvSpPr>
          <p:cNvPr id="166" name="Google Shape;166;p17: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8: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8: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Clr>
                <a:schemeClr val="dk1"/>
              </a:buClr>
              <a:buSzPts val="1100"/>
              <a:buNone/>
            </a:pPr>
            <a:r>
              <a:rPr lang="en-US"/>
              <a:t>It is very important to be able to communicate with voters when you are assisting them. For voters who are Deaf, DeafBlind, or hard of hearing, there are important considerations to keep in mind.</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rPr lang="en-US"/>
              <a:t>First, what do we mean by Deaf, DeafBlind, and hard of hearing? These are different but overlapping labels:</a:t>
            </a:r>
            <a:endParaRPr/>
          </a:p>
          <a:p>
            <a:pPr indent="-326549" lvl="0" marL="470230" rtl="0" algn="l">
              <a:lnSpc>
                <a:spcPct val="100000"/>
              </a:lnSpc>
              <a:spcBef>
                <a:spcPts val="0"/>
              </a:spcBef>
              <a:spcAft>
                <a:spcPts val="0"/>
              </a:spcAft>
              <a:buClr>
                <a:schemeClr val="dk1"/>
              </a:buClr>
              <a:buSzPts val="1400"/>
              <a:buChar char="-"/>
            </a:pPr>
            <a:r>
              <a:rPr lang="en-US"/>
              <a:t>Deaf people may have been born without hearing or may have lost their hearing. They may be completely deaf, or they may have lost some of their hearing. Some Deaf people use American Sign Language, while some do not. </a:t>
            </a:r>
            <a:endParaRPr/>
          </a:p>
          <a:p>
            <a:pPr indent="-326549" lvl="0" marL="470230" rtl="0" algn="l">
              <a:lnSpc>
                <a:spcPct val="100000"/>
              </a:lnSpc>
              <a:spcBef>
                <a:spcPts val="0"/>
              </a:spcBef>
              <a:spcAft>
                <a:spcPts val="0"/>
              </a:spcAft>
              <a:buClr>
                <a:schemeClr val="dk1"/>
              </a:buClr>
              <a:buSzPts val="1400"/>
              <a:buChar char="-"/>
            </a:pPr>
            <a:r>
              <a:rPr lang="en-US"/>
              <a:t>DeafBlind people are people who are both deaf and have vision loss</a:t>
            </a:r>
            <a:endParaRPr/>
          </a:p>
          <a:p>
            <a:pPr indent="-326549" lvl="0" marL="470230" rtl="0" algn="l">
              <a:lnSpc>
                <a:spcPct val="100000"/>
              </a:lnSpc>
              <a:spcBef>
                <a:spcPts val="0"/>
              </a:spcBef>
              <a:spcAft>
                <a:spcPts val="0"/>
              </a:spcAft>
              <a:buClr>
                <a:schemeClr val="dk1"/>
              </a:buClr>
              <a:buSzPts val="1400"/>
              <a:buChar char="-"/>
            </a:pPr>
            <a:r>
              <a:rPr lang="en-US"/>
              <a:t>People who are hard of hearing are people who have hearing loss or are deaf but don’t identify with the Deaf label. Some may have mild to moderate hearing loss</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rPr lang="en-US"/>
              <a:t>Voters who are Deaf, DeafBlind, or Hard of Hearing have different ways to communicate:</a:t>
            </a:r>
            <a:endParaRPr/>
          </a:p>
          <a:p>
            <a:pPr indent="-326549" lvl="0" marL="470230" rtl="0" algn="l">
              <a:lnSpc>
                <a:spcPct val="100000"/>
              </a:lnSpc>
              <a:spcBef>
                <a:spcPts val="0"/>
              </a:spcBef>
              <a:spcAft>
                <a:spcPts val="0"/>
              </a:spcAft>
              <a:buClr>
                <a:srgbClr val="FF0000"/>
              </a:buClr>
              <a:buSzPts val="1400"/>
              <a:buChar char="-"/>
            </a:pPr>
            <a:r>
              <a:rPr lang="en-US">
                <a:solidFill>
                  <a:srgbClr val="FF0000"/>
                </a:solidFill>
              </a:rPr>
              <a:t>If your polling place has American Sign Language interpreters, insert information on interpreters here</a:t>
            </a:r>
            <a:endParaRPr>
              <a:solidFill>
                <a:srgbClr val="FF0000"/>
              </a:solidFill>
            </a:endParaRPr>
          </a:p>
          <a:p>
            <a:pPr indent="-326549" lvl="0" marL="470230" rtl="0" algn="l">
              <a:lnSpc>
                <a:spcPct val="100000"/>
              </a:lnSpc>
              <a:spcBef>
                <a:spcPts val="0"/>
              </a:spcBef>
              <a:spcAft>
                <a:spcPts val="0"/>
              </a:spcAft>
              <a:buClr>
                <a:schemeClr val="dk1"/>
              </a:buClr>
              <a:buSzPts val="1400"/>
              <a:buChar char="-"/>
            </a:pPr>
            <a:r>
              <a:rPr lang="en-US"/>
              <a:t>If a voter is using an interpreter or has a support person, look at and speak to the voter, not the interpreter. </a:t>
            </a:r>
            <a:endParaRPr/>
          </a:p>
          <a:p>
            <a:pPr indent="-326549" lvl="1" marL="940460" rtl="0" algn="l">
              <a:lnSpc>
                <a:spcPct val="100000"/>
              </a:lnSpc>
              <a:spcBef>
                <a:spcPts val="0"/>
              </a:spcBef>
              <a:spcAft>
                <a:spcPts val="0"/>
              </a:spcAft>
              <a:buClr>
                <a:schemeClr val="dk1"/>
              </a:buClr>
              <a:buSzPts val="1400"/>
              <a:buChar char="-"/>
            </a:pPr>
            <a:r>
              <a:rPr lang="en-US"/>
              <a:t>Example: don’t ask the interpreter “does the voter need help?” Ask the voter, “do you need help?”</a:t>
            </a:r>
            <a:endParaRPr/>
          </a:p>
          <a:p>
            <a:pPr indent="-326549" lvl="0" marL="470230" rtl="0" algn="l">
              <a:lnSpc>
                <a:spcPct val="100000"/>
              </a:lnSpc>
              <a:spcBef>
                <a:spcPts val="0"/>
              </a:spcBef>
              <a:spcAft>
                <a:spcPts val="0"/>
              </a:spcAft>
              <a:buClr>
                <a:schemeClr val="dk1"/>
              </a:buClr>
              <a:buSzPts val="1400"/>
              <a:buChar char="-"/>
            </a:pPr>
            <a:r>
              <a:rPr lang="en-US"/>
              <a:t>Some voters may want to write back and forth on a piece of paper. Have a pad of paper and pen nearby and use those to communicate with the voter</a:t>
            </a:r>
            <a:endParaRPr/>
          </a:p>
          <a:p>
            <a:pPr indent="-326549" lvl="0" marL="470230" rtl="0" algn="l">
              <a:lnSpc>
                <a:spcPct val="100000"/>
              </a:lnSpc>
              <a:spcBef>
                <a:spcPts val="0"/>
              </a:spcBef>
              <a:spcAft>
                <a:spcPts val="0"/>
              </a:spcAft>
              <a:buClr>
                <a:schemeClr val="dk1"/>
              </a:buClr>
              <a:buSzPts val="1400"/>
              <a:buChar char="-"/>
            </a:pPr>
            <a:r>
              <a:rPr lang="en-US"/>
              <a:t>Some voters may use captioning apps on their phone. This will listen to your voice and caption it. Be aware that captioning like this is not always accurate, so be sure to speak clearly and be ready to rephrase your answers if necessary</a:t>
            </a:r>
            <a:endParaRPr/>
          </a:p>
          <a:p>
            <a:pPr indent="-326549" lvl="0" marL="470230" rtl="0" algn="l">
              <a:lnSpc>
                <a:spcPct val="100000"/>
              </a:lnSpc>
              <a:spcBef>
                <a:spcPts val="0"/>
              </a:spcBef>
              <a:spcAft>
                <a:spcPts val="0"/>
              </a:spcAft>
              <a:buClr>
                <a:schemeClr val="dk1"/>
              </a:buClr>
              <a:buSzPts val="1400"/>
              <a:buChar char="-"/>
            </a:pPr>
            <a:r>
              <a:rPr lang="en-US"/>
              <a:t>Don’t be afraid to gesture when communicating with a voter. Use gestures to show where the accessible voting machine is or the different features on the machine</a:t>
            </a:r>
            <a:endParaRPr/>
          </a:p>
          <a:p>
            <a:pPr indent="-326549" lvl="0" marL="470230" rtl="0" algn="l">
              <a:lnSpc>
                <a:spcPct val="100000"/>
              </a:lnSpc>
              <a:spcBef>
                <a:spcPts val="0"/>
              </a:spcBef>
              <a:spcAft>
                <a:spcPts val="0"/>
              </a:spcAft>
              <a:buClr>
                <a:schemeClr val="dk1"/>
              </a:buClr>
              <a:buSzPts val="1400"/>
              <a:buChar char="-"/>
            </a:pPr>
            <a:r>
              <a:rPr lang="en-US"/>
              <a:t>Be patient and be prepared to rephrase your answers if the voter doesn’t understand</a:t>
            </a:r>
            <a:endParaRPr/>
          </a:p>
          <a:p>
            <a:pPr indent="-326549" lvl="0" marL="470230" rtl="0" algn="l">
              <a:lnSpc>
                <a:spcPct val="100000"/>
              </a:lnSpc>
              <a:spcBef>
                <a:spcPts val="0"/>
              </a:spcBef>
              <a:spcAft>
                <a:spcPts val="0"/>
              </a:spcAft>
              <a:buClr>
                <a:schemeClr val="dk1"/>
              </a:buClr>
              <a:buSzPts val="1400"/>
              <a:buChar char="-"/>
            </a:pPr>
            <a:r>
              <a:rPr lang="en-US"/>
              <a:t>Don’t raise your voice at the voter unless they ask you to do that. Just speak clearly and at a regular pace. </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rPr lang="en-US"/>
              <a:t>Not all Deaf, DeafBlind, or hard of hearing people communicate in the same way. Some may have hearing aids or cochlear implants, and some do not. Some may use American Sign Language, while others do not know how to sign. Ask a voter how they would like to communicate and respect their answer. </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SzPts val="1400"/>
              <a:buNone/>
            </a:pPr>
            <a:r>
              <a:t/>
            </a:r>
            <a:endParaRPr/>
          </a:p>
        </p:txBody>
      </p:sp>
      <p:sp>
        <p:nvSpPr>
          <p:cNvPr id="175" name="Google Shape;175;p18: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9: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9: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937260" y="3366135"/>
            <a:ext cx="7498080" cy="31889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40" name="Google Shape;40;p2: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0: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20: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marR="0" rtl="0" algn="l">
              <a:lnSpc>
                <a:spcPct val="100000"/>
              </a:lnSpc>
              <a:spcBef>
                <a:spcPts val="0"/>
              </a:spcBef>
              <a:spcAft>
                <a:spcPts val="0"/>
              </a:spcAft>
              <a:buClr>
                <a:srgbClr val="000000"/>
              </a:buClr>
              <a:buSzPts val="1400"/>
              <a:buFont typeface="Arial"/>
              <a:buNone/>
            </a:pPr>
            <a:r>
              <a:rPr b="1" i="1" lang="en-US"/>
              <a:t>How to use this slide: edit these notes for your system.</a:t>
            </a:r>
            <a:endParaRPr/>
          </a:p>
          <a:p>
            <a:pPr indent="0" lvl="0" marL="0" marR="0" rtl="0" algn="l">
              <a:lnSpc>
                <a:spcPct val="100000"/>
              </a:lnSpc>
              <a:spcBef>
                <a:spcPts val="0"/>
              </a:spcBef>
              <a:spcAft>
                <a:spcPts val="0"/>
              </a:spcAft>
              <a:buClr>
                <a:srgbClr val="000000"/>
              </a:buClr>
              <a:buSzPts val="1400"/>
              <a:buFont typeface="Arial"/>
              <a:buNone/>
            </a:pPr>
            <a:r>
              <a:t/>
            </a:r>
            <a:endParaRPr b="1"/>
          </a:p>
          <a:p>
            <a:pPr indent="0" lvl="0" marL="0" rtl="0" algn="l">
              <a:lnSpc>
                <a:spcPct val="100000"/>
              </a:lnSpc>
              <a:spcBef>
                <a:spcPts val="0"/>
              </a:spcBef>
              <a:spcAft>
                <a:spcPts val="0"/>
              </a:spcAft>
              <a:buSzPts val="1400"/>
              <a:buNone/>
            </a:pPr>
            <a:r>
              <a:rPr b="1" i="1" lang="en-US"/>
              <a:t>If using a ballot-marking device with a separate ballot scanner: </a:t>
            </a:r>
            <a:r>
              <a:rPr lang="en-US"/>
              <a:t>The accessible voting machine in the polling place is called a ballot-marking device, or BMD. During a voting session, a voter can read their ballot on the screen or have it read to them through the audio ballot. They will make their selections, verify their choices, and print off the ballot. They will then take the ballot to the scanner.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1" lang="en-US"/>
              <a:t>If using a system that casts the ballot at the voting station: </a:t>
            </a:r>
            <a:r>
              <a:rPr lang="en-US"/>
              <a:t>The accessible voting machine in the polling place is called a </a:t>
            </a:r>
            <a:r>
              <a:rPr b="1" i="1" lang="en-US"/>
              <a:t>[insert NAME]</a:t>
            </a:r>
            <a:r>
              <a:rPr b="0" lang="en-US"/>
              <a:t>. </a:t>
            </a:r>
            <a:r>
              <a:rPr lang="en-US"/>
              <a:t>During a voting session, a voter can read their ballot on the screen or have it read to them through the audio ballot. They will make their selections, can then verify their choices, and finally the machine will record their vote.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1" lang="en-US"/>
              <a:t>NOTE: If your jurisdiction uses a different name for the accessible voting machine, such as a voter access terminal, change the language of this slide to the term that you use. </a:t>
            </a:r>
            <a:endParaRPr b="1"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All voters have the right to vote on the accessible voting machine, regardless of whether they have a disability. They do not need to prove that they have a disability. Do not make comments on a voter’s choice to use an accessible machine or to handmark a paper ballot.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Best practice: </a:t>
            </a:r>
            <a:r>
              <a:rPr lang="en-US"/>
              <a:t>Every voter should be told that they can vote on a paper ballot or the accessible voting machine. Once voters have checked their voter registration and are ready to vote, ask the voter “would you like to vote by hand marking a paper ballot or on the accessible voting machine?”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1" lang="en-US"/>
              <a:t>If your state requires voters to fill out a form, sign an affidavit, or take some other step to use the accessible machine, insert the rules and the procedure for poll workers on the next slide.</a:t>
            </a:r>
            <a:endParaRPr b="1" i="1"/>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1: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21: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
        <p:nvSpPr>
          <p:cNvPr id="199" name="Google Shape;199;p21: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2: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22: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3: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23: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4: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24: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Clr>
                <a:schemeClr val="dk1"/>
              </a:buClr>
              <a:buSzPts val="1100"/>
              <a:buNone/>
            </a:pPr>
            <a:r>
              <a:rPr lang="en-US"/>
              <a:t>When a voter starts a voting session, the voter may need the voting machine adjusted so they can reach all of the controls and see the screen </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rPr lang="en-US"/>
              <a:t>For example:</a:t>
            </a:r>
            <a:endParaRPr/>
          </a:p>
          <a:p>
            <a:pPr indent="0" lvl="0" marL="0" rtl="0" algn="l">
              <a:lnSpc>
                <a:spcPct val="100000"/>
              </a:lnSpc>
              <a:spcBef>
                <a:spcPts val="0"/>
              </a:spcBef>
              <a:spcAft>
                <a:spcPts val="0"/>
              </a:spcAft>
              <a:buClr>
                <a:schemeClr val="dk1"/>
              </a:buClr>
              <a:buSzPts val="1100"/>
              <a:buNone/>
            </a:pPr>
            <a:r>
              <a:rPr lang="en-US"/>
              <a:t>Some voters may be voting from a chair or a wheelchair, while others might stand. </a:t>
            </a:r>
            <a:endParaRPr/>
          </a:p>
          <a:p>
            <a:pPr indent="0" lvl="0" marL="0" rtl="0" algn="l">
              <a:lnSpc>
                <a:spcPct val="100000"/>
              </a:lnSpc>
              <a:spcBef>
                <a:spcPts val="0"/>
              </a:spcBef>
              <a:spcAft>
                <a:spcPts val="0"/>
              </a:spcAft>
              <a:buClr>
                <a:schemeClr val="dk1"/>
              </a:buClr>
              <a:buSzPts val="1100"/>
              <a:buNone/>
            </a:pPr>
            <a:r>
              <a:rPr lang="en-US"/>
              <a:t>Some voters may need the machine to be tilted so that they can more easily see the screen. </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rPr b="1" i="1" lang="en-US"/>
              <a:t>Be sure to cover the features for adjusting your system.</a:t>
            </a:r>
            <a:endParaRPr b="1" i="1"/>
          </a:p>
        </p:txBody>
      </p:sp>
      <p:sp>
        <p:nvSpPr>
          <p:cNvPr id="225" name="Google Shape;225;p24: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5: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25: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Clr>
                <a:schemeClr val="dk1"/>
              </a:buClr>
              <a:buSzPts val="1100"/>
              <a:buNone/>
            </a:pPr>
            <a:r>
              <a:rPr lang="en-US"/>
              <a:t>When a voter starts a voting session, the voter may also need to adjust preferences.</a:t>
            </a:r>
            <a:endParaRPr/>
          </a:p>
          <a:p>
            <a:pPr indent="0" lvl="0" marL="0" rtl="0" algn="l">
              <a:lnSpc>
                <a:spcPct val="100000"/>
              </a:lnSpc>
              <a:spcBef>
                <a:spcPts val="0"/>
              </a:spcBef>
              <a:spcAft>
                <a:spcPts val="0"/>
              </a:spcAft>
              <a:buClr>
                <a:schemeClr val="dk1"/>
              </a:buClr>
              <a:buSzPts val="1100"/>
              <a:buNone/>
            </a:pPr>
            <a:r>
              <a:rPr b="1" i="1" lang="en-US"/>
              <a:t>[Insert instructions for your specific voting machine on how to adjust it. Include whether this has to be done before starting the voting session.]</a:t>
            </a:r>
            <a:endParaRPr b="1" i="1"/>
          </a:p>
          <a:p>
            <a:pPr indent="0" lvl="0" marL="0" rtl="0" algn="l">
              <a:lnSpc>
                <a:spcPct val="100000"/>
              </a:lnSpc>
              <a:spcBef>
                <a:spcPts val="0"/>
              </a:spcBef>
              <a:spcAft>
                <a:spcPts val="0"/>
              </a:spcAft>
              <a:buClr>
                <a:schemeClr val="dk1"/>
              </a:buClr>
              <a:buSzPts val="1100"/>
              <a:buNone/>
            </a:pPr>
            <a:r>
              <a:t/>
            </a:r>
            <a:endParaRPr/>
          </a:p>
        </p:txBody>
      </p:sp>
      <p:sp>
        <p:nvSpPr>
          <p:cNvPr id="233" name="Google Shape;233;p25: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6: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26: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lang="en-US"/>
              <a:t>If the voter is using the controller, ask “Would you like me to tell you what the controller buttons do?”</a:t>
            </a:r>
            <a:endParaRPr/>
          </a:p>
          <a:p>
            <a:pPr indent="-326549" lvl="0" marL="470230" rtl="0" algn="l">
              <a:lnSpc>
                <a:spcPct val="100000"/>
              </a:lnSpc>
              <a:spcBef>
                <a:spcPts val="0"/>
              </a:spcBef>
              <a:spcAft>
                <a:spcPts val="0"/>
              </a:spcAft>
              <a:buSzPts val="1400"/>
              <a:buChar char="-"/>
            </a:pPr>
            <a:r>
              <a:rPr lang="en-US"/>
              <a:t>Some voting machines have controllers with a lot of buttons and features. Make sure to focus on the main navigational features of the controller, such as the ability to scroll and make their selection</a:t>
            </a:r>
            <a:endParaRPr/>
          </a:p>
          <a:p>
            <a:pPr indent="-326549" lvl="0" marL="470230" rtl="0" algn="l">
              <a:lnSpc>
                <a:spcPct val="100000"/>
              </a:lnSpc>
              <a:spcBef>
                <a:spcPts val="0"/>
              </a:spcBef>
              <a:spcAft>
                <a:spcPts val="0"/>
              </a:spcAft>
              <a:buSzPts val="1400"/>
              <a:buChar char="-"/>
            </a:pPr>
            <a:r>
              <a:rPr lang="en-US"/>
              <a:t>Do not only use color to describe the buttons, such as “the yellow buttons will scroll and the blue button will make a selection.” Instead, use color, position, and shape together. “The yellow arrows that point up and down will scroll up and down your ballot. The yellow arrows to the left and right will move you to the previous and the next screens. The blue square in the center of the arrows will make your selection.”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7: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7: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lang="en-US"/>
              <a:t>Finally, make sure that the screen display makes it easy for the voter to see the screen, hear the audio, or both.</a:t>
            </a:r>
            <a:endParaRPr/>
          </a:p>
          <a:p>
            <a:pPr indent="0" lvl="0" marL="0" rtl="0" algn="l">
              <a:lnSpc>
                <a:spcPct val="100000"/>
              </a:lnSpc>
              <a:spcBef>
                <a:spcPts val="0"/>
              </a:spcBef>
              <a:spcAft>
                <a:spcPts val="0"/>
              </a:spcAft>
              <a:buSzPts val="1400"/>
              <a:buNone/>
            </a:pPr>
            <a:r>
              <a:rPr b="1" i="1" lang="en-US"/>
              <a:t>[Insert instructions for your specific voting machine on how to adjust it].</a:t>
            </a:r>
            <a:endParaRPr b="1"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9" name="Google Shape;249;p27: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8: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8: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Clr>
                <a:schemeClr val="dk1"/>
              </a:buClr>
              <a:buSzPts val="1100"/>
              <a:buNone/>
            </a:pPr>
            <a:r>
              <a:rPr lang="en-US"/>
              <a:t>When you take a voter to the accessible voting machine, it is helpful to have a short script for all voters that quickly explains how the machine works and what features are available. </a:t>
            </a:r>
            <a:endParaRPr/>
          </a:p>
          <a:p>
            <a:pPr indent="0" lvl="0" marL="0" rtl="0" algn="l">
              <a:lnSpc>
                <a:spcPct val="100000"/>
              </a:lnSpc>
              <a:spcBef>
                <a:spcPts val="0"/>
              </a:spcBef>
              <a:spcAft>
                <a:spcPts val="0"/>
              </a:spcAft>
              <a:buClr>
                <a:schemeClr val="dk1"/>
              </a:buClr>
              <a:buSzPts val="1100"/>
              <a:buNone/>
            </a:pPr>
            <a:r>
              <a:rPr lang="en-US"/>
              <a:t>Focus on aspects of the system that can be confusing, such as having more than one contest on a page.</a:t>
            </a:r>
            <a:endParaRPr/>
          </a:p>
        </p:txBody>
      </p:sp>
      <p:sp>
        <p:nvSpPr>
          <p:cNvPr id="257" name="Google Shape;257;p28: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9: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29: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b="1" i="1" lang="en-US">
                <a:solidFill>
                  <a:schemeClr val="dk1"/>
                </a:solidFill>
              </a:rPr>
              <a:t>This slide reinforces the information on the previous slide’s script. </a:t>
            </a:r>
            <a:endParaRPr b="1" i="1">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Clr>
                <a:schemeClr val="dk1"/>
              </a:buClr>
              <a:buSzPts val="1100"/>
              <a:buNone/>
            </a:pPr>
            <a:r>
              <a:rPr lang="en-US">
                <a:solidFill>
                  <a:schemeClr val="dk1"/>
                </a:solidFill>
              </a:rPr>
              <a:t>It is important for voters to know: </a:t>
            </a:r>
            <a:endParaRPr>
              <a:solidFill>
                <a:schemeClr val="dk1"/>
              </a:solidFill>
            </a:endParaRPr>
          </a:p>
          <a:p>
            <a:pPr indent="-326549" lvl="0" marL="470230" rtl="0" algn="l">
              <a:lnSpc>
                <a:spcPct val="100000"/>
              </a:lnSpc>
              <a:spcBef>
                <a:spcPts val="0"/>
              </a:spcBef>
              <a:spcAft>
                <a:spcPts val="0"/>
              </a:spcAft>
              <a:buClr>
                <a:schemeClr val="dk1"/>
              </a:buClr>
              <a:buSzPts val="1400"/>
              <a:buChar char="-"/>
            </a:pPr>
            <a:r>
              <a:rPr b="1" i="1" lang="en-US">
                <a:solidFill>
                  <a:schemeClr val="dk1"/>
                </a:solidFill>
                <a:highlight>
                  <a:srgbClr val="EFEFEF"/>
                </a:highlight>
              </a:rPr>
              <a:t>[If using a BMD]</a:t>
            </a:r>
            <a:r>
              <a:rPr b="1" i="1" lang="en-US">
                <a:solidFill>
                  <a:schemeClr val="dk1"/>
                </a:solidFill>
              </a:rPr>
              <a:t> </a:t>
            </a:r>
            <a:r>
              <a:rPr lang="en-US">
                <a:solidFill>
                  <a:schemeClr val="dk1"/>
                </a:solidFill>
              </a:rPr>
              <a:t>Remind the voter that the voting machine does not cast their ballot. Inform them that they will use the machine to mark their ballot, and then their ballot will be printed, and they will then take it to the scanner.</a:t>
            </a:r>
            <a:endParaRPr>
              <a:solidFill>
                <a:schemeClr val="dk1"/>
              </a:solidFill>
            </a:endParaRPr>
          </a:p>
          <a:p>
            <a:pPr indent="-326549" lvl="0" marL="470230" rtl="0" algn="l">
              <a:lnSpc>
                <a:spcPct val="100000"/>
              </a:lnSpc>
              <a:spcBef>
                <a:spcPts val="0"/>
              </a:spcBef>
              <a:spcAft>
                <a:spcPts val="0"/>
              </a:spcAft>
              <a:buClr>
                <a:schemeClr val="dk1"/>
              </a:buClr>
              <a:buSzPts val="1400"/>
              <a:buChar char="-"/>
            </a:pPr>
            <a:r>
              <a:rPr lang="en-US">
                <a:solidFill>
                  <a:schemeClr val="dk1"/>
                </a:solidFill>
                <a:highlight>
                  <a:srgbClr val="EFEFEF"/>
                </a:highlight>
              </a:rPr>
              <a:t>[Some screens have multiple contests on a page (include if applicable)] </a:t>
            </a:r>
            <a:endParaRPr>
              <a:solidFill>
                <a:schemeClr val="dk1"/>
              </a:solidFill>
              <a:highlight>
                <a:srgbClr val="EFEFEF"/>
              </a:highlight>
            </a:endParaRPr>
          </a:p>
          <a:p>
            <a:pPr indent="-326549" lvl="0" marL="470230" rtl="0" algn="l">
              <a:lnSpc>
                <a:spcPct val="100000"/>
              </a:lnSpc>
              <a:spcBef>
                <a:spcPts val="0"/>
              </a:spcBef>
              <a:spcAft>
                <a:spcPts val="0"/>
              </a:spcAft>
              <a:buClr>
                <a:schemeClr val="dk1"/>
              </a:buClr>
              <a:buSzPts val="1400"/>
              <a:buChar char="-"/>
            </a:pPr>
            <a:r>
              <a:rPr lang="en-US">
                <a:solidFill>
                  <a:schemeClr val="dk1"/>
                </a:solidFill>
              </a:rPr>
              <a:t>On some screens, voters may have to scroll to see all of the candidates. Make sure voters know they should scroll to the bottom of the screen. </a:t>
            </a:r>
            <a:endParaRPr>
              <a:solidFill>
                <a:schemeClr val="dk1"/>
              </a:solidFill>
            </a:endParaRPr>
          </a:p>
          <a:p>
            <a:pPr indent="-326549" lvl="0" marL="470230" rtl="0" algn="l">
              <a:lnSpc>
                <a:spcPct val="100000"/>
              </a:lnSpc>
              <a:spcBef>
                <a:spcPts val="0"/>
              </a:spcBef>
              <a:spcAft>
                <a:spcPts val="0"/>
              </a:spcAft>
              <a:buClr>
                <a:schemeClr val="dk1"/>
              </a:buClr>
              <a:buSzPts val="1400"/>
              <a:buChar char="-"/>
            </a:pPr>
            <a:r>
              <a:rPr lang="en-US">
                <a:solidFill>
                  <a:schemeClr val="dk1"/>
                </a:solidFill>
              </a:rPr>
              <a:t>When they have finished making their choices, they will be able to review their choices before </a:t>
            </a:r>
            <a:r>
              <a:rPr b="1" i="1" lang="en-US">
                <a:solidFill>
                  <a:schemeClr val="dk1"/>
                </a:solidFill>
              </a:rPr>
              <a:t>[BMD: printing][DRE: casting]</a:t>
            </a:r>
            <a:r>
              <a:rPr lang="en-US">
                <a:solidFill>
                  <a:schemeClr val="dk1"/>
                </a:solidFill>
              </a:rPr>
              <a:t> the ballot</a:t>
            </a:r>
            <a:endParaRPr>
              <a:solidFill>
                <a:schemeClr val="dk1"/>
              </a:solidFill>
            </a:endParaRPr>
          </a:p>
          <a:p>
            <a:pPr indent="-326549" lvl="0" marL="470230" rtl="0" algn="l">
              <a:lnSpc>
                <a:spcPct val="100000"/>
              </a:lnSpc>
              <a:spcBef>
                <a:spcPts val="0"/>
              </a:spcBef>
              <a:spcAft>
                <a:spcPts val="0"/>
              </a:spcAft>
              <a:buClr>
                <a:schemeClr val="dk1"/>
              </a:buClr>
              <a:buSzPts val="1400"/>
              <a:buChar char="-"/>
            </a:pPr>
            <a:r>
              <a:rPr lang="en-US">
                <a:solidFill>
                  <a:schemeClr val="dk1"/>
                </a:solidFill>
              </a:rPr>
              <a:t>If the voter finds a mistake on their ballot after they have printed it, they can spoil the ballot before they cast it and mark another one. They can mark up to three ballots, but only cast one. (don’t love the wording of this)</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US">
                <a:solidFill>
                  <a:schemeClr val="dk1"/>
                </a:solidFill>
              </a:rPr>
              <a:t>Let the voter know which accessible features are available on the device:</a:t>
            </a:r>
            <a:endParaRPr>
              <a:solidFill>
                <a:schemeClr val="dk1"/>
              </a:solidFill>
            </a:endParaRPr>
          </a:p>
          <a:p>
            <a:pPr indent="-326549" lvl="0" marL="470230" rtl="0" algn="l">
              <a:lnSpc>
                <a:spcPct val="100000"/>
              </a:lnSpc>
              <a:spcBef>
                <a:spcPts val="0"/>
              </a:spcBef>
              <a:spcAft>
                <a:spcPts val="0"/>
              </a:spcAft>
              <a:buClr>
                <a:schemeClr val="dk1"/>
              </a:buClr>
              <a:buSzPts val="1400"/>
              <a:buChar char="-"/>
            </a:pPr>
            <a:r>
              <a:rPr lang="en-US">
                <a:solidFill>
                  <a:schemeClr val="dk1"/>
                </a:solidFill>
              </a:rPr>
              <a:t>“This machine can </a:t>
            </a:r>
            <a:r>
              <a:rPr lang="en-US">
                <a:solidFill>
                  <a:schemeClr val="dk1"/>
                </a:solidFill>
                <a:highlight>
                  <a:srgbClr val="EFEFEF"/>
                </a:highlight>
              </a:rPr>
              <a:t>[read an audio ballot to you, make the text larger or smaller, change the contrast of the screen, other features]</a:t>
            </a:r>
            <a:r>
              <a:rPr lang="en-US">
                <a:solidFill>
                  <a:schemeClr val="dk1"/>
                </a:solidFill>
              </a:rPr>
              <a:t>”</a:t>
            </a:r>
            <a:endParaRPr>
              <a:solidFill>
                <a:schemeClr val="dk1"/>
              </a:solidFill>
            </a:endParaRPr>
          </a:p>
          <a:p>
            <a:pPr indent="-326549" lvl="0" marL="470230" rtl="0" algn="l">
              <a:lnSpc>
                <a:spcPct val="100000"/>
              </a:lnSpc>
              <a:spcBef>
                <a:spcPts val="0"/>
              </a:spcBef>
              <a:spcAft>
                <a:spcPts val="0"/>
              </a:spcAft>
              <a:buClr>
                <a:schemeClr val="dk1"/>
              </a:buClr>
              <a:buSzPts val="1400"/>
              <a:buChar char="-"/>
            </a:pPr>
            <a:r>
              <a:rPr lang="en-US">
                <a:solidFill>
                  <a:schemeClr val="dk1"/>
                </a:solidFill>
              </a:rPr>
              <a:t>If the voter wants to use the audio ballot, offer them headphones. Do not place the headphones on the individual unless they ask you to</a:t>
            </a:r>
            <a:endParaRPr>
              <a:solidFill>
                <a:schemeClr val="dk1"/>
              </a:solidFill>
            </a:endParaRPr>
          </a:p>
          <a:p>
            <a:pPr indent="-326549" lvl="0" marL="470230" rtl="0" algn="l">
              <a:lnSpc>
                <a:spcPct val="100000"/>
              </a:lnSpc>
              <a:spcBef>
                <a:spcPts val="0"/>
              </a:spcBef>
              <a:spcAft>
                <a:spcPts val="0"/>
              </a:spcAft>
              <a:buClr>
                <a:schemeClr val="dk1"/>
              </a:buClr>
              <a:buSzPts val="1400"/>
              <a:buChar char="-"/>
            </a:pPr>
            <a:r>
              <a:rPr lang="en-US">
                <a:solidFill>
                  <a:schemeClr val="dk1"/>
                </a:solidFill>
              </a:rPr>
              <a:t>If the voter is going to use the controller instead of a touchscreen, give them the controller and ask if they want you to do a quick orientation of the buttons (more info next slide)</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3: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 name="Google Shape;47;p3: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0: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30: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1: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31: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lang="en-US"/>
              <a:t>Remember that when a voter is voting on a machine, they should have as much privacy as possible.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 have started the voting session and the voter does not need help, step away but let them know that you will be nearby if they need assistance. Tell them how they can get your attention, such as waving a hand or raising their voice slightly.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 are not assisting the voter but will be close by, stand somewhere where you can’t look at their ballot. </a:t>
            </a:r>
            <a:r>
              <a:rPr b="1" i="1" lang="en-US"/>
              <a:t>[INSERT DESCRIPTION OF GRAPHICS]</a:t>
            </a:r>
            <a:endParaRPr b="1"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the voter has asked you a question or is asking for help, try to help them without looking at the voting machine. If you have to look at the voting screen to be able to answer their question, step away as soon as you can so that they can continue to vote privately. If the voter is blind or has low vision, tell them when you are stepping away, for example, “I’m going to step away now to give you privacy to vote,” and then let them know how they can get your attention if they have more questions.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2: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32: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lang="en-US"/>
              <a:t>During the voting session, a voter may or may not need your help.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First, keep in mind that some voters need more time to vote. Make sure that you don’t rush a voter or show impatience.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 think a voter needs assistance:</a:t>
            </a:r>
            <a:endParaRPr/>
          </a:p>
          <a:p>
            <a:pPr indent="-326549" lvl="0" marL="470230" rtl="0" algn="l">
              <a:lnSpc>
                <a:spcPct val="100000"/>
              </a:lnSpc>
              <a:spcBef>
                <a:spcPts val="0"/>
              </a:spcBef>
              <a:spcAft>
                <a:spcPts val="0"/>
              </a:spcAft>
              <a:buSzPts val="1400"/>
              <a:buChar char="-"/>
            </a:pPr>
            <a:r>
              <a:rPr lang="en-US"/>
              <a:t>If a voter is using headphones and they look like they are in the middle of listening to the audio ballot, do not try to interrupt them. Instead, wait for a cue that they need help, such as taking off the headphones. </a:t>
            </a:r>
            <a:endParaRPr/>
          </a:p>
          <a:p>
            <a:pPr indent="-326549" lvl="0" marL="470230" rtl="0" algn="l">
              <a:lnSpc>
                <a:spcPct val="100000"/>
              </a:lnSpc>
              <a:spcBef>
                <a:spcPts val="0"/>
              </a:spcBef>
              <a:spcAft>
                <a:spcPts val="0"/>
              </a:spcAft>
              <a:buSzPts val="1400"/>
              <a:buChar char="-"/>
            </a:pPr>
            <a:r>
              <a:rPr lang="en-US"/>
              <a:t>Again, always ask before offering assistance. Make sure that you approach them without looking at their ballot. </a:t>
            </a:r>
            <a:endParaRPr/>
          </a:p>
          <a:p>
            <a:pPr indent="-326549" lvl="0" marL="470230" rtl="0" algn="l">
              <a:lnSpc>
                <a:spcPct val="100000"/>
              </a:lnSpc>
              <a:spcBef>
                <a:spcPts val="0"/>
              </a:spcBef>
              <a:spcAft>
                <a:spcPts val="0"/>
              </a:spcAft>
              <a:buSzPts val="1400"/>
              <a:buChar char="-"/>
            </a:pPr>
            <a:r>
              <a:rPr lang="en-US"/>
              <a:t>As much as possible, try to answer their questions without looking at their ballot. If you do need to look at the screen, first ask their permission. </a:t>
            </a:r>
            <a:r>
              <a:rPr lang="en-US">
                <a:solidFill>
                  <a:srgbClr val="000000"/>
                </a:solidFill>
              </a:rPr>
              <a:t>“I would need to look at the machine to answer your question. Once I’m done, I will move away to give you privacy so that you can continue voting. Is that okay?” If so, “let me know when you are ready for me to look at the screen.” </a:t>
            </a:r>
            <a:endParaRPr sz="8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3: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33: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lang="en-US"/>
              <a:t>If a voter is having a problem during the voting session, it is important to communicate clearly and directly with the voter while you try to troubleshoot the problem. Whether the problem is an issue with the voting machine, or the voter is having trouble with the voting process, be patient and communicative as you try to resolve the issue.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When troubleshooting a problem or assisting a voter, keep in mind:</a:t>
            </a:r>
            <a:endParaRPr/>
          </a:p>
          <a:p>
            <a:pPr indent="-326549" lvl="0" marL="470230" rtl="0" algn="l">
              <a:lnSpc>
                <a:spcPct val="100000"/>
              </a:lnSpc>
              <a:spcBef>
                <a:spcPts val="0"/>
              </a:spcBef>
              <a:spcAft>
                <a:spcPts val="0"/>
              </a:spcAft>
              <a:buSzPts val="1400"/>
              <a:buChar char="-"/>
            </a:pPr>
            <a:r>
              <a:rPr lang="en-US"/>
              <a:t>Communicate directly to the voter, even if the voter has an assistant or is using an interpreter. Look at and speak to the voter. Don’t ask the helper and interpreter “does [voter] need help?” Ask the voter, “Do you need help?”</a:t>
            </a:r>
            <a:endParaRPr/>
          </a:p>
          <a:p>
            <a:pPr indent="-326549" lvl="0" marL="470230" rtl="0" algn="l">
              <a:lnSpc>
                <a:spcPct val="100000"/>
              </a:lnSpc>
              <a:spcBef>
                <a:spcPts val="0"/>
              </a:spcBef>
              <a:spcAft>
                <a:spcPts val="0"/>
              </a:spcAft>
              <a:buSzPts val="1400"/>
              <a:buChar char="-"/>
            </a:pPr>
            <a:r>
              <a:rPr lang="en-US"/>
              <a:t>Explain what you are doing, especially if you have to work with the voting equipment. This is especially important for voters with blindness and low vision, who may not be able to see that you are helping them. For example, if you need to step away and look at the polling place manual, tell the voter, “I’m going to go look at the polling place manual so I can answer your question.”</a:t>
            </a:r>
            <a:endParaRPr/>
          </a:p>
          <a:p>
            <a:pPr indent="-326549" lvl="0" marL="470230" rtl="0" algn="l">
              <a:lnSpc>
                <a:spcPct val="100000"/>
              </a:lnSpc>
              <a:spcBef>
                <a:spcPts val="0"/>
              </a:spcBef>
              <a:spcAft>
                <a:spcPts val="0"/>
              </a:spcAft>
              <a:buSzPts val="1400"/>
              <a:buChar char="-"/>
            </a:pPr>
            <a:r>
              <a:rPr lang="en-US"/>
              <a:t>Troubleshoot the problem as much as possible. If the voter is having difficulty voting, try your best to answer their questions and rephrase your answers, if necessary. </a:t>
            </a:r>
            <a:r>
              <a:rPr lang="en-US">
                <a:solidFill>
                  <a:srgbClr val="FF0000"/>
                </a:solidFill>
              </a:rPr>
              <a:t>More here?</a:t>
            </a:r>
            <a:endParaRPr>
              <a:solidFill>
                <a:srgbClr val="FF0000"/>
              </a:solidFill>
            </a:endParaRPr>
          </a:p>
          <a:p>
            <a:pPr indent="-326549" lvl="0" marL="470230" rtl="0" algn="l">
              <a:lnSpc>
                <a:spcPct val="100000"/>
              </a:lnSpc>
              <a:spcBef>
                <a:spcPts val="0"/>
              </a:spcBef>
              <a:spcAft>
                <a:spcPts val="0"/>
              </a:spcAft>
              <a:buClr>
                <a:schemeClr val="dk1"/>
              </a:buClr>
              <a:buSzPts val="1400"/>
              <a:buChar char="-"/>
            </a:pPr>
            <a:r>
              <a:rPr lang="en-US">
                <a:solidFill>
                  <a:schemeClr val="dk1"/>
                </a:solidFill>
              </a:rPr>
              <a:t>If there is a problem with the voting machine, troubleshoot the issue and keep the voter informed about what is being done and how long it may take to fix the issue.</a:t>
            </a:r>
            <a:endParaRPr>
              <a:solidFill>
                <a:schemeClr val="dk1"/>
              </a:solidFill>
            </a:endParaRPr>
          </a:p>
          <a:p>
            <a:pPr indent="-326549" lvl="0" marL="470230" rtl="0" algn="l">
              <a:lnSpc>
                <a:spcPct val="100000"/>
              </a:lnSpc>
              <a:spcBef>
                <a:spcPts val="0"/>
              </a:spcBef>
              <a:spcAft>
                <a:spcPts val="0"/>
              </a:spcAft>
              <a:buClr>
                <a:schemeClr val="dk1"/>
              </a:buClr>
              <a:buSzPts val="1400"/>
              <a:buChar char="-"/>
            </a:pPr>
            <a:r>
              <a:rPr lang="en-US">
                <a:solidFill>
                  <a:schemeClr val="dk1"/>
                </a:solidFill>
              </a:rPr>
              <a:t>You may let them know about any alternative options, such as voting on a paper ballot. However, do not pressure them into voting on a paper ballot instead of using the machine. Some voters may not be able to privately and independently mark a paper ballot, and voters have the right to use the accessible machine. They may choose to wait until the machine is ready to use.</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4: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34: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5: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35: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lang="en-US"/>
              <a:t>Voters will have the option to verify their choices before printing out/casting their ballot. When they have reached the last screen, they should be able to review their choices. Be prepared to help them with any questions, such as explaining messages about overvoting or undervoting, or questions on how to go back and change their choices.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a voter has printed their ballot and they notice an error, let them know that they can “spoil” their ballot and try again. They have up to three tries to correctly mark the ballot before casting it.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When a voter is ready to print their ballot:</a:t>
            </a:r>
            <a:endParaRPr/>
          </a:p>
          <a:p>
            <a:pPr indent="-326549" lvl="0" marL="470230" rtl="0" algn="l">
              <a:lnSpc>
                <a:spcPct val="100000"/>
              </a:lnSpc>
              <a:spcBef>
                <a:spcPts val="0"/>
              </a:spcBef>
              <a:spcAft>
                <a:spcPts val="0"/>
              </a:spcAft>
              <a:buSzPts val="1400"/>
              <a:buChar char="-"/>
            </a:pPr>
            <a:r>
              <a:rPr lang="en-US"/>
              <a:t>Let the voter handle their ballot themselves unless they ask for help. </a:t>
            </a:r>
            <a:endParaRPr/>
          </a:p>
          <a:p>
            <a:pPr indent="-326549" lvl="0" marL="470230" rtl="0" algn="l">
              <a:lnSpc>
                <a:spcPct val="100000"/>
              </a:lnSpc>
              <a:spcBef>
                <a:spcPts val="0"/>
              </a:spcBef>
              <a:spcAft>
                <a:spcPts val="0"/>
              </a:spcAft>
              <a:buSzPts val="1400"/>
              <a:buChar char="-"/>
            </a:pPr>
            <a:r>
              <a:rPr lang="en-US"/>
              <a:t>If your polling place has privacy secrecy sleeves, offer the sleeve to the voter. Let them know that they can place the ballot in the sleeve to take it to the scanner. </a:t>
            </a:r>
            <a:endParaRPr/>
          </a:p>
          <a:p>
            <a:pPr indent="-326549" lvl="0" marL="470230" rtl="0" algn="l">
              <a:lnSpc>
                <a:spcPct val="100000"/>
              </a:lnSpc>
              <a:spcBef>
                <a:spcPts val="0"/>
              </a:spcBef>
              <a:spcAft>
                <a:spcPts val="0"/>
              </a:spcAft>
              <a:buSzPts val="1400"/>
              <a:buChar char="-"/>
            </a:pPr>
            <a:r>
              <a:rPr lang="en-US"/>
              <a:t>If the voter has asked you to help them with printing the ballot and/or taking it to the scanner, make sure that you ask them before handling the ballot. “Your ballot has printed. May I pick it up now? We can go to the scanner.”</a:t>
            </a:r>
            <a:endParaRPr/>
          </a:p>
          <a:p>
            <a:pPr indent="-326549" lvl="1" marL="927430" rtl="0" algn="l">
              <a:lnSpc>
                <a:spcPct val="100000"/>
              </a:lnSpc>
              <a:spcBef>
                <a:spcPts val="0"/>
              </a:spcBef>
              <a:spcAft>
                <a:spcPts val="0"/>
              </a:spcAft>
              <a:buSzPts val="1400"/>
              <a:buChar char="-"/>
            </a:pPr>
            <a:r>
              <a:rPr b="1" i="1" lang="en-US"/>
              <a:t>[If the voter can visually verify the ballot] </a:t>
            </a:r>
            <a:r>
              <a:rPr lang="en-US"/>
              <a:t>“Would you like to check your votes before we go to the scanner?”</a:t>
            </a:r>
            <a:endParaRPr/>
          </a:p>
          <a:p>
            <a:pPr indent="-326549" lvl="1" marL="927430" rtl="0" algn="l">
              <a:lnSpc>
                <a:spcPct val="100000"/>
              </a:lnSpc>
              <a:spcBef>
                <a:spcPts val="0"/>
              </a:spcBef>
              <a:spcAft>
                <a:spcPts val="0"/>
              </a:spcAft>
              <a:buSzPts val="1400"/>
              <a:buChar char="-"/>
            </a:pPr>
            <a:r>
              <a:rPr b="1" i="1" lang="en-US"/>
              <a:t>[If there is a post-printing read-back function] </a:t>
            </a:r>
            <a:r>
              <a:rPr lang="en-US"/>
              <a:t>“Would you like to use the [name of function] to check the printed ballot?”</a:t>
            </a:r>
            <a:endParaRPr/>
          </a:p>
          <a:p>
            <a:pPr indent="-326549" lvl="1" marL="927430" rtl="0" algn="l">
              <a:lnSpc>
                <a:spcPct val="100000"/>
              </a:lnSpc>
              <a:spcBef>
                <a:spcPts val="0"/>
              </a:spcBef>
              <a:spcAft>
                <a:spcPts val="0"/>
              </a:spcAft>
              <a:buSzPts val="1400"/>
              <a:buChar char="-"/>
            </a:pPr>
            <a:r>
              <a:rPr b="1" i="1" lang="en-US"/>
              <a:t>[If neither of the above] </a:t>
            </a:r>
            <a:r>
              <a:rPr lang="en-US"/>
              <a:t>“Are you ready to take your ballot to the scanner? I have a secrecy sleeve for you while we walk over there.”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6: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36: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b="1" i="1" lang="en-US"/>
              <a:t>Instructions: Delete if your polling place uses a DRE system that does not include a paper ballot.</a:t>
            </a:r>
            <a:endParaRPr b="1"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Once the voter has printed their ballot, offer them assistance with getting to the scanner.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the voter is blind or has low vision: “Would you like me to guide you to the scanner?”</a:t>
            </a:r>
            <a:endParaRPr/>
          </a:p>
          <a:p>
            <a:pPr indent="-326549" lvl="0" marL="470230" rtl="0" algn="l">
              <a:lnSpc>
                <a:spcPct val="100000"/>
              </a:lnSpc>
              <a:spcBef>
                <a:spcPts val="0"/>
              </a:spcBef>
              <a:spcAft>
                <a:spcPts val="0"/>
              </a:spcAft>
              <a:buSzPts val="1400"/>
              <a:buChar char="-"/>
            </a:pPr>
            <a:r>
              <a:rPr lang="en-US"/>
              <a:t>Tell them where the scanner is, for example, “the scanner is straight ahead of you, about 20 feet away.”</a:t>
            </a:r>
            <a:endParaRPr/>
          </a:p>
          <a:p>
            <a:pPr indent="-326549" lvl="0" marL="470230" rtl="0" algn="l">
              <a:lnSpc>
                <a:spcPct val="100000"/>
              </a:lnSpc>
              <a:spcBef>
                <a:spcPts val="0"/>
              </a:spcBef>
              <a:spcAft>
                <a:spcPts val="0"/>
              </a:spcAft>
              <a:buSzPts val="1400"/>
              <a:buChar char="-"/>
            </a:pPr>
            <a:r>
              <a:rPr lang="en-US"/>
              <a:t>If the voter would like you to guide them, do not grab them. Offer them your elbow to take, and then walk beside them to the scanner. </a:t>
            </a:r>
            <a:endParaRPr/>
          </a:p>
          <a:p>
            <a:pPr indent="-326549" lvl="0" marL="470230" rtl="0" algn="l">
              <a:lnSpc>
                <a:spcPct val="100000"/>
              </a:lnSpc>
              <a:spcBef>
                <a:spcPts val="0"/>
              </a:spcBef>
              <a:spcAft>
                <a:spcPts val="0"/>
              </a:spcAft>
              <a:buSzPts val="1400"/>
              <a:buChar char="-"/>
            </a:pPr>
            <a:r>
              <a:rPr lang="en-US"/>
              <a:t>If the voter has a service animal, stand on the opposite side of the voter from the service animal.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7: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37: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Clr>
                <a:schemeClr val="dk1"/>
              </a:buClr>
              <a:buSzPts val="1100"/>
              <a:buNone/>
            </a:pPr>
            <a:r>
              <a:rPr lang="en-US"/>
              <a:t>At the scanner:</a:t>
            </a:r>
            <a:endParaRPr/>
          </a:p>
          <a:p>
            <a:pPr indent="-326549" lvl="0" marL="470230" rtl="0" algn="l">
              <a:lnSpc>
                <a:spcPct val="100000"/>
              </a:lnSpc>
              <a:spcBef>
                <a:spcPts val="0"/>
              </a:spcBef>
              <a:spcAft>
                <a:spcPts val="0"/>
              </a:spcAft>
              <a:buClr>
                <a:schemeClr val="dk1"/>
              </a:buClr>
              <a:buSzPts val="1400"/>
              <a:buChar char="-"/>
            </a:pPr>
            <a:r>
              <a:rPr lang="en-US"/>
              <a:t>Just like with printing the ballot and taking it to the scanner, do not try to take the ballot from the voter to scan it unless they ask you to do so. </a:t>
            </a:r>
            <a:endParaRPr/>
          </a:p>
          <a:p>
            <a:pPr indent="-326549" lvl="0" marL="470230" rtl="0" algn="l">
              <a:lnSpc>
                <a:spcPct val="100000"/>
              </a:lnSpc>
              <a:spcBef>
                <a:spcPts val="0"/>
              </a:spcBef>
              <a:spcAft>
                <a:spcPts val="0"/>
              </a:spcAft>
              <a:buClr>
                <a:schemeClr val="dk1"/>
              </a:buClr>
              <a:buSzPts val="1400"/>
              <a:buChar char="-"/>
            </a:pPr>
            <a:r>
              <a:rPr lang="en-US"/>
              <a:t>For blind and low-vision voters: tell them where to insert the ballot and how to insert the ballot. “You can insert the ballot in the slot in front of you. Make sure the notch on the ballot is in the top right corner.” </a:t>
            </a:r>
            <a:endParaRPr/>
          </a:p>
          <a:p>
            <a:pPr indent="-326549" lvl="1" marL="940460" rtl="0" algn="l">
              <a:lnSpc>
                <a:spcPct val="100000"/>
              </a:lnSpc>
              <a:spcBef>
                <a:spcPts val="0"/>
              </a:spcBef>
              <a:spcAft>
                <a:spcPts val="0"/>
              </a:spcAft>
              <a:buClr>
                <a:schemeClr val="dk1"/>
              </a:buClr>
              <a:buSzPts val="1400"/>
              <a:buChar char="-"/>
            </a:pPr>
            <a:r>
              <a:rPr lang="en-US"/>
              <a:t>As an audio cue, tap the area of the scanner where they will insert their ballot</a:t>
            </a:r>
            <a:endParaRPr/>
          </a:p>
          <a:p>
            <a:pPr indent="-326549" lvl="0" marL="470230" rtl="0" algn="l">
              <a:lnSpc>
                <a:spcPct val="100000"/>
              </a:lnSpc>
              <a:spcBef>
                <a:spcPts val="0"/>
              </a:spcBef>
              <a:spcAft>
                <a:spcPts val="0"/>
              </a:spcAft>
              <a:buClr>
                <a:schemeClr val="dk1"/>
              </a:buClr>
              <a:buSzPts val="1400"/>
              <a:buChar char="-"/>
            </a:pPr>
            <a:r>
              <a:rPr lang="en-US"/>
              <a:t>If using privacy sleeves, let the voter know they can use the secrecy sleeve to hide their ballot while they scan it, or feed the ballot through the sleeve. </a:t>
            </a:r>
            <a:endParaRPr/>
          </a:p>
          <a:p>
            <a:pPr indent="-326549" lvl="0" marL="470230" rtl="0" algn="l">
              <a:lnSpc>
                <a:spcPct val="100000"/>
              </a:lnSpc>
              <a:spcBef>
                <a:spcPts val="0"/>
              </a:spcBef>
              <a:spcAft>
                <a:spcPts val="0"/>
              </a:spcAft>
              <a:buClr>
                <a:schemeClr val="dk1"/>
              </a:buClr>
              <a:buSzPts val="1400"/>
              <a:buChar char="-"/>
            </a:pPr>
            <a:r>
              <a:rPr lang="en-US"/>
              <a:t>If there is an error message, make sure not to crowd around the voter when troubleshooting it. If their ballot is not yet scanned, make sure not to look at their ballot or offer them a way to keep it private, such as a secrecy sleeve.</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SzPts val="1400"/>
              <a:buNone/>
            </a:pPr>
            <a:r>
              <a:t/>
            </a:r>
            <a:endParaRPr/>
          </a:p>
        </p:txBody>
      </p:sp>
      <p:sp>
        <p:nvSpPr>
          <p:cNvPr id="324" name="Google Shape;324;p37: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8: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38: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143681" rtl="0" algn="l">
              <a:lnSpc>
                <a:spcPct val="100000"/>
              </a:lnSpc>
              <a:spcBef>
                <a:spcPts val="0"/>
              </a:spcBef>
              <a:spcAft>
                <a:spcPts val="0"/>
              </a:spcAft>
              <a:buClr>
                <a:schemeClr val="dk1"/>
              </a:buClr>
              <a:buSzPts val="1400"/>
              <a:buNone/>
            </a:pPr>
            <a:r>
              <a:rPr lang="en-US"/>
              <a:t>You can help a voter with their sticker verbally, by saying  “Here is your “I voted” sticker. The edge closest to you is the bottom of the sticker.”</a:t>
            </a:r>
            <a:endParaRPr/>
          </a:p>
        </p:txBody>
      </p:sp>
      <p:sp>
        <p:nvSpPr>
          <p:cNvPr id="332" name="Google Shape;332;p38: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9: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39: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4: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4: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
        <p:nvSpPr>
          <p:cNvPr id="54" name="Google Shape;54;p4: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0: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40: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1: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41: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2: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42: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5: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5: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lang="en-US"/>
              <a:t>The RFI link is </a:t>
            </a:r>
            <a:r>
              <a:rPr lang="en-US" u="sng">
                <a:solidFill>
                  <a:schemeClr val="hlink"/>
                </a:solidFill>
                <a:hlinkClick r:id="rId2"/>
              </a:rPr>
              <a:t>https://www.federalregister.gov/documents/2021/06/16/2021-12619/promoting-access-to-voting</a:t>
            </a:r>
            <a:endParaRPr/>
          </a:p>
          <a:p>
            <a:pPr indent="0" lvl="0" marL="0" rtl="0" algn="l">
              <a:lnSpc>
                <a:spcPct val="100000"/>
              </a:lnSpc>
              <a:spcBef>
                <a:spcPts val="0"/>
              </a:spcBef>
              <a:spcAft>
                <a:spcPts val="0"/>
              </a:spcAft>
              <a:buSzPts val="1400"/>
              <a:buNone/>
            </a:pPr>
            <a:r>
              <a:rPr lang="en-US"/>
              <a:t>The responses are at Regulations.GOV at </a:t>
            </a:r>
            <a:r>
              <a:rPr lang="en-US" sz="1900" u="sng">
                <a:solidFill>
                  <a:srgbClr val="0563C1"/>
                </a:solidFill>
                <a:latin typeface="Calibri"/>
                <a:ea typeface="Calibri"/>
                <a:cs typeface="Calibri"/>
                <a:sym typeface="Calibri"/>
                <a:hlinkClick r:id="rId3">
                  <a:extLst>
                    <a:ext uri="{A12FA001-AC4F-418D-AE19-62706E023703}">
                      <ahyp:hlinkClr val="tx"/>
                    </a:ext>
                  </a:extLst>
                </a:hlinkClick>
              </a:rPr>
              <a:t>https://www.regulations.gov/search/comment?filter=2021-12619</a:t>
            </a:r>
            <a:r>
              <a:rPr lang="en-US" sz="1900" u="sng">
                <a:solidFill>
                  <a:srgbClr val="0563C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6: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6: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
        <p:nvSpPr>
          <p:cNvPr id="75" name="Google Shape;75;p6: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7: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lang="en-US"/>
              <a:t>Every voter has a right to use the accessible voting system. However, some voters with disabilities need to use the accessible voting machine to vote privately and independently because they can’t independently hand mark a paper ballot. Voters with disabilities have the same right to vote privately and independently as voters without disabilities. If there was no accessible voting machine, some voters might not be able to read or mark their ballot by themselves and would have to have an assistant or poll workers mark their ballots for them. Some voters may still need or want help with voting, but accessible voting machines are an option and an accommodation that may give them more privacy and independence.</a:t>
            </a:r>
            <a:endParaRPr/>
          </a:p>
          <a:p>
            <a:pPr indent="-326549" lvl="0" marL="470230" rtl="0" algn="l">
              <a:lnSpc>
                <a:spcPct val="100000"/>
              </a:lnSpc>
              <a:spcBef>
                <a:spcPts val="0"/>
              </a:spcBef>
              <a:spcAft>
                <a:spcPts val="0"/>
              </a:spcAft>
              <a:buSzPts val="1400"/>
              <a:buChar char="-"/>
            </a:pPr>
            <a:r>
              <a:rPr lang="en-US"/>
              <a:t>The Help America Vote Act of 2002 requires that every polling place has at least one accessible voting machine for voters with disabilities</a:t>
            </a:r>
            <a:endParaRPr/>
          </a:p>
          <a:p>
            <a:pPr indent="-326549" lvl="0" marL="470230" rtl="0" algn="l">
              <a:lnSpc>
                <a:spcPct val="100000"/>
              </a:lnSpc>
              <a:spcBef>
                <a:spcPts val="0"/>
              </a:spcBef>
              <a:spcAft>
                <a:spcPts val="0"/>
              </a:spcAft>
              <a:buSzPts val="1400"/>
              <a:buChar char="-"/>
            </a:pPr>
            <a:r>
              <a:rPr lang="en-US">
                <a:solidFill>
                  <a:schemeClr val="dk1"/>
                </a:solidFill>
              </a:rPr>
              <a:t>Some voters may use a screen magnifier on their phone. Even if phones are not permitted in the polling place, this is an essential accommodation for some voters with vision disabilities and they must be allowed to use the screen magnifier.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8: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rPr lang="en-US"/>
              <a:t>Voluntary Voting System Guidelines (VVSG) 2.0, principles 5 - 8</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a:solidFill>
                  <a:srgbClr val="162E51"/>
                </a:solidFill>
                <a:latin typeface="Public Sans"/>
                <a:ea typeface="Public Sans"/>
                <a:cs typeface="Public Sans"/>
                <a:sym typeface="Public Sans"/>
              </a:rPr>
              <a:t>The VVSG are a set of specifications and requirements against which voting systems can be tested to determine if they meet required standards. Some factors examined under these tests include basic functionality, accessibility, and security capabilities. While the </a:t>
            </a:r>
            <a:r>
              <a:rPr b="0" i="0" lang="en-US" u="sng">
                <a:solidFill>
                  <a:srgbClr val="0076C4"/>
                </a:solidFill>
                <a:latin typeface="Public Sans"/>
                <a:ea typeface="Public Sans"/>
                <a:cs typeface="Public Sans"/>
                <a:sym typeface="Public Sans"/>
                <a:hlinkClick r:id="rId2">
                  <a:extLst>
                    <a:ext uri="{A12FA001-AC4F-418D-AE19-62706E023703}">
                      <ahyp:hlinkClr val="tx"/>
                    </a:ext>
                  </a:extLst>
                </a:hlinkClick>
              </a:rPr>
              <a:t>Help America Vote Act</a:t>
            </a:r>
            <a:r>
              <a:rPr b="0" i="0" lang="en-US">
                <a:solidFill>
                  <a:srgbClr val="162E51"/>
                </a:solidFill>
                <a:latin typeface="Public Sans"/>
                <a:ea typeface="Public Sans"/>
                <a:cs typeface="Public Sans"/>
                <a:sym typeface="Public Sans"/>
              </a:rPr>
              <a:t> (HAVA) mandates the EAC to develop and maintain these requirements, adhering to the VVSG is voluntary except in select states that require it by law.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900" u="sng">
                <a:solidFill>
                  <a:srgbClr val="0563C1"/>
                </a:solidFill>
                <a:latin typeface="Calibri"/>
                <a:ea typeface="Calibri"/>
                <a:cs typeface="Calibri"/>
                <a:sym typeface="Calibri"/>
                <a:hlinkClick r:id="rId3">
                  <a:extLst>
                    <a:ext uri="{A12FA001-AC4F-418D-AE19-62706E023703}">
                      <ahyp:hlinkClr val="tx"/>
                    </a:ext>
                  </a:extLst>
                </a:hlinkClick>
              </a:rPr>
              <a:t>https://www.eac.gov/voting-equipment/voluntary-voting-system-guidelines</a:t>
            </a:r>
            <a:endParaRPr/>
          </a:p>
        </p:txBody>
      </p:sp>
      <p:sp>
        <p:nvSpPr>
          <p:cNvPr id="88" name="Google Shape;88;p8:notes"/>
          <p:cNvSpPr txBox="1"/>
          <p:nvPr>
            <p:ph idx="12" type="sldNum"/>
          </p:nvPr>
        </p:nvSpPr>
        <p:spPr>
          <a:xfrm>
            <a:off x="5308971" y="6731040"/>
            <a:ext cx="4061460" cy="354330"/>
          </a:xfrm>
          <a:prstGeom prst="rect">
            <a:avLst/>
          </a:prstGeom>
          <a:noFill/>
          <a:ln>
            <a:noFill/>
          </a:ln>
        </p:spPr>
        <p:txBody>
          <a:bodyPr anchorCtr="0" anchor="b" bIns="47000" lIns="94025" spcFirstLastPara="1" rIns="94025" wrap="square" tIns="470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9:notes"/>
          <p:cNvSpPr/>
          <p:nvPr>
            <p:ph idx="2" type="sldImg"/>
          </p:nvPr>
        </p:nvSpPr>
        <p:spPr>
          <a:xfrm>
            <a:off x="2324100" y="531813"/>
            <a:ext cx="4724400" cy="2657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9:notes"/>
          <p:cNvSpPr txBox="1"/>
          <p:nvPr>
            <p:ph idx="1" type="body"/>
          </p:nvPr>
        </p:nvSpPr>
        <p:spPr>
          <a:xfrm>
            <a:off x="937260" y="3366135"/>
            <a:ext cx="7498080" cy="3188970"/>
          </a:xfrm>
          <a:prstGeom prst="rect">
            <a:avLst/>
          </a:prstGeom>
          <a:noFill/>
          <a:ln>
            <a:noFill/>
          </a:ln>
        </p:spPr>
        <p:txBody>
          <a:bodyPr anchorCtr="0" anchor="t" bIns="47000" lIns="94025" spcFirstLastPara="1" rIns="94025" wrap="square" tIns="470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3" name="Shape 13"/>
        <p:cNvGrpSpPr/>
        <p:nvPr/>
      </p:nvGrpSpPr>
      <p:grpSpPr>
        <a:xfrm>
          <a:off x="0" y="0"/>
          <a:ext cx="0" cy="0"/>
          <a:chOff x="0" y="0"/>
          <a:chExt cx="0" cy="0"/>
        </a:xfrm>
      </p:grpSpPr>
      <p:sp>
        <p:nvSpPr>
          <p:cNvPr id="14" name="Google Shape;14;p44"/>
          <p:cNvSpPr txBox="1"/>
          <p:nvPr>
            <p:ph type="ctrTitle"/>
          </p:nvPr>
        </p:nvSpPr>
        <p:spPr>
          <a:xfrm>
            <a:off x="685800" y="495300"/>
            <a:ext cx="7772400" cy="189108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4800"/>
              <a:buFont typeface="Open Sans"/>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4"/>
          <p:cNvSpPr/>
          <p:nvPr/>
        </p:nvSpPr>
        <p:spPr>
          <a:xfrm>
            <a:off x="0" y="2661363"/>
            <a:ext cx="9144000" cy="2482138"/>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6" name="Google Shape;16;p44"/>
          <p:cNvSpPr txBox="1"/>
          <p:nvPr>
            <p:ph idx="1" type="subTitle"/>
          </p:nvPr>
        </p:nvSpPr>
        <p:spPr>
          <a:xfrm>
            <a:off x="685800" y="2921982"/>
            <a:ext cx="7772400" cy="1314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rgbClr val="4D565E"/>
              </a:buClr>
              <a:buSzPts val="2000"/>
              <a:buNone/>
              <a:defRPr sz="2000">
                <a:solidFill>
                  <a:srgbClr val="4D565E"/>
                </a:solidFill>
              </a:defRPr>
            </a:lvl1pPr>
            <a:lvl2pPr lvl="1" algn="ctr">
              <a:lnSpc>
                <a:spcPct val="100000"/>
              </a:lnSpc>
              <a:spcBef>
                <a:spcPts val="400"/>
              </a:spcBef>
              <a:spcAft>
                <a:spcPts val="0"/>
              </a:spcAft>
              <a:buClr>
                <a:srgbClr val="8DABC7"/>
              </a:buClr>
              <a:buSzPts val="2000"/>
              <a:buNone/>
              <a:defRPr>
                <a:solidFill>
                  <a:srgbClr val="8DABC7"/>
                </a:solidFill>
              </a:defRPr>
            </a:lvl2pPr>
            <a:lvl3pPr lvl="2" algn="ctr">
              <a:lnSpc>
                <a:spcPct val="100000"/>
              </a:lnSpc>
              <a:spcBef>
                <a:spcPts val="320"/>
              </a:spcBef>
              <a:spcAft>
                <a:spcPts val="0"/>
              </a:spcAft>
              <a:buClr>
                <a:srgbClr val="8DABC7"/>
              </a:buClr>
              <a:buSzPts val="1600"/>
              <a:buNone/>
              <a:defRPr>
                <a:solidFill>
                  <a:srgbClr val="8DABC7"/>
                </a:solidFill>
              </a:defRPr>
            </a:lvl3pPr>
            <a:lvl4pPr lvl="3" algn="ctr">
              <a:lnSpc>
                <a:spcPct val="100000"/>
              </a:lnSpc>
              <a:spcBef>
                <a:spcPts val="240"/>
              </a:spcBef>
              <a:spcAft>
                <a:spcPts val="0"/>
              </a:spcAft>
              <a:buClr>
                <a:srgbClr val="8DABC7"/>
              </a:buClr>
              <a:buSzPts val="1200"/>
              <a:buNone/>
              <a:defRPr>
                <a:solidFill>
                  <a:srgbClr val="8DABC7"/>
                </a:solidFill>
              </a:defRPr>
            </a:lvl4pPr>
            <a:lvl5pPr lvl="4" algn="ctr">
              <a:lnSpc>
                <a:spcPct val="100000"/>
              </a:lnSpc>
              <a:spcBef>
                <a:spcPts val="240"/>
              </a:spcBef>
              <a:spcAft>
                <a:spcPts val="0"/>
              </a:spcAft>
              <a:buClr>
                <a:srgbClr val="8DABC7"/>
              </a:buClr>
              <a:buSzPts val="1200"/>
              <a:buNone/>
              <a:defRPr>
                <a:solidFill>
                  <a:srgbClr val="8DABC7"/>
                </a:solidFill>
              </a:defRPr>
            </a:lvl5pPr>
            <a:lvl6pPr lvl="5" algn="ctr">
              <a:lnSpc>
                <a:spcPct val="100000"/>
              </a:lnSpc>
              <a:spcBef>
                <a:spcPts val="300"/>
              </a:spcBef>
              <a:spcAft>
                <a:spcPts val="0"/>
              </a:spcAft>
              <a:buClr>
                <a:srgbClr val="8DABC7"/>
              </a:buClr>
              <a:buSzPts val="1500"/>
              <a:buNone/>
              <a:defRPr>
                <a:solidFill>
                  <a:srgbClr val="8DABC7"/>
                </a:solidFill>
              </a:defRPr>
            </a:lvl6pPr>
            <a:lvl7pPr lvl="6" algn="ctr">
              <a:lnSpc>
                <a:spcPct val="100000"/>
              </a:lnSpc>
              <a:spcBef>
                <a:spcPts val="300"/>
              </a:spcBef>
              <a:spcAft>
                <a:spcPts val="0"/>
              </a:spcAft>
              <a:buClr>
                <a:srgbClr val="8DABC7"/>
              </a:buClr>
              <a:buSzPts val="1500"/>
              <a:buNone/>
              <a:defRPr>
                <a:solidFill>
                  <a:srgbClr val="8DABC7"/>
                </a:solidFill>
              </a:defRPr>
            </a:lvl7pPr>
            <a:lvl8pPr lvl="7" algn="ctr">
              <a:lnSpc>
                <a:spcPct val="100000"/>
              </a:lnSpc>
              <a:spcBef>
                <a:spcPts val="300"/>
              </a:spcBef>
              <a:spcAft>
                <a:spcPts val="0"/>
              </a:spcAft>
              <a:buClr>
                <a:srgbClr val="8DABC7"/>
              </a:buClr>
              <a:buSzPts val="1500"/>
              <a:buNone/>
              <a:defRPr>
                <a:solidFill>
                  <a:srgbClr val="8DABC7"/>
                </a:solidFill>
              </a:defRPr>
            </a:lvl8pPr>
            <a:lvl9pPr lvl="8" algn="ctr">
              <a:lnSpc>
                <a:spcPct val="100000"/>
              </a:lnSpc>
              <a:spcBef>
                <a:spcPts val="300"/>
              </a:spcBef>
              <a:spcAft>
                <a:spcPts val="0"/>
              </a:spcAft>
              <a:buClr>
                <a:srgbClr val="8DABC7"/>
              </a:buClr>
              <a:buSzPts val="1500"/>
              <a:buNone/>
              <a:defRPr>
                <a:solidFill>
                  <a:srgbClr val="8DABC7"/>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dy page - full width" type="obj">
  <p:cSld name="OBJECT">
    <p:spTree>
      <p:nvGrpSpPr>
        <p:cNvPr id="17" name="Shape 17"/>
        <p:cNvGrpSpPr/>
        <p:nvPr/>
      </p:nvGrpSpPr>
      <p:grpSpPr>
        <a:xfrm>
          <a:off x="0" y="0"/>
          <a:ext cx="0" cy="0"/>
          <a:chOff x="0" y="0"/>
          <a:chExt cx="0" cy="0"/>
        </a:xfrm>
      </p:grpSpPr>
      <p:sp>
        <p:nvSpPr>
          <p:cNvPr id="18" name="Google Shape;18;p45"/>
          <p:cNvSpPr txBox="1"/>
          <p:nvPr>
            <p:ph type="title"/>
          </p:nvPr>
        </p:nvSpPr>
        <p:spPr>
          <a:xfrm>
            <a:off x="457200" y="205979"/>
            <a:ext cx="8229600" cy="857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4D565E"/>
              </a:buClr>
              <a:buSzPts val="2400"/>
              <a:buFont typeface="Open Sans"/>
              <a:buNone/>
              <a:defRPr sz="2400">
                <a:solidFill>
                  <a:srgbClr val="4D565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5"/>
          <p:cNvSpPr txBox="1"/>
          <p:nvPr>
            <p:ph idx="1" type="body"/>
          </p:nvPr>
        </p:nvSpPr>
        <p:spPr>
          <a:xfrm>
            <a:off x="457201" y="1200151"/>
            <a:ext cx="8229600"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4D565E"/>
              </a:buClr>
              <a:buSzPts val="1800"/>
              <a:buNone/>
              <a:defRPr sz="1800">
                <a:solidFill>
                  <a:srgbClr val="4D565E"/>
                </a:solidFill>
              </a:defRPr>
            </a:lvl1pPr>
            <a:lvl2pPr indent="-342900" lvl="1" marL="914400" algn="l">
              <a:lnSpc>
                <a:spcPct val="100000"/>
              </a:lnSpc>
              <a:spcBef>
                <a:spcPts val="400"/>
              </a:spcBef>
              <a:spcAft>
                <a:spcPts val="0"/>
              </a:spcAft>
              <a:buClr>
                <a:srgbClr val="4D565E"/>
              </a:buClr>
              <a:buSzPts val="1800"/>
              <a:buChar char="▪"/>
              <a:defRPr b="0" sz="1800">
                <a:solidFill>
                  <a:srgbClr val="4D565E"/>
                </a:solidFill>
              </a:defRPr>
            </a:lvl2pPr>
            <a:lvl3pPr indent="-317500" lvl="2" marL="1371600" algn="l">
              <a:lnSpc>
                <a:spcPct val="100000"/>
              </a:lnSpc>
              <a:spcBef>
                <a:spcPts val="320"/>
              </a:spcBef>
              <a:spcAft>
                <a:spcPts val="0"/>
              </a:spcAft>
              <a:buClr>
                <a:srgbClr val="4D565E"/>
              </a:buClr>
              <a:buSzPts val="1400"/>
              <a:buChar char="▪"/>
              <a:defRPr b="0" sz="1400">
                <a:solidFill>
                  <a:srgbClr val="4D565E"/>
                </a:solidFill>
              </a:defRPr>
            </a:lvl3pPr>
            <a:lvl4pPr indent="-292100" lvl="3" marL="1828800" algn="l">
              <a:lnSpc>
                <a:spcPct val="100000"/>
              </a:lnSpc>
              <a:spcBef>
                <a:spcPts val="240"/>
              </a:spcBef>
              <a:spcAft>
                <a:spcPts val="0"/>
              </a:spcAft>
              <a:buClr>
                <a:srgbClr val="4D565E"/>
              </a:buClr>
              <a:buSzPts val="1000"/>
              <a:buChar char="▪"/>
              <a:defRPr b="0" sz="1000">
                <a:solidFill>
                  <a:srgbClr val="4D565E"/>
                </a:solidFill>
              </a:defRPr>
            </a:lvl4pPr>
            <a:lvl5pPr indent="-292100" lvl="4" marL="2286000" algn="l">
              <a:lnSpc>
                <a:spcPct val="100000"/>
              </a:lnSpc>
              <a:spcBef>
                <a:spcPts val="240"/>
              </a:spcBef>
              <a:spcAft>
                <a:spcPts val="0"/>
              </a:spcAft>
              <a:buClr>
                <a:srgbClr val="4D565E"/>
              </a:buClr>
              <a:buSzPts val="1000"/>
              <a:buChar char="▪"/>
              <a:defRPr b="0" sz="1000">
                <a:solidFill>
                  <a:srgbClr val="4D565E"/>
                </a:solidFill>
              </a:defRPr>
            </a:lvl5pPr>
            <a:lvl6pPr indent="-330200" lvl="5" marL="2743200" algn="l">
              <a:lnSpc>
                <a:spcPct val="100000"/>
              </a:lnSpc>
              <a:spcBef>
                <a:spcPts val="360"/>
              </a:spcBef>
              <a:spcAft>
                <a:spcPts val="0"/>
              </a:spcAft>
              <a:buClr>
                <a:schemeClr val="dk1"/>
              </a:buClr>
              <a:buSzPts val="1600"/>
              <a:buChar char="•"/>
              <a:defRPr sz="1300"/>
            </a:lvl6pPr>
            <a:lvl7pPr indent="-330200" lvl="6" marL="3200400" algn="l">
              <a:lnSpc>
                <a:spcPct val="100000"/>
              </a:lnSpc>
              <a:spcBef>
                <a:spcPts val="360"/>
              </a:spcBef>
              <a:spcAft>
                <a:spcPts val="0"/>
              </a:spcAft>
              <a:buClr>
                <a:schemeClr val="dk1"/>
              </a:buClr>
              <a:buSzPts val="1600"/>
              <a:buChar char="•"/>
              <a:defRPr sz="1300"/>
            </a:lvl7pPr>
            <a:lvl8pPr indent="-330200" lvl="7" marL="3657600" algn="l">
              <a:lnSpc>
                <a:spcPct val="100000"/>
              </a:lnSpc>
              <a:spcBef>
                <a:spcPts val="360"/>
              </a:spcBef>
              <a:spcAft>
                <a:spcPts val="0"/>
              </a:spcAft>
              <a:buClr>
                <a:schemeClr val="dk1"/>
              </a:buClr>
              <a:buSzPts val="1600"/>
              <a:buChar char="•"/>
              <a:defRPr sz="1300"/>
            </a:lvl8pPr>
            <a:lvl9pPr indent="-330200" lvl="8" marL="4114800" algn="l">
              <a:lnSpc>
                <a:spcPct val="100000"/>
              </a:lnSpc>
              <a:spcBef>
                <a:spcPts val="360"/>
              </a:spcBef>
              <a:spcAft>
                <a:spcPts val="0"/>
              </a:spcAft>
              <a:buClr>
                <a:schemeClr val="dk1"/>
              </a:buClr>
              <a:buSzPts val="1600"/>
              <a:buChar char="•"/>
              <a:defRPr sz="13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46"/>
          <p:cNvSpPr txBox="1"/>
          <p:nvPr>
            <p:ph type="title"/>
          </p:nvPr>
        </p:nvSpPr>
        <p:spPr>
          <a:xfrm>
            <a:off x="1286575" y="1270125"/>
            <a:ext cx="7252200" cy="841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ctr">
              <a:lnSpc>
                <a:spcPct val="100000"/>
              </a:lnSpc>
              <a:spcBef>
                <a:spcPts val="0"/>
              </a:spcBef>
              <a:spcAft>
                <a:spcPts val="0"/>
              </a:spcAft>
              <a:buSzPts val="2600"/>
              <a:buFont typeface="Calibri"/>
              <a:buNone/>
              <a:defRPr sz="2600">
                <a:latin typeface="Calibri"/>
                <a:ea typeface="Calibri"/>
                <a:cs typeface="Calibri"/>
                <a:sym typeface="Calibri"/>
              </a:defRPr>
            </a:lvl2pPr>
            <a:lvl3pPr lvl="2" algn="ctr">
              <a:lnSpc>
                <a:spcPct val="100000"/>
              </a:lnSpc>
              <a:spcBef>
                <a:spcPts val="0"/>
              </a:spcBef>
              <a:spcAft>
                <a:spcPts val="0"/>
              </a:spcAft>
              <a:buSzPts val="2600"/>
              <a:buFont typeface="Calibri"/>
              <a:buNone/>
              <a:defRPr sz="2600">
                <a:latin typeface="Calibri"/>
                <a:ea typeface="Calibri"/>
                <a:cs typeface="Calibri"/>
                <a:sym typeface="Calibri"/>
              </a:defRPr>
            </a:lvl3pPr>
            <a:lvl4pPr lvl="3" algn="ctr">
              <a:lnSpc>
                <a:spcPct val="100000"/>
              </a:lnSpc>
              <a:spcBef>
                <a:spcPts val="0"/>
              </a:spcBef>
              <a:spcAft>
                <a:spcPts val="0"/>
              </a:spcAft>
              <a:buSzPts val="2600"/>
              <a:buFont typeface="Calibri"/>
              <a:buNone/>
              <a:defRPr sz="2600">
                <a:latin typeface="Calibri"/>
                <a:ea typeface="Calibri"/>
                <a:cs typeface="Calibri"/>
                <a:sym typeface="Calibri"/>
              </a:defRPr>
            </a:lvl4pPr>
            <a:lvl5pPr lvl="4" algn="ctr">
              <a:lnSpc>
                <a:spcPct val="100000"/>
              </a:lnSpc>
              <a:spcBef>
                <a:spcPts val="0"/>
              </a:spcBef>
              <a:spcAft>
                <a:spcPts val="0"/>
              </a:spcAft>
              <a:buSzPts val="2600"/>
              <a:buFont typeface="Calibri"/>
              <a:buNone/>
              <a:defRPr sz="2600">
                <a:latin typeface="Calibri"/>
                <a:ea typeface="Calibri"/>
                <a:cs typeface="Calibri"/>
                <a:sym typeface="Calibri"/>
              </a:defRPr>
            </a:lvl5pPr>
            <a:lvl6pPr lvl="5" algn="ctr">
              <a:lnSpc>
                <a:spcPct val="100000"/>
              </a:lnSpc>
              <a:spcBef>
                <a:spcPts val="0"/>
              </a:spcBef>
              <a:spcAft>
                <a:spcPts val="0"/>
              </a:spcAft>
              <a:buSzPts val="2600"/>
              <a:buFont typeface="Calibri"/>
              <a:buNone/>
              <a:defRPr sz="2600">
                <a:latin typeface="Calibri"/>
                <a:ea typeface="Calibri"/>
                <a:cs typeface="Calibri"/>
                <a:sym typeface="Calibri"/>
              </a:defRPr>
            </a:lvl6pPr>
            <a:lvl7pPr lvl="6" algn="ctr">
              <a:lnSpc>
                <a:spcPct val="100000"/>
              </a:lnSpc>
              <a:spcBef>
                <a:spcPts val="0"/>
              </a:spcBef>
              <a:spcAft>
                <a:spcPts val="0"/>
              </a:spcAft>
              <a:buSzPts val="2600"/>
              <a:buFont typeface="Calibri"/>
              <a:buNone/>
              <a:defRPr sz="2600">
                <a:latin typeface="Calibri"/>
                <a:ea typeface="Calibri"/>
                <a:cs typeface="Calibri"/>
                <a:sym typeface="Calibri"/>
              </a:defRPr>
            </a:lvl7pPr>
            <a:lvl8pPr lvl="7" algn="ctr">
              <a:lnSpc>
                <a:spcPct val="100000"/>
              </a:lnSpc>
              <a:spcBef>
                <a:spcPts val="0"/>
              </a:spcBef>
              <a:spcAft>
                <a:spcPts val="0"/>
              </a:spcAft>
              <a:buSzPts val="2600"/>
              <a:buFont typeface="Calibri"/>
              <a:buNone/>
              <a:defRPr sz="2600">
                <a:latin typeface="Calibri"/>
                <a:ea typeface="Calibri"/>
                <a:cs typeface="Calibri"/>
                <a:sym typeface="Calibri"/>
              </a:defRPr>
            </a:lvl8pPr>
            <a:lvl9pPr lvl="8" algn="ctr">
              <a:lnSpc>
                <a:spcPct val="100000"/>
              </a:lnSpc>
              <a:spcBef>
                <a:spcPts val="0"/>
              </a:spcBef>
              <a:spcAft>
                <a:spcPts val="0"/>
              </a:spcAft>
              <a:buSzPts val="2600"/>
              <a:buFont typeface="Calibri"/>
              <a:buNone/>
              <a:defRPr sz="2600">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47"/>
          <p:cNvSpPr txBox="1"/>
          <p:nvPr>
            <p:ph type="title"/>
          </p:nvPr>
        </p:nvSpPr>
        <p:spPr>
          <a:xfrm>
            <a:off x="311700" y="445025"/>
            <a:ext cx="8520600" cy="572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7"/>
          <p:cNvSpPr txBox="1"/>
          <p:nvPr>
            <p:ph idx="1" type="body"/>
          </p:nvPr>
        </p:nvSpPr>
        <p:spPr>
          <a:xfrm>
            <a:off x="311700" y="1152475"/>
            <a:ext cx="3999900" cy="3416400"/>
          </a:xfrm>
          <a:prstGeom prst="rect">
            <a:avLst/>
          </a:prstGeom>
          <a:noFill/>
          <a:ln>
            <a:noFill/>
          </a:ln>
        </p:spPr>
        <p:txBody>
          <a:bodyPr anchorCtr="0" anchor="t" bIns="45700" lIns="91425" spcFirstLastPara="1" rIns="91425" wrap="square" tIns="45700">
            <a:noAutofit/>
          </a:bodyPr>
          <a:lstStyle>
            <a:lvl1pPr indent="-228600" lvl="0" marL="457200" algn="l">
              <a:lnSpc>
                <a:spcPct val="105000"/>
              </a:lnSpc>
              <a:spcBef>
                <a:spcPts val="800"/>
              </a:spcBef>
              <a:spcAft>
                <a:spcPts val="0"/>
              </a:spcAft>
              <a:buSzPts val="1800"/>
              <a:buNone/>
              <a:defRPr sz="1800"/>
            </a:lvl1pPr>
            <a:lvl2pPr indent="-342900" lvl="1" marL="914400" algn="l">
              <a:lnSpc>
                <a:spcPct val="105000"/>
              </a:lnSpc>
              <a:spcBef>
                <a:spcPts val="800"/>
              </a:spcBef>
              <a:spcAft>
                <a:spcPts val="0"/>
              </a:spcAft>
              <a:buSzPts val="1800"/>
              <a:buChar char="▪"/>
              <a:defRPr sz="1800"/>
            </a:lvl2pPr>
            <a:lvl3pPr indent="-304800" lvl="2" marL="1371600" algn="l">
              <a:lnSpc>
                <a:spcPct val="105000"/>
              </a:lnSpc>
              <a:spcBef>
                <a:spcPts val="800"/>
              </a:spcBef>
              <a:spcAft>
                <a:spcPts val="0"/>
              </a:spcAft>
              <a:buSzPts val="1200"/>
              <a:buChar char="▪"/>
              <a:defRPr sz="1200"/>
            </a:lvl3pPr>
            <a:lvl4pPr indent="-304800" lvl="3" marL="1828800" algn="l">
              <a:lnSpc>
                <a:spcPct val="100000"/>
              </a:lnSpc>
              <a:spcBef>
                <a:spcPts val="240"/>
              </a:spcBef>
              <a:spcAft>
                <a:spcPts val="0"/>
              </a:spcAft>
              <a:buSzPts val="1200"/>
              <a:buChar char="▪"/>
              <a:defRPr sz="1200"/>
            </a:lvl4pPr>
            <a:lvl5pPr indent="-304800" lvl="4" marL="2286000" algn="l">
              <a:lnSpc>
                <a:spcPct val="100000"/>
              </a:lnSpc>
              <a:spcBef>
                <a:spcPts val="240"/>
              </a:spcBef>
              <a:spcAft>
                <a:spcPts val="0"/>
              </a:spcAft>
              <a:buSzPts val="1200"/>
              <a:buChar char="▪"/>
              <a:defRPr sz="1200"/>
            </a:lvl5pPr>
            <a:lvl6pPr indent="-304800" lvl="5" marL="2743200" algn="l">
              <a:lnSpc>
                <a:spcPct val="100000"/>
              </a:lnSpc>
              <a:spcBef>
                <a:spcPts val="300"/>
              </a:spcBef>
              <a:spcAft>
                <a:spcPts val="0"/>
              </a:spcAft>
              <a:buSzPts val="1200"/>
              <a:buChar char="•"/>
              <a:defRPr sz="1200"/>
            </a:lvl6pPr>
            <a:lvl7pPr indent="-304800" lvl="6" marL="3200400" algn="l">
              <a:lnSpc>
                <a:spcPct val="100000"/>
              </a:lnSpc>
              <a:spcBef>
                <a:spcPts val="300"/>
              </a:spcBef>
              <a:spcAft>
                <a:spcPts val="0"/>
              </a:spcAft>
              <a:buSzPts val="1200"/>
              <a:buChar char="•"/>
              <a:defRPr sz="1200"/>
            </a:lvl7pPr>
            <a:lvl8pPr indent="-304800" lvl="7" marL="3657600" algn="l">
              <a:lnSpc>
                <a:spcPct val="100000"/>
              </a:lnSpc>
              <a:spcBef>
                <a:spcPts val="300"/>
              </a:spcBef>
              <a:spcAft>
                <a:spcPts val="0"/>
              </a:spcAft>
              <a:buSzPts val="1200"/>
              <a:buChar char="•"/>
              <a:defRPr sz="1200"/>
            </a:lvl8pPr>
            <a:lvl9pPr indent="-304800" lvl="8" marL="4114800" algn="l">
              <a:lnSpc>
                <a:spcPct val="100000"/>
              </a:lnSpc>
              <a:spcBef>
                <a:spcPts val="300"/>
              </a:spcBef>
              <a:spcAft>
                <a:spcPts val="0"/>
              </a:spcAft>
              <a:buSzPts val="1200"/>
              <a:buChar char="•"/>
              <a:defRPr sz="1200"/>
            </a:lvl9pPr>
          </a:lstStyle>
          <a:p/>
        </p:txBody>
      </p:sp>
      <p:sp>
        <p:nvSpPr>
          <p:cNvPr id="25" name="Google Shape;25;p47"/>
          <p:cNvSpPr txBox="1"/>
          <p:nvPr>
            <p:ph idx="2" type="body"/>
          </p:nvPr>
        </p:nvSpPr>
        <p:spPr>
          <a:xfrm>
            <a:off x="4832400" y="1152475"/>
            <a:ext cx="3999900" cy="3416400"/>
          </a:xfrm>
          <a:prstGeom prst="rect">
            <a:avLst/>
          </a:prstGeom>
          <a:noFill/>
          <a:ln>
            <a:noFill/>
          </a:ln>
        </p:spPr>
        <p:txBody>
          <a:bodyPr anchorCtr="0" anchor="t" bIns="45700" lIns="91425" spcFirstLastPara="1" rIns="91425" wrap="square" tIns="45700">
            <a:normAutofit/>
          </a:bodyPr>
          <a:lstStyle>
            <a:lvl1pPr indent="-228600" lvl="0" marL="457200" algn="l">
              <a:lnSpc>
                <a:spcPct val="105000"/>
              </a:lnSpc>
              <a:spcBef>
                <a:spcPts val="800"/>
              </a:spcBef>
              <a:spcAft>
                <a:spcPts val="0"/>
              </a:spcAft>
              <a:buSzPts val="1400"/>
              <a:buNone/>
              <a:defRPr sz="1400"/>
            </a:lvl1pPr>
            <a:lvl2pPr indent="-304800" lvl="1" marL="914400" algn="l">
              <a:lnSpc>
                <a:spcPct val="105000"/>
              </a:lnSpc>
              <a:spcBef>
                <a:spcPts val="800"/>
              </a:spcBef>
              <a:spcAft>
                <a:spcPts val="0"/>
              </a:spcAft>
              <a:buSzPts val="1200"/>
              <a:buChar char="▪"/>
              <a:defRPr sz="1200"/>
            </a:lvl2pPr>
            <a:lvl3pPr indent="-304800" lvl="2" marL="1371600" algn="l">
              <a:lnSpc>
                <a:spcPct val="105000"/>
              </a:lnSpc>
              <a:spcBef>
                <a:spcPts val="800"/>
              </a:spcBef>
              <a:spcAft>
                <a:spcPts val="0"/>
              </a:spcAft>
              <a:buSzPts val="1200"/>
              <a:buChar char="▪"/>
              <a:defRPr sz="1200"/>
            </a:lvl3pPr>
            <a:lvl4pPr indent="-304800" lvl="3" marL="1828800" algn="l">
              <a:lnSpc>
                <a:spcPct val="100000"/>
              </a:lnSpc>
              <a:spcBef>
                <a:spcPts val="240"/>
              </a:spcBef>
              <a:spcAft>
                <a:spcPts val="0"/>
              </a:spcAft>
              <a:buSzPts val="1200"/>
              <a:buChar char="▪"/>
              <a:defRPr sz="1200"/>
            </a:lvl4pPr>
            <a:lvl5pPr indent="-304800" lvl="4" marL="2286000" algn="l">
              <a:lnSpc>
                <a:spcPct val="100000"/>
              </a:lnSpc>
              <a:spcBef>
                <a:spcPts val="240"/>
              </a:spcBef>
              <a:spcAft>
                <a:spcPts val="0"/>
              </a:spcAft>
              <a:buSzPts val="1200"/>
              <a:buChar char="▪"/>
              <a:defRPr sz="1200"/>
            </a:lvl5pPr>
            <a:lvl6pPr indent="-304800" lvl="5" marL="2743200" algn="l">
              <a:lnSpc>
                <a:spcPct val="100000"/>
              </a:lnSpc>
              <a:spcBef>
                <a:spcPts val="300"/>
              </a:spcBef>
              <a:spcAft>
                <a:spcPts val="0"/>
              </a:spcAft>
              <a:buSzPts val="1200"/>
              <a:buChar char="•"/>
              <a:defRPr sz="1200"/>
            </a:lvl6pPr>
            <a:lvl7pPr indent="-304800" lvl="6" marL="3200400" algn="l">
              <a:lnSpc>
                <a:spcPct val="100000"/>
              </a:lnSpc>
              <a:spcBef>
                <a:spcPts val="300"/>
              </a:spcBef>
              <a:spcAft>
                <a:spcPts val="0"/>
              </a:spcAft>
              <a:buSzPts val="1200"/>
              <a:buChar char="•"/>
              <a:defRPr sz="1200"/>
            </a:lvl7pPr>
            <a:lvl8pPr indent="-304800" lvl="7" marL="3657600" algn="l">
              <a:lnSpc>
                <a:spcPct val="100000"/>
              </a:lnSpc>
              <a:spcBef>
                <a:spcPts val="300"/>
              </a:spcBef>
              <a:spcAft>
                <a:spcPts val="0"/>
              </a:spcAft>
              <a:buSzPts val="1200"/>
              <a:buChar char="•"/>
              <a:defRPr sz="1200"/>
            </a:lvl8pPr>
            <a:lvl9pPr indent="-304800" lvl="8" marL="4114800" algn="l">
              <a:lnSpc>
                <a:spcPct val="100000"/>
              </a:lnSpc>
              <a:spcBef>
                <a:spcPts val="300"/>
              </a:spcBef>
              <a:spcAft>
                <a:spcPts val="0"/>
              </a:spcAft>
              <a:buSzPts val="1200"/>
              <a:buChar char="•"/>
              <a:defRPr sz="1200"/>
            </a:lvl9pPr>
          </a:lstStyle>
          <a:p/>
        </p:txBody>
      </p:sp>
      <p:sp>
        <p:nvSpPr>
          <p:cNvPr id="26" name="Google Shape;26;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48"/>
          <p:cNvSpPr txBox="1"/>
          <p:nvPr>
            <p:ph type="title"/>
          </p:nvPr>
        </p:nvSpPr>
        <p:spPr>
          <a:xfrm>
            <a:off x="311700" y="445025"/>
            <a:ext cx="8520600" cy="572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8"/>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rmAutofit/>
          </a:bodyPr>
          <a:lstStyle>
            <a:lvl1pPr indent="-228600" lvl="0" marL="457200" algn="l">
              <a:lnSpc>
                <a:spcPct val="105000"/>
              </a:lnSpc>
              <a:spcBef>
                <a:spcPts val="800"/>
              </a:spcBef>
              <a:spcAft>
                <a:spcPts val="0"/>
              </a:spcAft>
              <a:buSzPts val="1800"/>
              <a:buNone/>
              <a:defRPr sz="1800"/>
            </a:lvl1pPr>
            <a:lvl2pPr indent="-342900" lvl="1" marL="914400" algn="l">
              <a:lnSpc>
                <a:spcPct val="105000"/>
              </a:lnSpc>
              <a:spcBef>
                <a:spcPts val="800"/>
              </a:spcBef>
              <a:spcAft>
                <a:spcPts val="0"/>
              </a:spcAft>
              <a:buSzPts val="1800"/>
              <a:buChar char="▪"/>
              <a:defRPr sz="1800"/>
            </a:lvl2pPr>
            <a:lvl3pPr indent="-330200" lvl="2" marL="1371600" algn="l">
              <a:lnSpc>
                <a:spcPct val="105000"/>
              </a:lnSpc>
              <a:spcBef>
                <a:spcPts val="800"/>
              </a:spcBef>
              <a:spcAft>
                <a:spcPts val="0"/>
              </a:spcAft>
              <a:buSzPts val="1600"/>
              <a:buChar char="▪"/>
              <a:defRPr/>
            </a:lvl3pPr>
            <a:lvl4pPr indent="-304800" lvl="3" marL="1828800" algn="l">
              <a:lnSpc>
                <a:spcPct val="100000"/>
              </a:lnSpc>
              <a:spcBef>
                <a:spcPts val="240"/>
              </a:spcBef>
              <a:spcAft>
                <a:spcPts val="0"/>
              </a:spcAft>
              <a:buSzPts val="1200"/>
              <a:buChar char="▪"/>
              <a:defRPr/>
            </a:lvl4pPr>
            <a:lvl5pPr indent="-304800" lvl="4" marL="2286000" algn="l">
              <a:lnSpc>
                <a:spcPct val="100000"/>
              </a:lnSpc>
              <a:spcBef>
                <a:spcPts val="240"/>
              </a:spcBef>
              <a:spcAft>
                <a:spcPts val="0"/>
              </a:spcAft>
              <a:buSzPts val="1200"/>
              <a:buChar char="▪"/>
              <a:defRPr/>
            </a:lvl5pPr>
            <a:lvl6pPr indent="-323850" lvl="5" marL="2743200" algn="l">
              <a:lnSpc>
                <a:spcPct val="100000"/>
              </a:lnSpc>
              <a:spcBef>
                <a:spcPts val="300"/>
              </a:spcBef>
              <a:spcAft>
                <a:spcPts val="0"/>
              </a:spcAft>
              <a:buSzPts val="1500"/>
              <a:buChar char="•"/>
              <a:defRPr/>
            </a:lvl6pPr>
            <a:lvl7pPr indent="-323850" lvl="6" marL="3200400" algn="l">
              <a:lnSpc>
                <a:spcPct val="100000"/>
              </a:lnSpc>
              <a:spcBef>
                <a:spcPts val="300"/>
              </a:spcBef>
              <a:spcAft>
                <a:spcPts val="0"/>
              </a:spcAft>
              <a:buSzPts val="1500"/>
              <a:buChar char="•"/>
              <a:defRPr/>
            </a:lvl7pPr>
            <a:lvl8pPr indent="-323850" lvl="7" marL="3657600" algn="l">
              <a:lnSpc>
                <a:spcPct val="100000"/>
              </a:lnSpc>
              <a:spcBef>
                <a:spcPts val="300"/>
              </a:spcBef>
              <a:spcAft>
                <a:spcPts val="0"/>
              </a:spcAft>
              <a:buSzPts val="1500"/>
              <a:buChar char="•"/>
              <a:defRPr/>
            </a:lvl8pPr>
            <a:lvl9pPr indent="-323850" lvl="8" marL="4114800" algn="l">
              <a:lnSpc>
                <a:spcPct val="100000"/>
              </a:lnSpc>
              <a:spcBef>
                <a:spcPts val="300"/>
              </a:spcBef>
              <a:spcAft>
                <a:spcPts val="0"/>
              </a:spcAft>
              <a:buSzPts val="1500"/>
              <a:buChar char="•"/>
              <a:defRPr/>
            </a:lvl9pPr>
          </a:lstStyle>
          <a:p/>
        </p:txBody>
      </p:sp>
      <p:sp>
        <p:nvSpPr>
          <p:cNvPr id="30" name="Google Shape;30;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3"/>
          <p:cNvSpPr txBox="1"/>
          <p:nvPr>
            <p:ph type="title"/>
          </p:nvPr>
        </p:nvSpPr>
        <p:spPr>
          <a:xfrm>
            <a:off x="457200" y="205979"/>
            <a:ext cx="8229600" cy="857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4D565E"/>
              </a:buClr>
              <a:buSzPts val="2400"/>
              <a:buFont typeface="Calibri"/>
              <a:buNone/>
              <a:defRPr b="1" i="0" sz="2400" u="none" cap="none" strike="noStrike">
                <a:solidFill>
                  <a:srgbClr val="4D565E"/>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5000"/>
              </a:lnSpc>
              <a:spcBef>
                <a:spcPts val="800"/>
              </a:spcBef>
              <a:spcAft>
                <a:spcPts val="0"/>
              </a:spcAft>
              <a:buClr>
                <a:srgbClr val="4D565E"/>
              </a:buClr>
              <a:buSzPts val="2000"/>
              <a:buFont typeface="Calibri"/>
              <a:buNone/>
              <a:defRPr b="0" i="0" sz="2000" u="none" cap="none" strike="noStrike">
                <a:solidFill>
                  <a:srgbClr val="4D565E"/>
                </a:solidFill>
                <a:latin typeface="Calibri"/>
                <a:ea typeface="Calibri"/>
                <a:cs typeface="Calibri"/>
                <a:sym typeface="Calibri"/>
              </a:defRPr>
            </a:lvl1pPr>
            <a:lvl2pPr indent="-355600" lvl="1" marL="914400" marR="0" rtl="0" algn="l">
              <a:lnSpc>
                <a:spcPct val="105000"/>
              </a:lnSpc>
              <a:spcBef>
                <a:spcPts val="800"/>
              </a:spcBef>
              <a:spcAft>
                <a:spcPts val="0"/>
              </a:spcAft>
              <a:buClr>
                <a:srgbClr val="4D565E"/>
              </a:buClr>
              <a:buSzPts val="2000"/>
              <a:buFont typeface="Calibri"/>
              <a:buChar char="▪"/>
              <a:defRPr b="0" i="0" sz="2000" u="none" cap="none" strike="noStrike">
                <a:solidFill>
                  <a:srgbClr val="4D565E"/>
                </a:solidFill>
                <a:latin typeface="Calibri"/>
                <a:ea typeface="Calibri"/>
                <a:cs typeface="Calibri"/>
                <a:sym typeface="Calibri"/>
              </a:defRPr>
            </a:lvl2pPr>
            <a:lvl3pPr indent="-330200" lvl="2" marL="1371600" marR="0" rtl="0" algn="l">
              <a:lnSpc>
                <a:spcPct val="105000"/>
              </a:lnSpc>
              <a:spcBef>
                <a:spcPts val="800"/>
              </a:spcBef>
              <a:spcAft>
                <a:spcPts val="0"/>
              </a:spcAft>
              <a:buClr>
                <a:srgbClr val="4D565E"/>
              </a:buClr>
              <a:buSzPts val="1600"/>
              <a:buFont typeface="Calibri"/>
              <a:buChar char="▪"/>
              <a:defRPr b="0" i="0" sz="1600" u="none" cap="none" strike="noStrike">
                <a:solidFill>
                  <a:srgbClr val="4D565E"/>
                </a:solidFill>
                <a:latin typeface="Calibri"/>
                <a:ea typeface="Calibri"/>
                <a:cs typeface="Calibri"/>
                <a:sym typeface="Calibri"/>
              </a:defRPr>
            </a:lvl3pPr>
            <a:lvl4pPr indent="-304800" lvl="3" marL="1828800" marR="0" rtl="0" algn="l">
              <a:lnSpc>
                <a:spcPct val="100000"/>
              </a:lnSpc>
              <a:spcBef>
                <a:spcPts val="240"/>
              </a:spcBef>
              <a:spcAft>
                <a:spcPts val="0"/>
              </a:spcAft>
              <a:buClr>
                <a:srgbClr val="4D565E"/>
              </a:buClr>
              <a:buSzPts val="1200"/>
              <a:buFont typeface="Calibri"/>
              <a:buChar char="▪"/>
              <a:defRPr b="0" i="0" sz="1200" u="none" cap="none" strike="noStrike">
                <a:solidFill>
                  <a:srgbClr val="4D565E"/>
                </a:solidFill>
                <a:latin typeface="Calibri"/>
                <a:ea typeface="Calibri"/>
                <a:cs typeface="Calibri"/>
                <a:sym typeface="Calibri"/>
              </a:defRPr>
            </a:lvl4pPr>
            <a:lvl5pPr indent="-304800" lvl="4" marL="2286000" marR="0" rtl="0" algn="l">
              <a:lnSpc>
                <a:spcPct val="100000"/>
              </a:lnSpc>
              <a:spcBef>
                <a:spcPts val="240"/>
              </a:spcBef>
              <a:spcAft>
                <a:spcPts val="0"/>
              </a:spcAft>
              <a:buClr>
                <a:srgbClr val="4D565E"/>
              </a:buClr>
              <a:buSzPts val="1200"/>
              <a:buFont typeface="Calibri"/>
              <a:buChar char="▪"/>
              <a:defRPr b="0" i="0" sz="1200" u="none" cap="none" strike="noStrike">
                <a:solidFill>
                  <a:srgbClr val="4D565E"/>
                </a:solidFill>
                <a:latin typeface="Calibri"/>
                <a:ea typeface="Calibri"/>
                <a:cs typeface="Calibri"/>
                <a:sym typeface="Calibri"/>
              </a:defRPr>
            </a:lvl5pPr>
            <a:lvl6pPr indent="-323850" lvl="5" marL="2743200" marR="0" rtl="0" algn="l">
              <a:lnSpc>
                <a:spcPct val="100000"/>
              </a:lnSpc>
              <a:spcBef>
                <a:spcPts val="300"/>
              </a:spcBef>
              <a:spcAft>
                <a:spcPts val="0"/>
              </a:spcAft>
              <a:buClr>
                <a:schemeClr val="dk1"/>
              </a:buClr>
              <a:buSzPts val="1500"/>
              <a:buFont typeface="Calibri"/>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Calibri"/>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Calibri"/>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Calibri"/>
              <a:buChar char="•"/>
              <a:defRPr b="0" i="0" sz="1500" u="none" cap="none" strike="noStrike">
                <a:solidFill>
                  <a:schemeClr val="dk1"/>
                </a:solidFill>
                <a:latin typeface="Calibri"/>
                <a:ea typeface="Calibri"/>
                <a:cs typeface="Calibri"/>
                <a:sym typeface="Calibri"/>
              </a:defRPr>
            </a:lvl9pPr>
          </a:lstStyle>
          <a:p/>
        </p:txBody>
      </p:sp>
      <p:sp>
        <p:nvSpPr>
          <p:cNvPr id="12" name="Google Shape;12;p43"/>
          <p:cNvSpPr txBox="1"/>
          <p:nvPr/>
        </p:nvSpPr>
        <p:spPr>
          <a:xfrm>
            <a:off x="4457700" y="4804900"/>
            <a:ext cx="4684994" cy="27695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Poll worker training for assisting voters with disabilities |  </a:t>
            </a: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regulations.gov/document/NIST-2021-0003-000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regulations.gov/document/NIST-2021-0003-00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regulations.gov/document/NIST-2021-0003-000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regulations.gov/document/NIST-2021-0003-000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regulations.gov/document/NIST-2021-0003-000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ww.regulations.gov/document/NIST-2021-0003-000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regulations.gov/document/NIST-2021-0003-000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F7F7F"/>
        </a:solidFill>
      </p:bgPr>
    </p:bg>
    <p:spTree>
      <p:nvGrpSpPr>
        <p:cNvPr id="34" name="Shape 34"/>
        <p:cNvGrpSpPr/>
        <p:nvPr/>
      </p:nvGrpSpPr>
      <p:grpSpPr>
        <a:xfrm>
          <a:off x="0" y="0"/>
          <a:ext cx="0" cy="0"/>
          <a:chOff x="0" y="0"/>
          <a:chExt cx="0" cy="0"/>
        </a:xfrm>
      </p:grpSpPr>
      <p:sp>
        <p:nvSpPr>
          <p:cNvPr id="35" name="Google Shape;35;p1"/>
          <p:cNvSpPr txBox="1"/>
          <p:nvPr>
            <p:ph type="ctrTitle"/>
          </p:nvPr>
        </p:nvSpPr>
        <p:spPr>
          <a:xfrm>
            <a:off x="271250" y="416859"/>
            <a:ext cx="8832300" cy="204549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800"/>
              <a:buNone/>
            </a:pPr>
            <a:r>
              <a:rPr lang="en-US" sz="4200"/>
              <a:t>Sample poll worker training for</a:t>
            </a:r>
            <a:br>
              <a:rPr lang="en-US" sz="4200"/>
            </a:br>
            <a:r>
              <a:rPr lang="en-US" sz="4200"/>
              <a:t>assisting voters with disabilities as they mark, verify, and cast their ballot </a:t>
            </a:r>
            <a:endParaRPr sz="4200"/>
          </a:p>
        </p:txBody>
      </p:sp>
      <p:sp>
        <p:nvSpPr>
          <p:cNvPr id="36" name="Google Shape;36;p1"/>
          <p:cNvSpPr txBox="1"/>
          <p:nvPr>
            <p:ph idx="1" type="subTitle"/>
          </p:nvPr>
        </p:nvSpPr>
        <p:spPr>
          <a:xfrm>
            <a:off x="430306" y="2814404"/>
            <a:ext cx="7772400" cy="204549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SzPts val="2000"/>
              <a:buNone/>
            </a:pPr>
            <a:r>
              <a:rPr lang="en-US" sz="1800">
                <a:solidFill>
                  <a:schemeClr val="dk2"/>
                </a:solidFill>
                <a:latin typeface="Calibri"/>
                <a:ea typeface="Calibri"/>
                <a:cs typeface="Calibri"/>
                <a:sym typeface="Calibri"/>
              </a:rPr>
              <a:t>Authors: </a:t>
            </a:r>
            <a:endParaRPr/>
          </a:p>
          <a:p>
            <a:pPr indent="0" lvl="0" marL="0" marR="0" rtl="0" algn="l">
              <a:lnSpc>
                <a:spcPct val="100000"/>
              </a:lnSpc>
              <a:spcBef>
                <a:spcPts val="0"/>
              </a:spcBef>
              <a:spcAft>
                <a:spcPts val="0"/>
              </a:spcAft>
              <a:buSzPts val="2000"/>
              <a:buNone/>
            </a:pPr>
            <a:r>
              <a:rPr lang="en-US" sz="1800">
                <a:solidFill>
                  <a:schemeClr val="dk2"/>
                </a:solidFill>
                <a:latin typeface="Calibri"/>
                <a:ea typeface="Calibri"/>
                <a:cs typeface="Calibri"/>
                <a:sym typeface="Calibri"/>
              </a:rPr>
              <a:t>Sarah Blahovec, Whitney Quesenbery, </a:t>
            </a:r>
            <a:r>
              <a:rPr i="1" lang="en-US" sz="1800">
                <a:solidFill>
                  <a:schemeClr val="dk2"/>
                </a:solidFill>
                <a:latin typeface="Calibri"/>
                <a:ea typeface="Calibri"/>
                <a:cs typeface="Calibri"/>
                <a:sym typeface="Calibri"/>
              </a:rPr>
              <a:t>Center for Civic Design</a:t>
            </a:r>
            <a:endParaRPr/>
          </a:p>
          <a:p>
            <a:pPr indent="0" lvl="0" marL="0" marR="0" rtl="0" algn="l">
              <a:lnSpc>
                <a:spcPct val="100000"/>
              </a:lnSpc>
              <a:spcBef>
                <a:spcPts val="0"/>
              </a:spcBef>
              <a:spcAft>
                <a:spcPts val="0"/>
              </a:spcAft>
              <a:buSzPts val="2000"/>
              <a:buNone/>
            </a:pPr>
            <a:r>
              <a:rPr lang="en-US" sz="1800">
                <a:solidFill>
                  <a:schemeClr val="dk2"/>
                </a:solidFill>
                <a:latin typeface="Calibri"/>
                <a:ea typeface="Calibri"/>
                <a:cs typeface="Calibri"/>
                <a:sym typeface="Calibri"/>
              </a:rPr>
              <a:t>Sharon Laskowski, </a:t>
            </a:r>
            <a:r>
              <a:rPr i="1" lang="en-US" sz="1800">
                <a:solidFill>
                  <a:schemeClr val="dk2"/>
                </a:solidFill>
                <a:latin typeface="Calibri"/>
                <a:ea typeface="Calibri"/>
                <a:cs typeface="Calibri"/>
                <a:sym typeface="Calibri"/>
              </a:rPr>
              <a:t>National Institute of Standards and Technology</a:t>
            </a:r>
            <a:endParaRPr/>
          </a:p>
          <a:p>
            <a:pPr indent="0" lvl="0" marL="0" marR="0" rtl="0" algn="l">
              <a:lnSpc>
                <a:spcPct val="100000"/>
              </a:lnSpc>
              <a:spcBef>
                <a:spcPts val="0"/>
              </a:spcBef>
              <a:spcAft>
                <a:spcPts val="0"/>
              </a:spcAft>
              <a:buSzPts val="2000"/>
              <a:buNone/>
            </a:pPr>
            <a:r>
              <a:t/>
            </a:r>
            <a:endParaRPr sz="1800">
              <a:solidFill>
                <a:schemeClr val="dk2"/>
              </a:solidFill>
              <a:latin typeface="Calibri"/>
              <a:ea typeface="Calibri"/>
              <a:cs typeface="Calibri"/>
              <a:sym typeface="Calibri"/>
            </a:endParaRPr>
          </a:p>
          <a:p>
            <a:pPr indent="0" lvl="0" marL="0" marR="0" rtl="0" algn="l">
              <a:lnSpc>
                <a:spcPct val="100000"/>
              </a:lnSpc>
              <a:spcBef>
                <a:spcPts val="0"/>
              </a:spcBef>
              <a:spcAft>
                <a:spcPts val="0"/>
              </a:spcAft>
              <a:buSzPts val="2000"/>
              <a:buNone/>
            </a:pPr>
            <a:r>
              <a:rPr lang="en-US" sz="1800">
                <a:solidFill>
                  <a:schemeClr val="dk2"/>
                </a:solidFill>
                <a:latin typeface="Calibri"/>
                <a:ea typeface="Calibri"/>
                <a:cs typeface="Calibri"/>
                <a:sym typeface="Calibri"/>
              </a:rPr>
              <a:t>August 2023</a:t>
            </a:r>
            <a:endParaRPr sz="1800">
              <a:solidFill>
                <a:schemeClr val="dk2"/>
              </a:solidFill>
              <a:highlight>
                <a:srgbClr val="000000"/>
              </a:highlight>
              <a:latin typeface="Calibri"/>
              <a:ea typeface="Calibri"/>
              <a:cs typeface="Calibri"/>
              <a:sym typeface="Calibri"/>
            </a:endParaRPr>
          </a:p>
          <a:p>
            <a:pPr indent="-228600" lvl="0" marL="457200" rtl="0" algn="l">
              <a:lnSpc>
                <a:spcPct val="100000"/>
              </a:lnSpc>
              <a:spcBef>
                <a:spcPts val="400"/>
              </a:spcBef>
              <a:spcAft>
                <a:spcPts val="0"/>
              </a:spcAft>
              <a:buClr>
                <a:srgbClr val="4D565E"/>
              </a:buClr>
              <a:buSzPts val="2000"/>
              <a:buNone/>
            </a:pPr>
            <a:r>
              <a:t/>
            </a:r>
            <a:endParaRPr>
              <a:solidFill>
                <a:schemeClr val="lt1"/>
              </a:solidFill>
            </a:endParaRPr>
          </a:p>
        </p:txBody>
      </p:sp>
      <p:sp>
        <p:nvSpPr>
          <p:cNvPr id="37" name="Google Shape;37;p1"/>
          <p:cNvSpPr txBox="1"/>
          <p:nvPr/>
        </p:nvSpPr>
        <p:spPr>
          <a:xfrm>
            <a:off x="8925296" y="2921982"/>
            <a:ext cx="2238000" cy="1714500"/>
          </a:xfrm>
          <a:prstGeom prst="rect">
            <a:avLst/>
          </a:prstGeom>
          <a:solidFill>
            <a:srgbClr val="E7EC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Remove this slide after you have customized this presentation</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0"/>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How do accessible voting systems support voters?</a:t>
            </a:r>
            <a:endParaRPr/>
          </a:p>
        </p:txBody>
      </p:sp>
      <p:graphicFrame>
        <p:nvGraphicFramePr>
          <p:cNvPr id="108" name="Google Shape;108;p10"/>
          <p:cNvGraphicFramePr/>
          <p:nvPr/>
        </p:nvGraphicFramePr>
        <p:xfrm>
          <a:off x="443000" y="1242825"/>
          <a:ext cx="3000000" cy="3000000"/>
        </p:xfrm>
        <a:graphic>
          <a:graphicData uri="http://schemas.openxmlformats.org/drawingml/2006/table">
            <a:tbl>
              <a:tblPr>
                <a:noFill/>
                <a:tableStyleId>{A42206CB-7BC3-411E-9D6F-32EE4002E57F}</a:tableStyleId>
              </a:tblPr>
              <a:tblGrid>
                <a:gridCol w="1840600"/>
                <a:gridCol w="4435825"/>
              </a:tblGrid>
              <a:tr h="3962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What it does</a:t>
                      </a:r>
                      <a:endParaRPr b="1" sz="1400" u="none" cap="none" strike="noStrike"/>
                    </a:p>
                  </a:txBody>
                  <a:tcPr marT="91425" marB="91425" marR="91425" marL="91425">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How it helps</a:t>
                      </a:r>
                      <a:endParaRPr b="1" sz="1400" u="none" cap="none" strike="noStrike"/>
                    </a:p>
                  </a:txBody>
                  <a:tcPr marT="91425" marB="91425" marR="91425" marL="91425">
                    <a:solidFill>
                      <a:schemeClr val="lt2"/>
                    </a:solidFill>
                  </a:tcPr>
                </a:tc>
              </a:tr>
              <a:tr h="609575">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Audio ballot</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Helps voters who are blind, have low vision, or who do not read well, by reading the ballot aloud</a:t>
                      </a:r>
                      <a:endParaRPr sz="1300" u="none" cap="none" strike="noStrike"/>
                    </a:p>
                  </a:txBody>
                  <a:tcPr marT="91425" marB="91425" marR="91425" marL="91425"/>
                </a:tc>
              </a:tr>
              <a:tr h="77720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Tactile controller and other assistive devices</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Allows voters using the audio ballot or people with mobility disabilities to navigate and make their choices with buttons they can identify by touch</a:t>
                      </a:r>
                      <a:endParaRPr sz="1300" u="none" cap="none" strike="noStrike"/>
                    </a:p>
                  </a:txBody>
                  <a:tcPr marT="91425" marB="91425" marR="91425" marL="91425"/>
                </a:tc>
              </a:tr>
              <a:tr h="609575">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Setting text size </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Helps voters with low vision and cognitive disabilities by making the text easier to see</a:t>
                      </a:r>
                      <a:endParaRPr sz="1300" u="none" cap="none" strike="noStrike"/>
                    </a:p>
                  </a:txBody>
                  <a:tcPr marT="91425" marB="91425" marR="91425" marL="91425"/>
                </a:tc>
              </a:tr>
              <a:tr h="609575">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Changing contrast</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Allows voters with low vision to make the text stand out from the background</a:t>
                      </a:r>
                      <a:endParaRPr sz="1300" u="none" cap="none" strike="noStrike"/>
                    </a:p>
                  </a:txBody>
                  <a:tcPr marT="91425" marB="91425" marR="91425" marL="91425"/>
                </a:tc>
              </a:tr>
              <a:tr h="609575">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Personal assistive technology</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In some systems, voters can bring their own input controls (assistive technology) or hearing devices</a:t>
                      </a:r>
                      <a:endParaRPr sz="1300" u="none" cap="none" strike="noStrike"/>
                    </a:p>
                  </a:txBody>
                  <a:tcPr marT="91425" marB="91425" marR="91425" marL="91425"/>
                </a:tc>
              </a:tr>
            </a:tbl>
          </a:graphicData>
        </a:graphic>
      </p:graphicFrame>
      <p:sp>
        <p:nvSpPr>
          <p:cNvPr id="109" name="Google Shape;109;p10"/>
          <p:cNvSpPr/>
          <p:nvPr/>
        </p:nvSpPr>
        <p:spPr>
          <a:xfrm>
            <a:off x="6867825" y="1547563"/>
            <a:ext cx="2038200" cy="1706625"/>
          </a:xfrm>
          <a:prstGeom prst="rect">
            <a:avLst/>
          </a:prstGeom>
          <a:solidFill>
            <a:srgbClr val="EFEFEF"/>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Put a photo of your systems controller here.</a:t>
            </a:r>
            <a:endParaRPr b="0" i="0" sz="1400" u="none" cap="none" strike="noStrike">
              <a:solidFill>
                <a:srgbClr val="000000"/>
              </a:solidFill>
              <a:latin typeface="Arial"/>
              <a:ea typeface="Arial"/>
              <a:cs typeface="Arial"/>
              <a:sym typeface="Arial"/>
            </a:endParaRPr>
          </a:p>
        </p:txBody>
      </p:sp>
      <p:sp>
        <p:nvSpPr>
          <p:cNvPr id="110" name="Google Shape;110;p10"/>
          <p:cNvSpPr/>
          <p:nvPr/>
        </p:nvSpPr>
        <p:spPr>
          <a:xfrm>
            <a:off x="6867825" y="3254188"/>
            <a:ext cx="2038200" cy="786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A tactile controller has physical buttons that can be identified by touch.</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1"/>
          <p:cNvSpPr txBox="1"/>
          <p:nvPr>
            <p:ph type="title"/>
          </p:nvPr>
        </p:nvSpPr>
        <p:spPr>
          <a:xfrm>
            <a:off x="311700" y="445025"/>
            <a:ext cx="8520600" cy="1006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Our accessible voting system:</a:t>
            </a:r>
            <a:br>
              <a:rPr lang="en-US"/>
            </a:br>
            <a:r>
              <a:rPr lang="en-US">
                <a:solidFill>
                  <a:srgbClr val="666666"/>
                </a:solidFill>
                <a:highlight>
                  <a:srgbClr val="EFEFEF"/>
                </a:highlight>
              </a:rPr>
              <a:t>[insert name of your system here]</a:t>
            </a:r>
            <a:endParaRPr>
              <a:solidFill>
                <a:srgbClr val="666666"/>
              </a:solidFill>
              <a:highlight>
                <a:srgbClr val="EFEFEF"/>
              </a:highlight>
            </a:endParaRPr>
          </a:p>
        </p:txBody>
      </p:sp>
      <p:sp>
        <p:nvSpPr>
          <p:cNvPr id="116" name="Google Shape;116;p11"/>
          <p:cNvSpPr txBox="1"/>
          <p:nvPr>
            <p:ph idx="1" type="body"/>
          </p:nvPr>
        </p:nvSpPr>
        <p:spPr>
          <a:xfrm>
            <a:off x="311700" y="1658975"/>
            <a:ext cx="4505700" cy="29100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800"/>
              </a:spcBef>
              <a:spcAft>
                <a:spcPts val="0"/>
              </a:spcAft>
              <a:buSzPts val="1800"/>
              <a:buNone/>
            </a:pPr>
            <a:r>
              <a:rPr lang="en-US" sz="1500"/>
              <a:t>The features of this system include:</a:t>
            </a:r>
            <a:endParaRPr sz="1500">
              <a:solidFill>
                <a:srgbClr val="FF0000"/>
              </a:solidFill>
            </a:endParaRPr>
          </a:p>
          <a:p>
            <a:pPr indent="0" lvl="0" marL="0" marR="0" rtl="0" algn="l">
              <a:lnSpc>
                <a:spcPct val="100000"/>
              </a:lnSpc>
              <a:spcBef>
                <a:spcPts val="400"/>
              </a:spcBef>
              <a:spcAft>
                <a:spcPts val="0"/>
              </a:spcAft>
              <a:buSzPts val="1800"/>
              <a:buNone/>
            </a:pPr>
            <a:r>
              <a:rPr lang="en-US" sz="1500">
                <a:highlight>
                  <a:srgbClr val="EFEFEF"/>
                </a:highlight>
              </a:rPr>
              <a:t>[Audio ballot]</a:t>
            </a:r>
            <a:endParaRPr sz="1500">
              <a:highlight>
                <a:srgbClr val="EFEFEF"/>
              </a:highlight>
            </a:endParaRPr>
          </a:p>
          <a:p>
            <a:pPr indent="0" lvl="0" marL="0" marR="0" rtl="0" algn="l">
              <a:lnSpc>
                <a:spcPct val="100000"/>
              </a:lnSpc>
              <a:spcBef>
                <a:spcPts val="400"/>
              </a:spcBef>
              <a:spcAft>
                <a:spcPts val="0"/>
              </a:spcAft>
              <a:buSzPts val="1800"/>
              <a:buNone/>
            </a:pPr>
            <a:r>
              <a:rPr lang="en-US" sz="1500">
                <a:highlight>
                  <a:srgbClr val="EFEFEF"/>
                </a:highlight>
              </a:rPr>
              <a:t>[Tactile controls]</a:t>
            </a:r>
            <a:endParaRPr sz="1500">
              <a:highlight>
                <a:srgbClr val="EFEFEF"/>
              </a:highlight>
            </a:endParaRPr>
          </a:p>
          <a:p>
            <a:pPr indent="0" lvl="0" marL="0" marR="0" rtl="0" algn="l">
              <a:lnSpc>
                <a:spcPct val="100000"/>
              </a:lnSpc>
              <a:spcBef>
                <a:spcPts val="400"/>
              </a:spcBef>
              <a:spcAft>
                <a:spcPts val="0"/>
              </a:spcAft>
              <a:buSzPts val="1800"/>
              <a:buNone/>
            </a:pPr>
            <a:r>
              <a:rPr lang="en-US" sz="1500">
                <a:highlight>
                  <a:srgbClr val="EFEFEF"/>
                </a:highlight>
              </a:rPr>
              <a:t>[Change text size and contrast]</a:t>
            </a:r>
            <a:endParaRPr sz="1500">
              <a:highlight>
                <a:srgbClr val="EFEFEF"/>
              </a:highlight>
            </a:endParaRPr>
          </a:p>
          <a:p>
            <a:pPr indent="0" lvl="0" marL="0" marR="0" rtl="0" algn="l">
              <a:lnSpc>
                <a:spcPct val="100000"/>
              </a:lnSpc>
              <a:spcBef>
                <a:spcPts val="400"/>
              </a:spcBef>
              <a:spcAft>
                <a:spcPts val="0"/>
              </a:spcAft>
              <a:buSzPts val="1800"/>
              <a:buNone/>
            </a:pPr>
            <a:r>
              <a:rPr lang="en-US" sz="1500">
                <a:highlight>
                  <a:srgbClr val="EFEFEF"/>
                </a:highlight>
              </a:rPr>
              <a:t>[Sip-and-puff controls]</a:t>
            </a:r>
            <a:endParaRPr sz="1500">
              <a:highlight>
                <a:srgbClr val="EFEFEF"/>
              </a:highlight>
            </a:endParaRPr>
          </a:p>
          <a:p>
            <a:pPr indent="0" lvl="0" marL="0" marR="0" rtl="0" algn="l">
              <a:lnSpc>
                <a:spcPct val="100000"/>
              </a:lnSpc>
              <a:spcBef>
                <a:spcPts val="400"/>
              </a:spcBef>
              <a:spcAft>
                <a:spcPts val="0"/>
              </a:spcAft>
              <a:buSzPts val="1800"/>
              <a:buNone/>
            </a:pPr>
            <a:r>
              <a:rPr lang="en-US" sz="1500">
                <a:highlight>
                  <a:srgbClr val="EFEFEF"/>
                </a:highlight>
              </a:rPr>
              <a:t>[Ability to plug in their own assistive technology]</a:t>
            </a:r>
            <a:endParaRPr sz="1500">
              <a:highlight>
                <a:srgbClr val="EFEFEF"/>
              </a:highlight>
            </a:endParaRPr>
          </a:p>
          <a:p>
            <a:pPr indent="0" lvl="0" marL="0" marR="0" rtl="0" algn="l">
              <a:lnSpc>
                <a:spcPct val="100000"/>
              </a:lnSpc>
              <a:spcBef>
                <a:spcPts val="400"/>
              </a:spcBef>
              <a:spcAft>
                <a:spcPts val="0"/>
              </a:spcAft>
              <a:buSzPts val="1800"/>
              <a:buNone/>
            </a:pPr>
            <a:r>
              <a:rPr lang="en-US" sz="1500">
                <a:highlight>
                  <a:srgbClr val="EFEFEF"/>
                </a:highlight>
              </a:rPr>
              <a:t>[Set up at a height for sitting]</a:t>
            </a:r>
            <a:endParaRPr sz="1500">
              <a:highlight>
                <a:srgbClr val="EFEFEF"/>
              </a:highlight>
            </a:endParaRPr>
          </a:p>
          <a:p>
            <a:pPr indent="0" lvl="0" marL="0" marR="0" rtl="0" algn="l">
              <a:lnSpc>
                <a:spcPct val="100000"/>
              </a:lnSpc>
              <a:spcBef>
                <a:spcPts val="400"/>
              </a:spcBef>
              <a:spcAft>
                <a:spcPts val="0"/>
              </a:spcAft>
              <a:buSzPts val="1800"/>
              <a:buNone/>
            </a:pPr>
            <a:r>
              <a:rPr lang="en-US" sz="1500">
                <a:highlight>
                  <a:srgbClr val="EFEFEF"/>
                </a:highlight>
              </a:rPr>
              <a:t>[add any more, remove any you don’t have]</a:t>
            </a:r>
            <a:endParaRPr sz="1500">
              <a:highlight>
                <a:srgbClr val="EFEFEF"/>
              </a:highlight>
            </a:endParaRPr>
          </a:p>
          <a:p>
            <a:pPr indent="0" lvl="0" marL="0" marR="0" rtl="0" algn="l">
              <a:lnSpc>
                <a:spcPct val="100000"/>
              </a:lnSpc>
              <a:spcBef>
                <a:spcPts val="400"/>
              </a:spcBef>
              <a:spcAft>
                <a:spcPts val="0"/>
              </a:spcAft>
              <a:buSzPts val="1800"/>
              <a:buNone/>
            </a:pPr>
            <a:r>
              <a:t/>
            </a:r>
            <a:endParaRPr sz="1500"/>
          </a:p>
          <a:p>
            <a:pPr indent="0" lvl="0" marL="0" marR="0" rtl="0" algn="l">
              <a:lnSpc>
                <a:spcPct val="100000"/>
              </a:lnSpc>
              <a:spcBef>
                <a:spcPts val="400"/>
              </a:spcBef>
              <a:spcAft>
                <a:spcPts val="0"/>
              </a:spcAft>
              <a:buSzPts val="1800"/>
              <a:buNone/>
            </a:pPr>
            <a:r>
              <a:rPr lang="en-US" sz="1500"/>
              <a:t>You can learn more about these features at </a:t>
            </a:r>
            <a:r>
              <a:rPr lang="en-US" sz="1500">
                <a:highlight>
                  <a:srgbClr val="EFEFEF"/>
                </a:highlight>
              </a:rPr>
              <a:t>[poll worker manual reference]</a:t>
            </a:r>
            <a:endParaRPr sz="1500">
              <a:highlight>
                <a:srgbClr val="EFEFEF"/>
              </a:highlight>
            </a:endParaRPr>
          </a:p>
          <a:p>
            <a:pPr indent="0" lvl="0" marL="0" rtl="0" algn="l">
              <a:lnSpc>
                <a:spcPct val="105000"/>
              </a:lnSpc>
              <a:spcBef>
                <a:spcPts val="800"/>
              </a:spcBef>
              <a:spcAft>
                <a:spcPts val="0"/>
              </a:spcAft>
              <a:buSzPts val="1800"/>
              <a:buNone/>
            </a:pPr>
            <a:r>
              <a:t/>
            </a:r>
            <a:endParaRPr b="1" sz="1500"/>
          </a:p>
          <a:p>
            <a:pPr indent="0" lvl="0" marL="0" rtl="0" algn="l">
              <a:lnSpc>
                <a:spcPct val="105000"/>
              </a:lnSpc>
              <a:spcBef>
                <a:spcPts val="800"/>
              </a:spcBef>
              <a:spcAft>
                <a:spcPts val="0"/>
              </a:spcAft>
              <a:buSzPts val="1800"/>
              <a:buNone/>
            </a:pPr>
            <a:r>
              <a:t/>
            </a:r>
            <a:endParaRPr sz="1500"/>
          </a:p>
        </p:txBody>
      </p:sp>
      <p:sp>
        <p:nvSpPr>
          <p:cNvPr id="117" name="Google Shape;117;p11"/>
          <p:cNvSpPr/>
          <p:nvPr/>
        </p:nvSpPr>
        <p:spPr>
          <a:xfrm>
            <a:off x="5639800" y="1582075"/>
            <a:ext cx="3192600" cy="29100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Put a photo of your system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If you have an illustration with callouts to identify accessible features, you can use it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2"/>
          <p:cNvSpPr txBox="1"/>
          <p:nvPr>
            <p:ph type="title"/>
          </p:nvPr>
        </p:nvSpPr>
        <p:spPr>
          <a:xfrm>
            <a:off x="1189575" y="837850"/>
            <a:ext cx="7252200" cy="841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600"/>
              <a:buNone/>
            </a:pPr>
            <a:r>
              <a:rPr lang="en-US">
                <a:solidFill>
                  <a:schemeClr val="dk1"/>
                </a:solidFill>
              </a:rPr>
              <a:t>Assisting voters with disabilities</a:t>
            </a:r>
            <a:endParaRPr>
              <a:solidFill>
                <a:schemeClr val="dk1"/>
              </a:solidFill>
            </a:endParaRPr>
          </a:p>
        </p:txBody>
      </p:sp>
      <p:sp>
        <p:nvSpPr>
          <p:cNvPr id="123" name="Google Shape;123;p12"/>
          <p:cNvSpPr txBox="1"/>
          <p:nvPr>
            <p:ph idx="4294967295" type="body"/>
          </p:nvPr>
        </p:nvSpPr>
        <p:spPr>
          <a:xfrm>
            <a:off x="1164899" y="4185875"/>
            <a:ext cx="7252200" cy="712290"/>
          </a:xfrm>
          <a:prstGeom prst="rect">
            <a:avLst/>
          </a:prstGeom>
          <a:noFill/>
          <a:ln>
            <a:noFill/>
          </a:ln>
        </p:spPr>
        <p:txBody>
          <a:bodyPr anchorCtr="0" anchor="t" bIns="45700" lIns="91425" spcFirstLastPara="1" rIns="91425" wrap="square" tIns="45700">
            <a:normAutofit/>
          </a:bodyPr>
          <a:lstStyle/>
          <a:p>
            <a:pPr indent="0" lvl="0" marL="0" marR="0" rtl="0" algn="l">
              <a:lnSpc>
                <a:spcPct val="95000"/>
              </a:lnSpc>
              <a:spcBef>
                <a:spcPts val="300"/>
              </a:spcBef>
              <a:spcAft>
                <a:spcPts val="0"/>
              </a:spcAft>
              <a:buSzPts val="2000"/>
              <a:buNone/>
            </a:pPr>
            <a:r>
              <a:rPr b="1" lang="en-US" sz="1400">
                <a:solidFill>
                  <a:srgbClr val="3180B0"/>
                </a:solidFill>
              </a:rPr>
              <a:t>Public comment from NIST Request for Information for  </a:t>
            </a:r>
            <a:r>
              <a:rPr b="1" lang="en-US" sz="1400" u="sng">
                <a:solidFill>
                  <a:srgbClr val="3180B0"/>
                </a:solidFill>
                <a:hlinkClick r:id="rId3">
                  <a:extLst>
                    <a:ext uri="{A12FA001-AC4F-418D-AE19-62706E023703}">
                      <ahyp:hlinkClr val="tx"/>
                    </a:ext>
                  </a:extLst>
                </a:hlinkClick>
              </a:rPr>
              <a:t>E.O. 14019</a:t>
            </a:r>
            <a:r>
              <a:rPr b="1" lang="en-US" sz="1400">
                <a:solidFill>
                  <a:srgbClr val="3180B0"/>
                </a:solidFill>
              </a:rPr>
              <a:t>, Promoting Access to Voting</a:t>
            </a:r>
            <a:endParaRPr sz="1400">
              <a:solidFill>
                <a:srgbClr val="3180B0"/>
              </a:solidFill>
            </a:endParaRPr>
          </a:p>
        </p:txBody>
      </p:sp>
      <p:sp>
        <p:nvSpPr>
          <p:cNvPr id="124" name="Google Shape;124;p12"/>
          <p:cNvSpPr txBox="1"/>
          <p:nvPr/>
        </p:nvSpPr>
        <p:spPr>
          <a:xfrm>
            <a:off x="1189563" y="148575"/>
            <a:ext cx="6834300" cy="111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t/>
            </a:r>
            <a:endParaRPr b="0" i="0" sz="2000" u="none" cap="none" strike="noStrike">
              <a:solidFill>
                <a:srgbClr val="000000"/>
              </a:solidFill>
              <a:latin typeface="Arial"/>
              <a:ea typeface="Arial"/>
              <a:cs typeface="Arial"/>
              <a:sym typeface="Arial"/>
            </a:endParaRPr>
          </a:p>
        </p:txBody>
      </p:sp>
      <p:grpSp>
        <p:nvGrpSpPr>
          <p:cNvPr id="125" name="Google Shape;125;p12"/>
          <p:cNvGrpSpPr/>
          <p:nvPr/>
        </p:nvGrpSpPr>
        <p:grpSpPr>
          <a:xfrm>
            <a:off x="1164901" y="1679836"/>
            <a:ext cx="6883634" cy="2506050"/>
            <a:chOff x="914400" y="1732950"/>
            <a:chExt cx="7316788" cy="2672550"/>
          </a:xfrm>
        </p:grpSpPr>
        <p:cxnSp>
          <p:nvCxnSpPr>
            <p:cNvPr id="126" name="Google Shape;126;p12"/>
            <p:cNvCxnSpPr/>
            <p:nvPr/>
          </p:nvCxnSpPr>
          <p:spPr>
            <a:xfrm>
              <a:off x="914400" y="1732950"/>
              <a:ext cx="7315200" cy="0"/>
            </a:xfrm>
            <a:prstGeom prst="straightConnector1">
              <a:avLst/>
            </a:prstGeom>
            <a:noFill/>
            <a:ln cap="flat" cmpd="sng" w="9525">
              <a:solidFill>
                <a:srgbClr val="8F99A3"/>
              </a:solidFill>
              <a:prstDash val="solid"/>
              <a:round/>
              <a:headEnd len="sm" w="sm" type="none"/>
              <a:tailEnd len="sm" w="sm" type="none"/>
            </a:ln>
          </p:spPr>
        </p:cxnSp>
        <p:sp>
          <p:nvSpPr>
            <p:cNvPr id="127" name="Google Shape;127;p12"/>
            <p:cNvSpPr/>
            <p:nvPr/>
          </p:nvSpPr>
          <p:spPr>
            <a:xfrm>
              <a:off x="915988" y="4302313"/>
              <a:ext cx="7315200" cy="103187"/>
            </a:xfrm>
            <a:custGeom>
              <a:rect b="b" l="l" r="r" t="t"/>
              <a:pathLst>
                <a:path extrusionOk="0" h="65" w="4608">
                  <a:moveTo>
                    <a:pt x="0" y="0"/>
                  </a:moveTo>
                  <a:lnTo>
                    <a:pt x="224" y="0"/>
                  </a:lnTo>
                  <a:lnTo>
                    <a:pt x="286" y="65"/>
                  </a:lnTo>
                  <a:lnTo>
                    <a:pt x="349" y="0"/>
                  </a:lnTo>
                  <a:lnTo>
                    <a:pt x="4608" y="0"/>
                  </a:lnTo>
                </a:path>
              </a:pathLst>
            </a:custGeom>
            <a:noFill/>
            <a:ln cap="flat" cmpd="sng" w="9525">
              <a:solidFill>
                <a:srgbClr val="8F99A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28" name="Google Shape;128;p12"/>
          <p:cNvSpPr txBox="1"/>
          <p:nvPr/>
        </p:nvSpPr>
        <p:spPr>
          <a:xfrm>
            <a:off x="1212741" y="1776397"/>
            <a:ext cx="6834300" cy="2222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b="0" i="0" lang="en-US" sz="2200" u="none" cap="none" strike="noStrike">
                <a:solidFill>
                  <a:schemeClr val="dk2"/>
                </a:solidFill>
                <a:latin typeface="Calibri"/>
                <a:ea typeface="Calibri"/>
                <a:cs typeface="Calibri"/>
                <a:sym typeface="Calibri"/>
              </a:rPr>
              <a:t>[The poll workers] “explained the operation and voting procedure very clearly. After filling out my ballot by myself and completing the whole process, I had a wonderful feeling of self-satisfaction being able to do my civic duty to vote.”</a:t>
            </a:r>
            <a:endParaRPr b="0" i="0" sz="2000" u="none" cap="none" strike="noStrike">
              <a:solidFill>
                <a:srgbClr val="4D565E"/>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What tools do you have to help you assist voters?</a:t>
            </a:r>
            <a:endParaRPr/>
          </a:p>
        </p:txBody>
      </p:sp>
      <p:sp>
        <p:nvSpPr>
          <p:cNvPr id="135" name="Google Shape;135;p13"/>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1800"/>
              <a:buNone/>
            </a:pPr>
            <a:r>
              <a:rPr lang="en-US">
                <a:solidFill>
                  <a:schemeClr val="dk2"/>
                </a:solidFill>
                <a:highlight>
                  <a:srgbClr val="EFEFEF"/>
                </a:highlight>
              </a:rPr>
              <a:t>Use this slide to introduce </a:t>
            </a:r>
            <a:endParaRPr>
              <a:solidFill>
                <a:schemeClr val="dk2"/>
              </a:solidFill>
              <a:highlight>
                <a:srgbClr val="EFEFEF"/>
              </a:highlight>
            </a:endParaRPr>
          </a:p>
          <a:p>
            <a:pPr indent="-342900" lvl="0" marL="457200" rtl="0" algn="l">
              <a:lnSpc>
                <a:spcPct val="100000"/>
              </a:lnSpc>
              <a:spcBef>
                <a:spcPts val="400"/>
              </a:spcBef>
              <a:spcAft>
                <a:spcPts val="0"/>
              </a:spcAft>
              <a:buClr>
                <a:schemeClr val="dk2"/>
              </a:buClr>
              <a:buSzPts val="1800"/>
              <a:buChar char="●"/>
            </a:pPr>
            <a:r>
              <a:rPr lang="en-US">
                <a:solidFill>
                  <a:schemeClr val="dk2"/>
                </a:solidFill>
                <a:highlight>
                  <a:srgbClr val="EFEFEF"/>
                </a:highlight>
              </a:rPr>
              <a:t>Procedures and forms</a:t>
            </a:r>
            <a:endParaRPr>
              <a:solidFill>
                <a:schemeClr val="dk2"/>
              </a:solidFill>
              <a:highlight>
                <a:srgbClr val="EFEFEF"/>
              </a:highlight>
            </a:endParaRPr>
          </a:p>
          <a:p>
            <a:pPr indent="-342900" lvl="0" marL="457200" rtl="0" algn="l">
              <a:lnSpc>
                <a:spcPct val="100000"/>
              </a:lnSpc>
              <a:spcBef>
                <a:spcPts val="0"/>
              </a:spcBef>
              <a:spcAft>
                <a:spcPts val="0"/>
              </a:spcAft>
              <a:buClr>
                <a:schemeClr val="dk2"/>
              </a:buClr>
              <a:buSzPts val="1800"/>
              <a:buChar char="●"/>
            </a:pPr>
            <a:r>
              <a:rPr lang="en-US">
                <a:solidFill>
                  <a:schemeClr val="dk2"/>
                </a:solidFill>
                <a:highlight>
                  <a:srgbClr val="EFEFEF"/>
                </a:highlight>
              </a:rPr>
              <a:t>Job aids for the accessible voting system features</a:t>
            </a:r>
            <a:endParaRPr>
              <a:solidFill>
                <a:schemeClr val="dk2"/>
              </a:solidFill>
              <a:highlight>
                <a:srgbClr val="EFEFEF"/>
              </a:highlight>
            </a:endParaRPr>
          </a:p>
          <a:p>
            <a:pPr indent="-342900" lvl="0" marL="457200" rtl="0" algn="l">
              <a:lnSpc>
                <a:spcPct val="100000"/>
              </a:lnSpc>
              <a:spcBef>
                <a:spcPts val="0"/>
              </a:spcBef>
              <a:spcAft>
                <a:spcPts val="0"/>
              </a:spcAft>
              <a:buClr>
                <a:schemeClr val="dk2"/>
              </a:buClr>
              <a:buSzPts val="1800"/>
              <a:buChar char="●"/>
            </a:pPr>
            <a:r>
              <a:rPr lang="en-US">
                <a:solidFill>
                  <a:schemeClr val="dk2"/>
                </a:solidFill>
                <a:highlight>
                  <a:srgbClr val="EFEFEF"/>
                </a:highlight>
              </a:rPr>
              <a:t>ASL interpreters if available remotely or in the polling place</a:t>
            </a:r>
            <a:endParaRPr>
              <a:solidFill>
                <a:schemeClr val="dk2"/>
              </a:solidFill>
              <a:highlight>
                <a:srgbClr val="EFEFEF"/>
              </a:highlight>
            </a:endParaRPr>
          </a:p>
          <a:p>
            <a:pPr indent="-342900" lvl="0" marL="457200" rtl="0" algn="l">
              <a:lnSpc>
                <a:spcPct val="100000"/>
              </a:lnSpc>
              <a:spcBef>
                <a:spcPts val="0"/>
              </a:spcBef>
              <a:spcAft>
                <a:spcPts val="0"/>
              </a:spcAft>
              <a:buClr>
                <a:schemeClr val="dk2"/>
              </a:buClr>
              <a:buSzPts val="1800"/>
              <a:buChar char="●"/>
            </a:pPr>
            <a:r>
              <a:rPr lang="en-US">
                <a:solidFill>
                  <a:schemeClr val="dk2"/>
                </a:solidFill>
                <a:highlight>
                  <a:srgbClr val="EFEFEF"/>
                </a:highlight>
              </a:rPr>
              <a:t>Who to contact if you need help troubleshooting a problem</a:t>
            </a:r>
            <a:endParaRPr>
              <a:solidFill>
                <a:schemeClr val="dk2"/>
              </a:solidFill>
              <a:highlight>
                <a:srgbClr val="EFEFEF"/>
              </a:highlight>
            </a:endParaRPr>
          </a:p>
        </p:txBody>
      </p:sp>
      <p:sp>
        <p:nvSpPr>
          <p:cNvPr id="136" name="Google Shape;136;p13"/>
          <p:cNvSpPr txBox="1"/>
          <p:nvPr/>
        </p:nvSpPr>
        <p:spPr>
          <a:xfrm>
            <a:off x="8790825" y="633700"/>
            <a:ext cx="2238000" cy="1714500"/>
          </a:xfrm>
          <a:prstGeom prst="rect">
            <a:avLst/>
          </a:prstGeom>
          <a:solidFill>
            <a:srgbClr val="E7EC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Customize this slide to match what your poll workers have available.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In all the slides text that needs customization is highlighted in grey</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Who may assist voters?</a:t>
            </a:r>
            <a:endParaRPr/>
          </a:p>
        </p:txBody>
      </p:sp>
      <p:sp>
        <p:nvSpPr>
          <p:cNvPr id="143" name="Google Shape;143;p14"/>
          <p:cNvSpPr txBox="1"/>
          <p:nvPr>
            <p:ph idx="1" type="body"/>
          </p:nvPr>
        </p:nvSpPr>
        <p:spPr>
          <a:xfrm>
            <a:off x="514350" y="1063375"/>
            <a:ext cx="8229600" cy="68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lang="en-US"/>
              <a:t>If voters need help setting up the voting system or marking their ballot, they are entitled to assistance.</a:t>
            </a:r>
            <a:endParaRPr/>
          </a:p>
          <a:p>
            <a:pPr indent="0" lvl="0" marL="0" rtl="0" algn="l">
              <a:lnSpc>
                <a:spcPct val="100000"/>
              </a:lnSpc>
              <a:spcBef>
                <a:spcPts val="400"/>
              </a:spcBef>
              <a:spcAft>
                <a:spcPts val="0"/>
              </a:spcAft>
              <a:buSzPts val="1800"/>
              <a:buNone/>
            </a:pPr>
            <a:r>
              <a:t/>
            </a:r>
            <a:endParaRPr/>
          </a:p>
        </p:txBody>
      </p:sp>
      <p:sp>
        <p:nvSpPr>
          <p:cNvPr id="144" name="Google Shape;144;p14"/>
          <p:cNvSpPr txBox="1"/>
          <p:nvPr>
            <p:ph idx="1" type="body"/>
          </p:nvPr>
        </p:nvSpPr>
        <p:spPr>
          <a:xfrm>
            <a:off x="514350" y="1959350"/>
            <a:ext cx="3999900" cy="267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b="1" lang="en-US"/>
              <a:t>Who may assist voters:</a:t>
            </a:r>
            <a:endParaRPr b="1"/>
          </a:p>
          <a:p>
            <a:pPr indent="-342900" lvl="0" marL="457200" marR="0" rtl="0" algn="l">
              <a:lnSpc>
                <a:spcPct val="105000"/>
              </a:lnSpc>
              <a:spcBef>
                <a:spcPts val="800"/>
              </a:spcBef>
              <a:spcAft>
                <a:spcPts val="0"/>
              </a:spcAft>
              <a:buSzPts val="1800"/>
              <a:buChar char="●"/>
            </a:pPr>
            <a:r>
              <a:rPr lang="en-US" sz="1800"/>
              <a:t> A person of the voter’s choice, such as a family member or personal care attendant</a:t>
            </a:r>
            <a:endParaRPr sz="1800"/>
          </a:p>
          <a:p>
            <a:pPr indent="-342900" lvl="0" marL="457200" marR="0" rtl="0" algn="l">
              <a:lnSpc>
                <a:spcPct val="105000"/>
              </a:lnSpc>
              <a:spcBef>
                <a:spcPts val="0"/>
              </a:spcBef>
              <a:spcAft>
                <a:spcPts val="0"/>
              </a:spcAft>
              <a:buSzPts val="1800"/>
              <a:buChar char="●"/>
            </a:pPr>
            <a:r>
              <a:rPr lang="en-US" sz="1800">
                <a:highlight>
                  <a:srgbClr val="EFEFEF"/>
                </a:highlight>
              </a:rPr>
              <a:t>[A poll worker] or [Two poll workers from different parties]</a:t>
            </a:r>
            <a:endParaRPr sz="1800">
              <a:highlight>
                <a:srgbClr val="EFEFEF"/>
              </a:highlight>
            </a:endParaRPr>
          </a:p>
          <a:p>
            <a:pPr indent="-342900" lvl="0" marL="457200" marR="0" rtl="0" algn="l">
              <a:lnSpc>
                <a:spcPct val="105000"/>
              </a:lnSpc>
              <a:spcBef>
                <a:spcPts val="0"/>
              </a:spcBef>
              <a:spcAft>
                <a:spcPts val="0"/>
              </a:spcAft>
              <a:buSzPts val="1800"/>
              <a:buChar char="●"/>
            </a:pPr>
            <a:r>
              <a:rPr lang="en-US" sz="1800">
                <a:highlight>
                  <a:srgbClr val="EFEFEF"/>
                </a:highlight>
              </a:rPr>
              <a:t>[Insert any other state rules or procedures]</a:t>
            </a:r>
            <a:endParaRPr sz="1800">
              <a:highlight>
                <a:srgbClr val="EFEFEF"/>
              </a:highlight>
            </a:endParaRPr>
          </a:p>
          <a:p>
            <a:pPr indent="0" lvl="0" marL="457200" marR="0" rtl="0" algn="l">
              <a:lnSpc>
                <a:spcPct val="105000"/>
              </a:lnSpc>
              <a:spcBef>
                <a:spcPts val="800"/>
              </a:spcBef>
              <a:spcAft>
                <a:spcPts val="0"/>
              </a:spcAft>
              <a:buSzPts val="1800"/>
              <a:buNone/>
            </a:pPr>
            <a:r>
              <a:t/>
            </a:r>
            <a:endParaRPr sz="1800"/>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t/>
            </a:r>
            <a:endParaRPr/>
          </a:p>
        </p:txBody>
      </p:sp>
      <p:sp>
        <p:nvSpPr>
          <p:cNvPr id="145" name="Google Shape;145;p14"/>
          <p:cNvSpPr txBox="1"/>
          <p:nvPr>
            <p:ph idx="4294967295" type="body"/>
          </p:nvPr>
        </p:nvSpPr>
        <p:spPr>
          <a:xfrm>
            <a:off x="5035050" y="1959350"/>
            <a:ext cx="3999900" cy="26796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800"/>
              </a:spcBef>
              <a:spcAft>
                <a:spcPts val="0"/>
              </a:spcAft>
              <a:buSzPts val="2000"/>
              <a:buNone/>
            </a:pPr>
            <a:r>
              <a:rPr b="1" lang="en-US" sz="1800"/>
              <a:t>Who may </a:t>
            </a:r>
            <a:r>
              <a:rPr b="1" i="1" lang="en-US" sz="1800"/>
              <a:t>not</a:t>
            </a:r>
            <a:r>
              <a:rPr b="1" lang="en-US" sz="1800"/>
              <a:t> assist voters:</a:t>
            </a:r>
            <a:endParaRPr b="1" sz="1800"/>
          </a:p>
          <a:p>
            <a:pPr indent="-342900" lvl="0" marL="457200" rtl="0" algn="l">
              <a:lnSpc>
                <a:spcPct val="105000"/>
              </a:lnSpc>
              <a:spcBef>
                <a:spcPts val="800"/>
              </a:spcBef>
              <a:spcAft>
                <a:spcPts val="0"/>
              </a:spcAft>
              <a:buSzPts val="1800"/>
              <a:buChar char="●"/>
            </a:pPr>
            <a:r>
              <a:rPr lang="en-US" sz="1800"/>
              <a:t>A voter’s employer or an agent of their employer</a:t>
            </a:r>
            <a:endParaRPr sz="1800"/>
          </a:p>
          <a:p>
            <a:pPr indent="-342900" lvl="0" marL="457200" rtl="0" algn="l">
              <a:lnSpc>
                <a:spcPct val="105000"/>
              </a:lnSpc>
              <a:spcBef>
                <a:spcPts val="0"/>
              </a:spcBef>
              <a:spcAft>
                <a:spcPts val="0"/>
              </a:spcAft>
              <a:buSzPts val="1800"/>
              <a:buChar char="●"/>
            </a:pPr>
            <a:r>
              <a:rPr lang="en-US" sz="1800"/>
              <a:t>An officer or agent of the voter’s union</a:t>
            </a:r>
            <a:endParaRPr sz="1800"/>
          </a:p>
          <a:p>
            <a:pPr indent="-342900" lvl="0" marL="457200" rtl="0" algn="l">
              <a:lnSpc>
                <a:spcPct val="105000"/>
              </a:lnSpc>
              <a:spcBef>
                <a:spcPts val="0"/>
              </a:spcBef>
              <a:spcAft>
                <a:spcPts val="0"/>
              </a:spcAft>
              <a:buSzPts val="1800"/>
              <a:buChar char="●"/>
            </a:pPr>
            <a:r>
              <a:rPr lang="en-US" sz="1800">
                <a:solidFill>
                  <a:schemeClr val="dk2"/>
                </a:solidFill>
                <a:highlight>
                  <a:srgbClr val="EFEFEF"/>
                </a:highlight>
              </a:rPr>
              <a:t>[Insert any other state rules or procedures]</a:t>
            </a:r>
            <a:endParaRPr sz="1800"/>
          </a:p>
          <a:p>
            <a:pPr indent="0" lvl="0" marL="0" rtl="0" algn="l">
              <a:lnSpc>
                <a:spcPct val="105000"/>
              </a:lnSpc>
              <a:spcBef>
                <a:spcPts val="800"/>
              </a:spcBef>
              <a:spcAft>
                <a:spcPts val="0"/>
              </a:spcAft>
              <a:buSzPts val="2000"/>
              <a:buNone/>
            </a:pPr>
            <a:r>
              <a:t/>
            </a:r>
            <a:endParaRPr sz="1800"/>
          </a:p>
        </p:txBody>
      </p:sp>
      <p:sp>
        <p:nvSpPr>
          <p:cNvPr id="146" name="Google Shape;146;p14"/>
          <p:cNvSpPr txBox="1"/>
          <p:nvPr/>
        </p:nvSpPr>
        <p:spPr>
          <a:xfrm>
            <a:off x="8790825" y="557500"/>
            <a:ext cx="2893500" cy="2740200"/>
          </a:xfrm>
          <a:prstGeom prst="rect">
            <a:avLst/>
          </a:prstGeom>
          <a:solidFill>
            <a:srgbClr val="E7EC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Update the language on this slide to reflect your state’s rules around poll workers providing assistance (such as if the state requires two poll workers from opposing parties to assist a voter)</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If your state has specific restrictions or rules around who can and cannot assist a voter, insert those rules on this slide. </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Fill in the form for assistants as part of the election record</a:t>
            </a:r>
            <a:endParaRPr/>
          </a:p>
        </p:txBody>
      </p:sp>
      <p:sp>
        <p:nvSpPr>
          <p:cNvPr id="153" name="Google Shape;153;p15"/>
          <p:cNvSpPr txBox="1"/>
          <p:nvPr>
            <p:ph idx="1" type="body"/>
          </p:nvPr>
        </p:nvSpPr>
        <p:spPr>
          <a:xfrm>
            <a:off x="457200" y="1200150"/>
            <a:ext cx="44577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1800"/>
              <a:buNone/>
            </a:pPr>
            <a:r>
              <a:rPr lang="en-US"/>
              <a:t>The names of people who assist a voter are recorded on the </a:t>
            </a:r>
            <a:r>
              <a:rPr lang="en-US">
                <a:highlight>
                  <a:srgbClr val="EFEFEF"/>
                </a:highlight>
              </a:rPr>
              <a:t>[Title of the Form]</a:t>
            </a:r>
            <a:r>
              <a:rPr lang="en-US"/>
              <a:t>.</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US">
                <a:highlight>
                  <a:srgbClr val="EFEFEF"/>
                </a:highlight>
              </a:rPr>
              <a:t>Collect their</a:t>
            </a:r>
            <a:endParaRPr>
              <a:highlight>
                <a:srgbClr val="EFEFEF"/>
              </a:highlight>
            </a:endParaRPr>
          </a:p>
          <a:p>
            <a:pPr indent="-342900" lvl="0" marL="457200" rtl="0" algn="l">
              <a:lnSpc>
                <a:spcPct val="100000"/>
              </a:lnSpc>
              <a:spcBef>
                <a:spcPts val="400"/>
              </a:spcBef>
              <a:spcAft>
                <a:spcPts val="0"/>
              </a:spcAft>
              <a:buSzPts val="1800"/>
              <a:buChar char="●"/>
            </a:pPr>
            <a:r>
              <a:rPr lang="en-US">
                <a:highlight>
                  <a:srgbClr val="EFEFEF"/>
                </a:highlight>
              </a:rPr>
              <a:t>Full name</a:t>
            </a:r>
            <a:endParaRPr>
              <a:highlight>
                <a:srgbClr val="EFEFEF"/>
              </a:highlight>
            </a:endParaRPr>
          </a:p>
          <a:p>
            <a:pPr indent="-342900" lvl="0" marL="457200" rtl="0" algn="l">
              <a:lnSpc>
                <a:spcPct val="100000"/>
              </a:lnSpc>
              <a:spcBef>
                <a:spcPts val="0"/>
              </a:spcBef>
              <a:spcAft>
                <a:spcPts val="0"/>
              </a:spcAft>
              <a:buSzPts val="1800"/>
              <a:buChar char="●"/>
            </a:pPr>
            <a:r>
              <a:rPr lang="en-US">
                <a:highlight>
                  <a:srgbClr val="EFEFEF"/>
                </a:highlight>
              </a:rPr>
              <a:t>Relationship to the voter</a:t>
            </a:r>
            <a:endParaRPr>
              <a:highlight>
                <a:srgbClr val="EFEFEF"/>
              </a:highlight>
            </a:endParaRPr>
          </a:p>
          <a:p>
            <a:pPr indent="-342900" lvl="0" marL="457200" rtl="0" algn="l">
              <a:lnSpc>
                <a:spcPct val="100000"/>
              </a:lnSpc>
              <a:spcBef>
                <a:spcPts val="0"/>
              </a:spcBef>
              <a:spcAft>
                <a:spcPts val="0"/>
              </a:spcAft>
              <a:buSzPts val="1800"/>
              <a:buChar char="●"/>
            </a:pPr>
            <a:r>
              <a:rPr lang="en-US">
                <a:highlight>
                  <a:srgbClr val="EFEFEF"/>
                </a:highlight>
              </a:rPr>
              <a:t>Address</a:t>
            </a:r>
            <a:endParaRPr>
              <a:highlight>
                <a:srgbClr val="EFEFEF"/>
              </a:highlight>
            </a:endParaRPr>
          </a:p>
          <a:p>
            <a:pPr indent="-342900" lvl="0" marL="457200" rtl="0" algn="l">
              <a:lnSpc>
                <a:spcPct val="100000"/>
              </a:lnSpc>
              <a:spcBef>
                <a:spcPts val="0"/>
              </a:spcBef>
              <a:spcAft>
                <a:spcPts val="0"/>
              </a:spcAft>
              <a:buSzPts val="1800"/>
              <a:buChar char="●"/>
            </a:pPr>
            <a:r>
              <a:rPr lang="en-US">
                <a:highlight>
                  <a:srgbClr val="EFEFEF"/>
                </a:highlight>
              </a:rPr>
              <a:t>Signature</a:t>
            </a:r>
            <a:endParaRPr>
              <a:highlight>
                <a:srgbClr val="EFEFEF"/>
              </a:highlight>
            </a:endParaRPr>
          </a:p>
          <a:p>
            <a:pPr indent="0" lvl="0" marL="0" rtl="0" algn="l">
              <a:lnSpc>
                <a:spcPct val="100000"/>
              </a:lnSpc>
              <a:spcBef>
                <a:spcPts val="400"/>
              </a:spcBef>
              <a:spcAft>
                <a:spcPts val="0"/>
              </a:spcAft>
              <a:buSzPts val="1800"/>
              <a:buNone/>
            </a:pPr>
            <a:r>
              <a:t/>
            </a:r>
            <a:endParaRPr/>
          </a:p>
        </p:txBody>
      </p:sp>
      <p:sp>
        <p:nvSpPr>
          <p:cNvPr id="154" name="Google Shape;154;p15"/>
          <p:cNvSpPr/>
          <p:nvPr/>
        </p:nvSpPr>
        <p:spPr>
          <a:xfrm>
            <a:off x="5791400" y="1152475"/>
            <a:ext cx="2495400" cy="33477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Show a copy of the form, so that poll workers will recognize it.</a:t>
            </a:r>
            <a:endParaRPr b="0" i="0" sz="1400" u="none" cap="none" strike="noStrike">
              <a:solidFill>
                <a:srgbClr val="000000"/>
              </a:solidFill>
              <a:latin typeface="Arial"/>
              <a:ea typeface="Arial"/>
              <a:cs typeface="Arial"/>
              <a:sym typeface="Arial"/>
            </a:endParaRPr>
          </a:p>
        </p:txBody>
      </p:sp>
      <p:sp>
        <p:nvSpPr>
          <p:cNvPr id="155" name="Google Shape;155;p15"/>
          <p:cNvSpPr txBox="1"/>
          <p:nvPr/>
        </p:nvSpPr>
        <p:spPr>
          <a:xfrm>
            <a:off x="8790825" y="633700"/>
            <a:ext cx="2238000" cy="1714500"/>
          </a:xfrm>
          <a:prstGeom prst="rect">
            <a:avLst/>
          </a:prstGeom>
          <a:solidFill>
            <a:srgbClr val="E7EC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Remove this slide if this is not required in your jurisdiction.</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6"/>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How can assistance be given fairly and impartially?</a:t>
            </a:r>
            <a:endParaRPr/>
          </a:p>
        </p:txBody>
      </p:sp>
      <p:sp>
        <p:nvSpPr>
          <p:cNvPr id="162" name="Google Shape;162;p16"/>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400"/>
              </a:spcBef>
              <a:spcAft>
                <a:spcPts val="0"/>
              </a:spcAft>
              <a:buSzPts val="1800"/>
              <a:buNone/>
            </a:pPr>
            <a:r>
              <a:rPr lang="en-US"/>
              <a:t>When giving assistance, let the voter tell you what kind of help they need.</a:t>
            </a:r>
            <a:endParaRPr/>
          </a:p>
          <a:p>
            <a:pPr indent="-342900" lvl="0" marL="457200" rtl="0" algn="l">
              <a:lnSpc>
                <a:spcPct val="100000"/>
              </a:lnSpc>
              <a:spcBef>
                <a:spcPts val="400"/>
              </a:spcBef>
              <a:spcAft>
                <a:spcPts val="0"/>
              </a:spcAft>
              <a:buSzPts val="1800"/>
              <a:buChar char="●"/>
            </a:pPr>
            <a:r>
              <a:rPr lang="en-US"/>
              <a:t>Let the voter do as much as possible by themselves.</a:t>
            </a:r>
            <a:endParaRPr/>
          </a:p>
          <a:p>
            <a:pPr indent="-342900" lvl="0" marL="457200" rtl="0" algn="l">
              <a:lnSpc>
                <a:spcPct val="100000"/>
              </a:lnSpc>
              <a:spcBef>
                <a:spcPts val="0"/>
              </a:spcBef>
              <a:spcAft>
                <a:spcPts val="0"/>
              </a:spcAft>
              <a:buSzPts val="1800"/>
              <a:buChar char="●"/>
            </a:pPr>
            <a:r>
              <a:rPr lang="en-US"/>
              <a:t>Make your best effort to preserve a voter’s privacy as they mark their ballot.</a:t>
            </a:r>
            <a:endParaRPr/>
          </a:p>
          <a:p>
            <a:pPr indent="-342900" lvl="0" marL="457200" rtl="0" algn="l">
              <a:lnSpc>
                <a:spcPct val="100000"/>
              </a:lnSpc>
              <a:spcBef>
                <a:spcPts val="0"/>
              </a:spcBef>
              <a:spcAft>
                <a:spcPts val="0"/>
              </a:spcAft>
              <a:buSzPts val="1800"/>
              <a:buChar char="●"/>
            </a:pPr>
            <a:r>
              <a:rPr lang="en-US"/>
              <a:t>Be neutral and nonpartisan. Do not give out advice or make comments on a voter’s choice or try to influence a voter’s choice.</a:t>
            </a:r>
            <a:endParaRPr/>
          </a:p>
          <a:p>
            <a:pPr indent="-342900" lvl="0" marL="457200" rtl="0" algn="l">
              <a:lnSpc>
                <a:spcPct val="100000"/>
              </a:lnSpc>
              <a:spcBef>
                <a:spcPts val="0"/>
              </a:spcBef>
              <a:spcAft>
                <a:spcPts val="0"/>
              </a:spcAft>
              <a:buSzPts val="1800"/>
              <a:buChar char="●"/>
            </a:pPr>
            <a:r>
              <a:rPr lang="en-US"/>
              <a:t>Be consistent in the instructions you give, so that all voters get equivalent information. </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7"/>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How can assistance support voter privacy while voting?</a:t>
            </a:r>
            <a:endParaRPr/>
          </a:p>
        </p:txBody>
      </p:sp>
      <p:sp>
        <p:nvSpPr>
          <p:cNvPr id="169" name="Google Shape;169;p17"/>
          <p:cNvSpPr txBox="1"/>
          <p:nvPr>
            <p:ph idx="1" type="body"/>
          </p:nvPr>
        </p:nvSpPr>
        <p:spPr>
          <a:xfrm>
            <a:off x="457200" y="1200150"/>
            <a:ext cx="5071200" cy="339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b="1" lang="en-US" sz="1900"/>
              <a:t>Emphasize privacy and avoid looking at their ballot once they start voting</a:t>
            </a:r>
            <a:br>
              <a:rPr lang="en-US" sz="1900"/>
            </a:br>
            <a:endParaRPr sz="1900"/>
          </a:p>
          <a:p>
            <a:pPr indent="0" lvl="0" marL="0" rtl="0" algn="l">
              <a:lnSpc>
                <a:spcPct val="100000"/>
              </a:lnSpc>
              <a:spcBef>
                <a:spcPts val="400"/>
              </a:spcBef>
              <a:spcAft>
                <a:spcPts val="0"/>
              </a:spcAft>
              <a:buSzPts val="1800"/>
              <a:buNone/>
            </a:pPr>
            <a:r>
              <a:rPr lang="en-US" sz="1700"/>
              <a:t>Position yourself so they can see you</a:t>
            </a:r>
            <a:endParaRPr sz="1700"/>
          </a:p>
          <a:p>
            <a:pPr indent="-336550" lvl="0" marL="457200" rtl="0" algn="l">
              <a:lnSpc>
                <a:spcPct val="100000"/>
              </a:lnSpc>
              <a:spcBef>
                <a:spcPts val="400"/>
              </a:spcBef>
              <a:spcAft>
                <a:spcPts val="0"/>
              </a:spcAft>
              <a:buSzPts val="1700"/>
              <a:buChar char="●"/>
            </a:pPr>
            <a:r>
              <a:rPr lang="en-US" sz="1700"/>
              <a:t>Don’t look over their shoulder at the screen</a:t>
            </a:r>
            <a:endParaRPr sz="1700"/>
          </a:p>
          <a:p>
            <a:pPr indent="0" lvl="0" marL="0" rtl="0" algn="l">
              <a:lnSpc>
                <a:spcPct val="100000"/>
              </a:lnSpc>
              <a:spcBef>
                <a:spcPts val="400"/>
              </a:spcBef>
              <a:spcAft>
                <a:spcPts val="0"/>
              </a:spcAft>
              <a:buSzPts val="1800"/>
              <a:buNone/>
            </a:pPr>
            <a:r>
              <a:t/>
            </a:r>
            <a:endParaRPr sz="1700"/>
          </a:p>
          <a:p>
            <a:pPr indent="0" lvl="0" marL="0" rtl="0" algn="l">
              <a:lnSpc>
                <a:spcPct val="100000"/>
              </a:lnSpc>
              <a:spcBef>
                <a:spcPts val="400"/>
              </a:spcBef>
              <a:spcAft>
                <a:spcPts val="0"/>
              </a:spcAft>
              <a:buSzPts val="1800"/>
              <a:buNone/>
            </a:pPr>
            <a:r>
              <a:rPr lang="en-US" sz="1700"/>
              <a:t>After giving assistance, move away to give them privacy</a:t>
            </a:r>
            <a:endParaRPr sz="1700"/>
          </a:p>
          <a:p>
            <a:pPr indent="-336550" lvl="0" marL="457200" rtl="0" algn="l">
              <a:lnSpc>
                <a:spcPct val="100000"/>
              </a:lnSpc>
              <a:spcBef>
                <a:spcPts val="400"/>
              </a:spcBef>
              <a:spcAft>
                <a:spcPts val="0"/>
              </a:spcAft>
              <a:buSzPts val="1700"/>
              <a:buChar char="●"/>
            </a:pPr>
            <a:r>
              <a:rPr lang="en-US" sz="1700"/>
              <a:t>If you are assisting a voter with a vision disability, verbally communicate that you are moving away</a:t>
            </a:r>
            <a:endParaRPr sz="1700"/>
          </a:p>
          <a:p>
            <a:pPr indent="-336550" lvl="0" marL="457200" rtl="0" algn="l">
              <a:lnSpc>
                <a:spcPct val="100000"/>
              </a:lnSpc>
              <a:spcBef>
                <a:spcPts val="0"/>
              </a:spcBef>
              <a:spcAft>
                <a:spcPts val="0"/>
              </a:spcAft>
              <a:buSzPts val="1700"/>
              <a:buChar char="●"/>
            </a:pPr>
            <a:r>
              <a:rPr lang="en-US" sz="1700"/>
              <a:t>Let the voter know how they can get your attention if they need more help</a:t>
            </a:r>
            <a:endParaRPr sz="1700"/>
          </a:p>
          <a:p>
            <a:pPr indent="0" lvl="0" marL="0" rtl="0" algn="l">
              <a:lnSpc>
                <a:spcPct val="100000"/>
              </a:lnSpc>
              <a:spcBef>
                <a:spcPts val="400"/>
              </a:spcBef>
              <a:spcAft>
                <a:spcPts val="0"/>
              </a:spcAft>
              <a:buSzPts val="1800"/>
              <a:buNone/>
            </a:pPr>
            <a:r>
              <a:t/>
            </a:r>
            <a:endParaRPr sz="1900"/>
          </a:p>
          <a:p>
            <a:pPr indent="0" lvl="0" marL="0" rtl="0" algn="l">
              <a:lnSpc>
                <a:spcPct val="100000"/>
              </a:lnSpc>
              <a:spcBef>
                <a:spcPts val="400"/>
              </a:spcBef>
              <a:spcAft>
                <a:spcPts val="0"/>
              </a:spcAft>
              <a:buSzPts val="1800"/>
              <a:buNone/>
            </a:pPr>
            <a:r>
              <a:t/>
            </a:r>
            <a:endParaRPr sz="1900"/>
          </a:p>
        </p:txBody>
      </p:sp>
      <p:pic>
        <p:nvPicPr>
          <p:cNvPr descr="A voter is using the accessible voting machine. The poll worker is standing next to the voting machine, facing the voter and not the accessible machine." id="170" name="Google Shape;170;p17"/>
          <p:cNvPicPr preferRelativeResize="0"/>
          <p:nvPr/>
        </p:nvPicPr>
        <p:blipFill rotWithShape="1">
          <a:blip r:embed="rId3">
            <a:alphaModFix/>
          </a:blip>
          <a:srcRect b="0" l="0" r="52486" t="0"/>
          <a:stretch/>
        </p:blipFill>
        <p:spPr>
          <a:xfrm>
            <a:off x="6133169" y="1043356"/>
            <a:ext cx="1706013" cy="1703157"/>
          </a:xfrm>
          <a:prstGeom prst="rect">
            <a:avLst/>
          </a:prstGeom>
          <a:noFill/>
          <a:ln>
            <a:noFill/>
          </a:ln>
        </p:spPr>
      </p:pic>
      <p:pic>
        <p:nvPicPr>
          <p:cNvPr descr="A voter is using the accessible voting machine. The poll worker is standing behind and to the side of the machine and facing away from the machine. " id="171" name="Google Shape;171;p17"/>
          <p:cNvPicPr preferRelativeResize="0"/>
          <p:nvPr/>
        </p:nvPicPr>
        <p:blipFill rotWithShape="1">
          <a:blip r:embed="rId3">
            <a:alphaModFix/>
          </a:blip>
          <a:srcRect b="0" l="52606" r="0" t="0"/>
          <a:stretch/>
        </p:blipFill>
        <p:spPr>
          <a:xfrm>
            <a:off x="6133169" y="2818602"/>
            <a:ext cx="1701662" cy="17031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8"/>
          <p:cNvSpPr txBox="1"/>
          <p:nvPr>
            <p:ph type="title"/>
          </p:nvPr>
        </p:nvSpPr>
        <p:spPr>
          <a:xfrm>
            <a:off x="457200" y="205975"/>
            <a:ext cx="85044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Communicating with Deaf, DeafBlind, and hard of hearing voters</a:t>
            </a:r>
            <a:endParaRPr/>
          </a:p>
        </p:txBody>
      </p:sp>
      <p:sp>
        <p:nvSpPr>
          <p:cNvPr id="178" name="Google Shape;178;p18"/>
          <p:cNvSpPr txBox="1"/>
          <p:nvPr>
            <p:ph idx="1" type="body"/>
          </p:nvPr>
        </p:nvSpPr>
        <p:spPr>
          <a:xfrm>
            <a:off x="457200" y="1200150"/>
            <a:ext cx="4151400" cy="339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lang="en-US"/>
              <a:t>Tip for communicating</a:t>
            </a:r>
            <a:endParaRPr/>
          </a:p>
          <a:p>
            <a:pPr indent="-342900" lvl="0" marL="457200" rtl="0" algn="l">
              <a:lnSpc>
                <a:spcPct val="100000"/>
              </a:lnSpc>
              <a:spcBef>
                <a:spcPts val="400"/>
              </a:spcBef>
              <a:spcAft>
                <a:spcPts val="0"/>
              </a:spcAft>
              <a:buSzPts val="1800"/>
              <a:buChar char="●"/>
            </a:pPr>
            <a:r>
              <a:rPr lang="en-US"/>
              <a:t>If they have an interpreter or support person, talk to the voter, not the interpreter</a:t>
            </a:r>
            <a:endParaRPr/>
          </a:p>
          <a:p>
            <a:pPr indent="-342900" lvl="0" marL="457200" rtl="0" algn="l">
              <a:lnSpc>
                <a:spcPct val="100000"/>
              </a:lnSpc>
              <a:spcBef>
                <a:spcPts val="0"/>
              </a:spcBef>
              <a:spcAft>
                <a:spcPts val="0"/>
              </a:spcAft>
              <a:buSzPts val="1800"/>
              <a:buChar char="●"/>
            </a:pPr>
            <a:r>
              <a:rPr lang="en-US"/>
              <a:t>Use gestures</a:t>
            </a:r>
            <a:endParaRPr/>
          </a:p>
          <a:p>
            <a:pPr indent="-342900" lvl="0" marL="457200" rtl="0" algn="l">
              <a:lnSpc>
                <a:spcPct val="100000"/>
              </a:lnSpc>
              <a:spcBef>
                <a:spcPts val="0"/>
              </a:spcBef>
              <a:spcAft>
                <a:spcPts val="0"/>
              </a:spcAft>
              <a:buSzPts val="1800"/>
              <a:buChar char="●"/>
            </a:pPr>
            <a:r>
              <a:rPr lang="en-US"/>
              <a:t>Rephrase your answers</a:t>
            </a:r>
            <a:endParaRPr/>
          </a:p>
          <a:p>
            <a:pPr indent="-342900" lvl="0" marL="457200" rtl="0" algn="l">
              <a:lnSpc>
                <a:spcPct val="100000"/>
              </a:lnSpc>
              <a:spcBef>
                <a:spcPts val="0"/>
              </a:spcBef>
              <a:spcAft>
                <a:spcPts val="0"/>
              </a:spcAft>
              <a:buSzPts val="1800"/>
              <a:buChar char="●"/>
            </a:pPr>
            <a:r>
              <a:rPr lang="en-US"/>
              <a:t>Don’t raise your voice unless asked</a:t>
            </a:r>
            <a:endParaRPr/>
          </a:p>
          <a:p>
            <a:pPr indent="-342900" lvl="0" marL="457200" rtl="0" algn="l">
              <a:lnSpc>
                <a:spcPct val="100000"/>
              </a:lnSpc>
              <a:spcBef>
                <a:spcPts val="0"/>
              </a:spcBef>
              <a:spcAft>
                <a:spcPts val="0"/>
              </a:spcAft>
              <a:buSzPts val="1800"/>
              <a:buChar char="●"/>
            </a:pPr>
            <a:r>
              <a:rPr lang="en-US"/>
              <a:t>Be patient </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US">
                <a:highlight>
                  <a:srgbClr val="F3F3F3"/>
                </a:highlight>
              </a:rPr>
              <a:t>[ If the polling place has ASL interpretation available, add it here ]</a:t>
            </a:r>
            <a:endParaRPr>
              <a:highlight>
                <a:srgbClr val="F3F3F3"/>
              </a:highlight>
            </a:endParaRPr>
          </a:p>
        </p:txBody>
      </p:sp>
      <p:sp>
        <p:nvSpPr>
          <p:cNvPr id="179" name="Google Shape;179;p18"/>
          <p:cNvSpPr txBox="1"/>
          <p:nvPr>
            <p:ph idx="1" type="body"/>
          </p:nvPr>
        </p:nvSpPr>
        <p:spPr>
          <a:xfrm>
            <a:off x="4965300" y="1200150"/>
            <a:ext cx="3996300" cy="3394500"/>
          </a:xfrm>
          <a:prstGeom prst="rect">
            <a:avLst/>
          </a:prstGeom>
          <a:solidFill>
            <a:schemeClr val="lt2"/>
          </a:solid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lang="en-US"/>
              <a:t>Ways of communicating</a:t>
            </a:r>
            <a:br>
              <a:rPr lang="en-US"/>
            </a:br>
            <a:endParaRPr/>
          </a:p>
          <a:p>
            <a:pPr indent="0" lvl="0" marL="0" rtl="0" algn="l">
              <a:lnSpc>
                <a:spcPct val="100000"/>
              </a:lnSpc>
              <a:spcBef>
                <a:spcPts val="400"/>
              </a:spcBef>
              <a:spcAft>
                <a:spcPts val="0"/>
              </a:spcAft>
              <a:buSzPts val="1800"/>
              <a:buNone/>
            </a:pPr>
            <a:r>
              <a:rPr lang="en-US" sz="1500"/>
              <a:t>There are many different ways to communicate.</a:t>
            </a:r>
            <a:endParaRPr sz="1500"/>
          </a:p>
          <a:p>
            <a:pPr indent="0" lvl="0" marL="0" rtl="0" algn="l">
              <a:lnSpc>
                <a:spcPct val="100000"/>
              </a:lnSpc>
              <a:spcBef>
                <a:spcPts val="400"/>
              </a:spcBef>
              <a:spcAft>
                <a:spcPts val="0"/>
              </a:spcAft>
              <a:buSzPts val="1800"/>
              <a:buNone/>
            </a:pPr>
            <a:r>
              <a:rPr lang="en-US" sz="1500"/>
              <a:t>Some examples:</a:t>
            </a:r>
            <a:endParaRPr sz="1500"/>
          </a:p>
          <a:p>
            <a:pPr indent="-342900" lvl="0" marL="457200" rtl="0" algn="l">
              <a:lnSpc>
                <a:spcPct val="105000"/>
              </a:lnSpc>
              <a:spcBef>
                <a:spcPts val="800"/>
              </a:spcBef>
              <a:spcAft>
                <a:spcPts val="0"/>
              </a:spcAft>
              <a:buSzPts val="1800"/>
              <a:buChar char="●"/>
            </a:pPr>
            <a:r>
              <a:rPr lang="en-US" sz="1700"/>
              <a:t>Sign language interpreters</a:t>
            </a:r>
            <a:br>
              <a:rPr lang="en-US" sz="1800"/>
            </a:br>
            <a:r>
              <a:rPr lang="en-US" sz="1500"/>
              <a:t>Not all Deaf, DeafBlind, or hard of hearing voters use American Sign Language (ASL)</a:t>
            </a:r>
            <a:endParaRPr sz="1800"/>
          </a:p>
          <a:p>
            <a:pPr indent="-336550" lvl="0" marL="457200" rtl="0" algn="l">
              <a:lnSpc>
                <a:spcPct val="105000"/>
              </a:lnSpc>
              <a:spcBef>
                <a:spcPts val="800"/>
              </a:spcBef>
              <a:spcAft>
                <a:spcPts val="0"/>
              </a:spcAft>
              <a:buSzPts val="1700"/>
              <a:buChar char="●"/>
            </a:pPr>
            <a:r>
              <a:rPr lang="en-US" sz="1700"/>
              <a:t>Writing back and forth on a piece of paper</a:t>
            </a:r>
            <a:endParaRPr sz="1700"/>
          </a:p>
          <a:p>
            <a:pPr indent="-336550" lvl="0" marL="457200" rtl="0" algn="l">
              <a:lnSpc>
                <a:spcPct val="105000"/>
              </a:lnSpc>
              <a:spcBef>
                <a:spcPts val="800"/>
              </a:spcBef>
              <a:spcAft>
                <a:spcPts val="0"/>
              </a:spcAft>
              <a:buSzPts val="1700"/>
              <a:buChar char="●"/>
            </a:pPr>
            <a:r>
              <a:rPr lang="en-US" sz="1700"/>
              <a:t>Captioning apps</a:t>
            </a:r>
            <a:endParaRPr sz="1700"/>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ph type="title"/>
          </p:nvPr>
        </p:nvSpPr>
        <p:spPr>
          <a:xfrm>
            <a:off x="1189575" y="837850"/>
            <a:ext cx="7252200" cy="841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600"/>
              <a:buNone/>
            </a:pPr>
            <a:r>
              <a:rPr lang="en-US">
                <a:solidFill>
                  <a:schemeClr val="dk1"/>
                </a:solidFill>
              </a:rPr>
              <a:t>How to assist voters:</a:t>
            </a:r>
            <a:br>
              <a:rPr lang="en-US">
                <a:solidFill>
                  <a:schemeClr val="dk1"/>
                </a:solidFill>
              </a:rPr>
            </a:br>
            <a:r>
              <a:rPr lang="en-US">
                <a:solidFill>
                  <a:schemeClr val="dk1"/>
                </a:solidFill>
              </a:rPr>
              <a:t>Checking in a voter</a:t>
            </a:r>
            <a:endParaRPr>
              <a:solidFill>
                <a:schemeClr val="dk1"/>
              </a:solidFill>
            </a:endParaRPr>
          </a:p>
        </p:txBody>
      </p:sp>
      <p:sp>
        <p:nvSpPr>
          <p:cNvPr id="185" name="Google Shape;185;p19"/>
          <p:cNvSpPr txBox="1"/>
          <p:nvPr/>
        </p:nvSpPr>
        <p:spPr>
          <a:xfrm>
            <a:off x="1189575" y="1767975"/>
            <a:ext cx="6834300" cy="2222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b="0" i="0" lang="en-US" sz="2100" u="none" cap="none" strike="noStrike">
                <a:solidFill>
                  <a:schemeClr val="dk2"/>
                </a:solidFill>
                <a:latin typeface="Calibri"/>
                <a:ea typeface="Calibri"/>
                <a:cs typeface="Calibri"/>
                <a:sym typeface="Calibri"/>
              </a:rPr>
              <a:t>“I have a long wait every time I go to vote [because] the poll workers don't know how to turn the voice on in the voting machine. Sometimes it takes two hours for them to figure out how to turn [it] one…. I have also been asked if someone could help me vote. I deserve to vote independently and privately, as is my right."</a:t>
            </a:r>
            <a:endParaRPr b="0" i="0" sz="1900" u="none" cap="none" strike="noStrike">
              <a:solidFill>
                <a:srgbClr val="000000"/>
              </a:solidFill>
              <a:latin typeface="Arial"/>
              <a:ea typeface="Arial"/>
              <a:cs typeface="Arial"/>
              <a:sym typeface="Arial"/>
            </a:endParaRPr>
          </a:p>
        </p:txBody>
      </p:sp>
      <p:grpSp>
        <p:nvGrpSpPr>
          <p:cNvPr id="186" name="Google Shape;186;p19"/>
          <p:cNvGrpSpPr/>
          <p:nvPr/>
        </p:nvGrpSpPr>
        <p:grpSpPr>
          <a:xfrm>
            <a:off x="1164901" y="1679836"/>
            <a:ext cx="6883634" cy="2506050"/>
            <a:chOff x="914400" y="1732950"/>
            <a:chExt cx="7316788" cy="2672550"/>
          </a:xfrm>
        </p:grpSpPr>
        <p:cxnSp>
          <p:nvCxnSpPr>
            <p:cNvPr id="187" name="Google Shape;187;p19"/>
            <p:cNvCxnSpPr/>
            <p:nvPr/>
          </p:nvCxnSpPr>
          <p:spPr>
            <a:xfrm>
              <a:off x="914400" y="1732950"/>
              <a:ext cx="7315200" cy="0"/>
            </a:xfrm>
            <a:prstGeom prst="straightConnector1">
              <a:avLst/>
            </a:prstGeom>
            <a:noFill/>
            <a:ln cap="flat" cmpd="sng" w="9525">
              <a:solidFill>
                <a:srgbClr val="8F99A3"/>
              </a:solidFill>
              <a:prstDash val="solid"/>
              <a:round/>
              <a:headEnd len="sm" w="sm" type="none"/>
              <a:tailEnd len="sm" w="sm" type="none"/>
            </a:ln>
          </p:spPr>
        </p:cxnSp>
        <p:sp>
          <p:nvSpPr>
            <p:cNvPr id="188" name="Google Shape;188;p19"/>
            <p:cNvSpPr/>
            <p:nvPr/>
          </p:nvSpPr>
          <p:spPr>
            <a:xfrm>
              <a:off x="915988" y="4302313"/>
              <a:ext cx="7315200" cy="103187"/>
            </a:xfrm>
            <a:custGeom>
              <a:rect b="b" l="l" r="r" t="t"/>
              <a:pathLst>
                <a:path extrusionOk="0" h="65" w="4608">
                  <a:moveTo>
                    <a:pt x="0" y="0"/>
                  </a:moveTo>
                  <a:lnTo>
                    <a:pt x="224" y="0"/>
                  </a:lnTo>
                  <a:lnTo>
                    <a:pt x="286" y="65"/>
                  </a:lnTo>
                  <a:lnTo>
                    <a:pt x="349" y="0"/>
                  </a:lnTo>
                  <a:lnTo>
                    <a:pt x="4608" y="0"/>
                  </a:lnTo>
                </a:path>
              </a:pathLst>
            </a:custGeom>
            <a:noFill/>
            <a:ln cap="flat" cmpd="sng" w="9525">
              <a:solidFill>
                <a:srgbClr val="8F99A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89" name="Google Shape;189;p19"/>
          <p:cNvSpPr txBox="1"/>
          <p:nvPr/>
        </p:nvSpPr>
        <p:spPr>
          <a:xfrm>
            <a:off x="1164900" y="4186050"/>
            <a:ext cx="7468112" cy="507506"/>
          </a:xfrm>
          <a:prstGeom prst="rect">
            <a:avLst/>
          </a:prstGeom>
          <a:noFill/>
          <a:ln>
            <a:noFill/>
          </a:ln>
        </p:spPr>
        <p:txBody>
          <a:bodyPr anchorCtr="0" anchor="t" bIns="45700" lIns="91425" spcFirstLastPara="1" rIns="91425" wrap="square" tIns="45700">
            <a:normAutofit/>
          </a:bodyPr>
          <a:lstStyle/>
          <a:p>
            <a:pPr indent="0" lvl="0" marL="0" marR="0" rtl="0" algn="l">
              <a:lnSpc>
                <a:spcPct val="95000"/>
              </a:lnSpc>
              <a:spcBef>
                <a:spcPts val="300"/>
              </a:spcBef>
              <a:spcAft>
                <a:spcPts val="0"/>
              </a:spcAft>
              <a:buClr>
                <a:srgbClr val="4D565E"/>
              </a:buClr>
              <a:buSzPts val="2000"/>
              <a:buFont typeface="Calibri"/>
              <a:buNone/>
            </a:pPr>
            <a:r>
              <a:rPr b="1" i="0" lang="en-US" sz="1400" u="none" cap="none" strike="noStrike">
                <a:solidFill>
                  <a:srgbClr val="3180B0"/>
                </a:solidFill>
                <a:latin typeface="Calibri"/>
                <a:ea typeface="Calibri"/>
                <a:cs typeface="Calibri"/>
                <a:sym typeface="Calibri"/>
              </a:rPr>
              <a:t>Public comment from NIST Request for Information for  </a:t>
            </a:r>
            <a:r>
              <a:rPr b="1" i="0" lang="en-US" sz="1400" u="sng" cap="none" strike="noStrike">
                <a:solidFill>
                  <a:srgbClr val="3180B0"/>
                </a:solidFill>
                <a:latin typeface="Calibri"/>
                <a:ea typeface="Calibri"/>
                <a:cs typeface="Calibri"/>
                <a:sym typeface="Calibri"/>
                <a:hlinkClick r:id="rId3">
                  <a:extLst>
                    <a:ext uri="{A12FA001-AC4F-418D-AE19-62706E023703}">
                      <ahyp:hlinkClr val="tx"/>
                    </a:ext>
                  </a:extLst>
                </a:hlinkClick>
              </a:rPr>
              <a:t>E.O. 14019</a:t>
            </a:r>
            <a:r>
              <a:rPr b="1" i="0" lang="en-US" sz="1400" u="none" cap="none" strike="noStrike">
                <a:solidFill>
                  <a:srgbClr val="3180B0"/>
                </a:solidFill>
                <a:latin typeface="Calibri"/>
                <a:ea typeface="Calibri"/>
                <a:cs typeface="Calibri"/>
                <a:sym typeface="Calibri"/>
              </a:rPr>
              <a:t>, Promoting Access to Voting</a:t>
            </a:r>
            <a:endParaRPr b="0" i="0" sz="1400" u="none" cap="none" strike="noStrike">
              <a:solidFill>
                <a:srgbClr val="3180B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2"/>
          <p:cNvSpPr txBox="1"/>
          <p:nvPr>
            <p:ph type="title"/>
          </p:nvPr>
        </p:nvSpPr>
        <p:spPr>
          <a:xfrm>
            <a:off x="457200" y="205979"/>
            <a:ext cx="8229600" cy="533609"/>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4D565E"/>
              </a:buClr>
              <a:buSzPts val="2400"/>
              <a:buFont typeface="Open Sans"/>
              <a:buNone/>
            </a:pPr>
            <a:r>
              <a:rPr lang="en-US"/>
              <a:t>How to customize this training for your jurisdiction</a:t>
            </a:r>
            <a:endParaRPr/>
          </a:p>
        </p:txBody>
      </p:sp>
      <p:sp>
        <p:nvSpPr>
          <p:cNvPr id="43" name="Google Shape;43;p2"/>
          <p:cNvSpPr txBox="1"/>
          <p:nvPr>
            <p:ph idx="1" type="body"/>
          </p:nvPr>
        </p:nvSpPr>
        <p:spPr>
          <a:xfrm>
            <a:off x="457201" y="739588"/>
            <a:ext cx="8229600" cy="3855035"/>
          </a:xfrm>
          <a:prstGeom prst="rect">
            <a:avLst/>
          </a:prstGeom>
          <a:noFill/>
          <a:ln>
            <a:noFill/>
          </a:ln>
        </p:spPr>
        <p:txBody>
          <a:bodyPr anchorCtr="0" anchor="t" bIns="45700" lIns="91425" spcFirstLastPara="1" rIns="91425" wrap="square" tIns="45700">
            <a:normAutofit/>
          </a:bodyPr>
          <a:lstStyle/>
          <a:p>
            <a:pPr indent="0" lvl="0" marL="12700" rtl="0" algn="l">
              <a:lnSpc>
                <a:spcPct val="100000"/>
              </a:lnSpc>
              <a:spcBef>
                <a:spcPts val="400"/>
              </a:spcBef>
              <a:spcAft>
                <a:spcPts val="0"/>
              </a:spcAft>
              <a:buSzPts val="1800"/>
              <a:buNone/>
            </a:pPr>
            <a:r>
              <a:rPr lang="en-US"/>
              <a:t>This training is intended to be part of your training for poll workers, focusing on how to assist voters with disabilities, while supporting private and independent voting.</a:t>
            </a:r>
            <a:endParaRPr/>
          </a:p>
          <a:p>
            <a:pPr indent="0" lvl="0" marL="12700" rtl="0" algn="l">
              <a:lnSpc>
                <a:spcPct val="100000"/>
              </a:lnSpc>
              <a:spcBef>
                <a:spcPts val="400"/>
              </a:spcBef>
              <a:spcAft>
                <a:spcPts val="0"/>
              </a:spcAft>
              <a:buSzPts val="1800"/>
              <a:buNone/>
            </a:pPr>
            <a:r>
              <a:t/>
            </a:r>
            <a:endParaRPr/>
          </a:p>
          <a:p>
            <a:pPr indent="0" lvl="0" marL="12700" rtl="0" algn="l">
              <a:lnSpc>
                <a:spcPct val="100000"/>
              </a:lnSpc>
              <a:spcBef>
                <a:spcPts val="400"/>
              </a:spcBef>
              <a:spcAft>
                <a:spcPts val="0"/>
              </a:spcAft>
              <a:buSzPts val="1800"/>
              <a:buNone/>
            </a:pPr>
            <a:r>
              <a:rPr lang="en-US"/>
              <a:t>In the slides:</a:t>
            </a:r>
            <a:endParaRPr/>
          </a:p>
          <a:p>
            <a:pPr indent="-285750" lvl="0" marL="298450" rtl="0" algn="l">
              <a:lnSpc>
                <a:spcPct val="100000"/>
              </a:lnSpc>
              <a:spcBef>
                <a:spcPts val="400"/>
              </a:spcBef>
              <a:spcAft>
                <a:spcPts val="0"/>
              </a:spcAft>
              <a:buSzPts val="1800"/>
              <a:buFont typeface="Arial"/>
              <a:buChar char="•"/>
            </a:pPr>
            <a:r>
              <a:rPr lang="en-US"/>
              <a:t>Text and image placeholders highlighted in grey should be customized to your own voting systems and procedures (and then removing the highlight)</a:t>
            </a:r>
            <a:endParaRPr/>
          </a:p>
          <a:p>
            <a:pPr indent="-285750" lvl="0" marL="298450" rtl="0" algn="l">
              <a:lnSpc>
                <a:spcPct val="100000"/>
              </a:lnSpc>
              <a:spcBef>
                <a:spcPts val="400"/>
              </a:spcBef>
              <a:spcAft>
                <a:spcPts val="0"/>
              </a:spcAft>
              <a:buSzPts val="1800"/>
              <a:buFont typeface="Arial"/>
              <a:buChar char="•"/>
            </a:pPr>
            <a:r>
              <a:rPr lang="en-US"/>
              <a:t>There are also customization notes on some slides in a grey box on the right that should be removed </a:t>
            </a:r>
            <a:endParaRPr/>
          </a:p>
          <a:p>
            <a:pPr indent="-285750" lvl="0" marL="298450" rtl="0" algn="l">
              <a:lnSpc>
                <a:spcPct val="100000"/>
              </a:lnSpc>
              <a:spcBef>
                <a:spcPts val="400"/>
              </a:spcBef>
              <a:spcAft>
                <a:spcPts val="0"/>
              </a:spcAft>
              <a:buSzPts val="1800"/>
              <a:buFont typeface="Arial"/>
              <a:buChar char="•"/>
            </a:pPr>
            <a:r>
              <a:rPr lang="en-US"/>
              <a:t>Slide notes contain additional information you might want to use in your training.</a:t>
            </a:r>
            <a:endParaRPr/>
          </a:p>
          <a:p>
            <a:pPr indent="-285750" lvl="0" marL="298450" rtl="0" algn="l">
              <a:lnSpc>
                <a:spcPct val="100000"/>
              </a:lnSpc>
              <a:spcBef>
                <a:spcPts val="400"/>
              </a:spcBef>
              <a:spcAft>
                <a:spcPts val="0"/>
              </a:spcAft>
              <a:buSzPts val="1800"/>
              <a:buFont typeface="Arial"/>
              <a:buChar char="•"/>
            </a:pPr>
            <a:r>
              <a:rPr lang="en-US"/>
              <a:t>Some slides can be removed if they do not apply to your jurisdiction.</a:t>
            </a:r>
            <a:endParaRPr/>
          </a:p>
        </p:txBody>
      </p:sp>
      <p:sp>
        <p:nvSpPr>
          <p:cNvPr id="44" name="Google Shape;44;p2"/>
          <p:cNvSpPr txBox="1"/>
          <p:nvPr/>
        </p:nvSpPr>
        <p:spPr>
          <a:xfrm>
            <a:off x="8925296" y="2921982"/>
            <a:ext cx="2238000" cy="1714500"/>
          </a:xfrm>
          <a:prstGeom prst="rect">
            <a:avLst/>
          </a:prstGeom>
          <a:solidFill>
            <a:srgbClr val="E7EC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Remove this slide after you have customized this presentation</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ph type="title"/>
          </p:nvPr>
        </p:nvSpPr>
        <p:spPr>
          <a:xfrm>
            <a:off x="311700" y="445025"/>
            <a:ext cx="8520600" cy="572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Ask voters how they want to vote</a:t>
            </a:r>
            <a:endParaRPr/>
          </a:p>
        </p:txBody>
      </p:sp>
      <p:sp>
        <p:nvSpPr>
          <p:cNvPr id="195" name="Google Shape;195;p20"/>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800"/>
              </a:spcBef>
              <a:spcAft>
                <a:spcPts val="0"/>
              </a:spcAft>
              <a:buSzPts val="1800"/>
              <a:buNone/>
            </a:pPr>
            <a:r>
              <a:rPr b="1" lang="en-US"/>
              <a:t>All voters have the option to vote on an accessible voting system. Ask them:</a:t>
            </a:r>
            <a:endParaRPr b="1"/>
          </a:p>
          <a:p>
            <a:pPr indent="-342900" lvl="0" marL="457200" rtl="0" algn="l">
              <a:lnSpc>
                <a:spcPct val="105000"/>
              </a:lnSpc>
              <a:spcBef>
                <a:spcPts val="800"/>
              </a:spcBef>
              <a:spcAft>
                <a:spcPts val="0"/>
              </a:spcAft>
              <a:buSzPts val="1800"/>
              <a:buChar char="●"/>
            </a:pPr>
            <a:r>
              <a:rPr lang="en-US"/>
              <a:t>“Would you like to vote on a paper ballot, or would you like to use the accessible voting system today?”</a:t>
            </a:r>
            <a:endParaRPr/>
          </a:p>
          <a:p>
            <a:pPr indent="0" lvl="0" marL="0" rtl="0" algn="l">
              <a:lnSpc>
                <a:spcPct val="105000"/>
              </a:lnSpc>
              <a:spcBef>
                <a:spcPts val="800"/>
              </a:spcBef>
              <a:spcAft>
                <a:spcPts val="0"/>
              </a:spcAft>
              <a:buSzPts val="1800"/>
              <a:buNone/>
            </a:pPr>
            <a:r>
              <a:rPr b="1" lang="en-US"/>
              <a:t>Remember</a:t>
            </a:r>
            <a:endParaRPr b="1"/>
          </a:p>
          <a:p>
            <a:pPr indent="-342900" lvl="0" marL="457200" rtl="0" algn="l">
              <a:lnSpc>
                <a:spcPct val="105000"/>
              </a:lnSpc>
              <a:spcBef>
                <a:spcPts val="800"/>
              </a:spcBef>
              <a:spcAft>
                <a:spcPts val="0"/>
              </a:spcAft>
              <a:buSzPts val="1800"/>
              <a:buChar char="●"/>
            </a:pPr>
            <a:r>
              <a:rPr lang="en-US"/>
              <a:t>Do not comment on a voter’s choice to use the accessible machine</a:t>
            </a:r>
            <a:endParaRPr/>
          </a:p>
          <a:p>
            <a:pPr indent="-342900" lvl="0" marL="457200" rtl="0" algn="l">
              <a:lnSpc>
                <a:spcPct val="105000"/>
              </a:lnSpc>
              <a:spcBef>
                <a:spcPts val="800"/>
              </a:spcBef>
              <a:spcAft>
                <a:spcPts val="0"/>
              </a:spcAft>
              <a:buSzPts val="1800"/>
              <a:buChar char="●"/>
            </a:pPr>
            <a:r>
              <a:rPr lang="en-US"/>
              <a:t>Not all disabilities are apparent or visible</a:t>
            </a:r>
            <a:endParaRPr/>
          </a:p>
          <a:p>
            <a:pPr indent="-342900" lvl="0" marL="457200" rtl="0" algn="l">
              <a:lnSpc>
                <a:spcPct val="105000"/>
              </a:lnSpc>
              <a:spcBef>
                <a:spcPts val="800"/>
              </a:spcBef>
              <a:spcAft>
                <a:spcPts val="0"/>
              </a:spcAft>
              <a:buSzPts val="1800"/>
              <a:buChar char="●"/>
            </a:pPr>
            <a:r>
              <a:rPr lang="en-US"/>
              <a:t>If a voter wants to vote on the accessible voting system, you </a:t>
            </a:r>
            <a:r>
              <a:rPr b="1" lang="en-US"/>
              <a:t>may not ask </a:t>
            </a:r>
            <a:r>
              <a:rPr lang="en-US"/>
              <a:t>if they have a disability or why they need the machine. </a:t>
            </a:r>
            <a:endParaRPr/>
          </a:p>
          <a:p>
            <a:pPr indent="0" lvl="0" marL="0" rtl="0" algn="l">
              <a:lnSpc>
                <a:spcPct val="105000"/>
              </a:lnSpc>
              <a:spcBef>
                <a:spcPts val="800"/>
              </a:spcBef>
              <a:spcAft>
                <a:spcPts val="0"/>
              </a:spcAft>
              <a:buSzPts val="1800"/>
              <a:buNone/>
            </a:pPr>
            <a:r>
              <a:t/>
            </a:r>
            <a:endParaRPr/>
          </a:p>
          <a:p>
            <a:pPr indent="0" lvl="0" marL="0" rtl="0" algn="l">
              <a:lnSpc>
                <a:spcPct val="105000"/>
              </a:lnSpc>
              <a:spcBef>
                <a:spcPts val="800"/>
              </a:spcBef>
              <a:spcAft>
                <a:spcPts val="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1"/>
          <p:cNvSpPr txBox="1"/>
          <p:nvPr>
            <p:ph type="title"/>
          </p:nvPr>
        </p:nvSpPr>
        <p:spPr>
          <a:xfrm>
            <a:off x="311700" y="445025"/>
            <a:ext cx="8520600" cy="572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[When a voter chooses to use the [accessible system]</a:t>
            </a:r>
            <a:endParaRPr/>
          </a:p>
        </p:txBody>
      </p:sp>
      <p:sp>
        <p:nvSpPr>
          <p:cNvPr id="202" name="Google Shape;202;p21"/>
          <p:cNvSpPr txBox="1"/>
          <p:nvPr>
            <p:ph idx="1" type="body"/>
          </p:nvPr>
        </p:nvSpPr>
        <p:spPr>
          <a:xfrm>
            <a:off x="311700" y="1152475"/>
            <a:ext cx="4260300" cy="3416400"/>
          </a:xfrm>
          <a:prstGeom prst="rect">
            <a:avLst/>
          </a:prstGeom>
          <a:noFill/>
          <a:ln>
            <a:noFill/>
          </a:ln>
        </p:spPr>
        <p:txBody>
          <a:bodyPr anchorCtr="0" anchor="t" bIns="45700" lIns="91425" spcFirstLastPara="1" rIns="91425" wrap="square" tIns="45700">
            <a:normAutofit/>
          </a:bodyPr>
          <a:lstStyle/>
          <a:p>
            <a:pPr indent="0" lvl="0" marL="0" rtl="0" algn="l">
              <a:lnSpc>
                <a:spcPct val="105000"/>
              </a:lnSpc>
              <a:spcBef>
                <a:spcPts val="800"/>
              </a:spcBef>
              <a:spcAft>
                <a:spcPts val="0"/>
              </a:spcAft>
              <a:buSzPts val="1800"/>
              <a:buNone/>
            </a:pPr>
            <a:r>
              <a:rPr lang="en-US">
                <a:highlight>
                  <a:srgbClr val="EFEFEF"/>
                </a:highlight>
              </a:rPr>
              <a:t>[If there are any special restrictions, rules or procedures, list them here and show any forms or affidavits that must be filled out. </a:t>
            </a:r>
            <a:endParaRPr>
              <a:highlight>
                <a:srgbClr val="EFEFEF"/>
              </a:highlight>
            </a:endParaRPr>
          </a:p>
          <a:p>
            <a:pPr indent="0" lvl="0" marL="0" rtl="0" algn="l">
              <a:lnSpc>
                <a:spcPct val="105000"/>
              </a:lnSpc>
              <a:spcBef>
                <a:spcPts val="800"/>
              </a:spcBef>
              <a:spcAft>
                <a:spcPts val="0"/>
              </a:spcAft>
              <a:buSzPts val="1800"/>
              <a:buNone/>
            </a:pPr>
            <a:r>
              <a:rPr lang="en-US">
                <a:highlight>
                  <a:srgbClr val="EFEFEF"/>
                </a:highlight>
              </a:rPr>
              <a:t>If anyone can use the accessible system without any special procedures, delete this slide]</a:t>
            </a:r>
            <a:endParaRPr>
              <a:highlight>
                <a:srgbClr val="EFEFEF"/>
              </a:highlight>
            </a:endParaRPr>
          </a:p>
        </p:txBody>
      </p:sp>
      <p:sp>
        <p:nvSpPr>
          <p:cNvPr id="203" name="Google Shape;203;p21"/>
          <p:cNvSpPr/>
          <p:nvPr/>
        </p:nvSpPr>
        <p:spPr>
          <a:xfrm>
            <a:off x="5791400" y="1152475"/>
            <a:ext cx="2495400" cy="33477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Show a copy of the form, so that poll workers will recognize it.</a:t>
            </a:r>
            <a:endParaRPr b="0" i="0" sz="1400" u="none" cap="none" strike="noStrike">
              <a:solidFill>
                <a:srgbClr val="000000"/>
              </a:solidFill>
              <a:latin typeface="Arial"/>
              <a:ea typeface="Arial"/>
              <a:cs typeface="Arial"/>
              <a:sym typeface="Arial"/>
            </a:endParaRPr>
          </a:p>
        </p:txBody>
      </p:sp>
      <p:sp>
        <p:nvSpPr>
          <p:cNvPr id="204" name="Google Shape;204;p21"/>
          <p:cNvSpPr txBox="1"/>
          <p:nvPr/>
        </p:nvSpPr>
        <p:spPr>
          <a:xfrm>
            <a:off x="8790825" y="633700"/>
            <a:ext cx="2238000" cy="2325300"/>
          </a:xfrm>
          <a:prstGeom prst="rect">
            <a:avLst/>
          </a:prstGeom>
          <a:solidFill>
            <a:srgbClr val="E7EC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This slide is only for jurisdictions that have restrictions on who may use the accessible voting system or have a form that a voter must fill out.</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This form is different from the one for people who assist a voter.</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2"/>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Curbside Voting with an accessible voting system</a:t>
            </a:r>
            <a:endParaRPr/>
          </a:p>
        </p:txBody>
      </p:sp>
      <p:sp>
        <p:nvSpPr>
          <p:cNvPr id="210" name="Google Shape;210;p22"/>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1800"/>
              <a:buNone/>
            </a:pPr>
            <a:r>
              <a:rPr lang="en-US">
                <a:highlight>
                  <a:srgbClr val="EFEFEF"/>
                </a:highlight>
              </a:rPr>
              <a:t>[If your polling place offers curbside voting with an accessible voting system, describe specific procedures or instructions]</a:t>
            </a:r>
            <a:endParaRPr>
              <a:highlight>
                <a:srgbClr val="EFEFEF"/>
              </a:highlight>
            </a:endParaRPr>
          </a:p>
        </p:txBody>
      </p:sp>
      <p:sp>
        <p:nvSpPr>
          <p:cNvPr id="211" name="Google Shape;211;p22"/>
          <p:cNvSpPr txBox="1"/>
          <p:nvPr/>
        </p:nvSpPr>
        <p:spPr>
          <a:xfrm>
            <a:off x="8790825" y="633700"/>
            <a:ext cx="2238000" cy="1714500"/>
          </a:xfrm>
          <a:prstGeom prst="rect">
            <a:avLst/>
          </a:prstGeom>
          <a:solidFill>
            <a:srgbClr val="E7EC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Remove this slide if this is not used in your jurisdiction.</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3"/>
          <p:cNvSpPr txBox="1"/>
          <p:nvPr>
            <p:ph type="title"/>
          </p:nvPr>
        </p:nvSpPr>
        <p:spPr>
          <a:xfrm>
            <a:off x="1189575" y="837850"/>
            <a:ext cx="7252200" cy="841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600"/>
              <a:buNone/>
            </a:pPr>
            <a:r>
              <a:rPr lang="en-US">
                <a:solidFill>
                  <a:schemeClr val="dk1"/>
                </a:solidFill>
              </a:rPr>
              <a:t>How to assist voters:</a:t>
            </a:r>
            <a:br>
              <a:rPr lang="en-US">
                <a:solidFill>
                  <a:schemeClr val="dk1"/>
                </a:solidFill>
              </a:rPr>
            </a:br>
            <a:r>
              <a:rPr lang="en-US">
                <a:solidFill>
                  <a:schemeClr val="dk1"/>
                </a:solidFill>
              </a:rPr>
              <a:t>Setting up the voting system </a:t>
            </a:r>
            <a:endParaRPr>
              <a:solidFill>
                <a:schemeClr val="dk1"/>
              </a:solidFill>
            </a:endParaRPr>
          </a:p>
        </p:txBody>
      </p:sp>
      <p:grpSp>
        <p:nvGrpSpPr>
          <p:cNvPr id="217" name="Google Shape;217;p23"/>
          <p:cNvGrpSpPr/>
          <p:nvPr/>
        </p:nvGrpSpPr>
        <p:grpSpPr>
          <a:xfrm>
            <a:off x="1164901" y="1679836"/>
            <a:ext cx="6883634" cy="2506050"/>
            <a:chOff x="914400" y="1732950"/>
            <a:chExt cx="7316788" cy="2672550"/>
          </a:xfrm>
        </p:grpSpPr>
        <p:cxnSp>
          <p:nvCxnSpPr>
            <p:cNvPr id="218" name="Google Shape;218;p23"/>
            <p:cNvCxnSpPr/>
            <p:nvPr/>
          </p:nvCxnSpPr>
          <p:spPr>
            <a:xfrm>
              <a:off x="914400" y="1732950"/>
              <a:ext cx="7315200" cy="0"/>
            </a:xfrm>
            <a:prstGeom prst="straightConnector1">
              <a:avLst/>
            </a:prstGeom>
            <a:noFill/>
            <a:ln cap="flat" cmpd="sng" w="9525">
              <a:solidFill>
                <a:srgbClr val="8F99A3"/>
              </a:solidFill>
              <a:prstDash val="solid"/>
              <a:round/>
              <a:headEnd len="sm" w="sm" type="none"/>
              <a:tailEnd len="sm" w="sm" type="none"/>
            </a:ln>
          </p:spPr>
        </p:cxnSp>
        <p:sp>
          <p:nvSpPr>
            <p:cNvPr id="219" name="Google Shape;219;p23"/>
            <p:cNvSpPr/>
            <p:nvPr/>
          </p:nvSpPr>
          <p:spPr>
            <a:xfrm>
              <a:off x="915988" y="4302313"/>
              <a:ext cx="7315200" cy="103187"/>
            </a:xfrm>
            <a:custGeom>
              <a:rect b="b" l="l" r="r" t="t"/>
              <a:pathLst>
                <a:path extrusionOk="0" h="65" w="4608">
                  <a:moveTo>
                    <a:pt x="0" y="0"/>
                  </a:moveTo>
                  <a:lnTo>
                    <a:pt x="224" y="0"/>
                  </a:lnTo>
                  <a:lnTo>
                    <a:pt x="286" y="65"/>
                  </a:lnTo>
                  <a:lnTo>
                    <a:pt x="349" y="0"/>
                  </a:lnTo>
                  <a:lnTo>
                    <a:pt x="4608" y="0"/>
                  </a:lnTo>
                </a:path>
              </a:pathLst>
            </a:custGeom>
            <a:noFill/>
            <a:ln cap="flat" cmpd="sng" w="9525">
              <a:solidFill>
                <a:srgbClr val="8F99A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20" name="Google Shape;220;p23"/>
          <p:cNvSpPr txBox="1"/>
          <p:nvPr/>
        </p:nvSpPr>
        <p:spPr>
          <a:xfrm>
            <a:off x="1189575" y="1767975"/>
            <a:ext cx="6834300" cy="2222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400"/>
              </a:spcBef>
              <a:spcAft>
                <a:spcPts val="0"/>
              </a:spcAft>
              <a:buClr>
                <a:srgbClr val="000000"/>
              </a:buClr>
              <a:buSzPts val="2200"/>
              <a:buFont typeface="Arial"/>
              <a:buNone/>
            </a:pPr>
            <a:r>
              <a:rPr b="0" i="0" lang="en-US" sz="2200" u="none" cap="none" strike="noStrike">
                <a:solidFill>
                  <a:srgbClr val="4D565E"/>
                </a:solidFill>
                <a:latin typeface="Calibri"/>
                <a:ea typeface="Calibri"/>
                <a:cs typeface="Calibri"/>
                <a:sym typeface="Calibri"/>
              </a:rPr>
              <a:t>“I have a long wait every time I go to vote. The primary issue is the poll workers don't know how to turn the voice on in the voting machine. Sometimes it takes two hours for them to figure out how to turn on the voice, and I sit there, holding up the line in my tiny precinct.</a:t>
            </a:r>
            <a:endParaRPr b="0" i="0" sz="2400" u="none" cap="none" strike="noStrike">
              <a:solidFill>
                <a:schemeClr val="dk2"/>
              </a:solidFill>
              <a:latin typeface="Calibri"/>
              <a:ea typeface="Calibri"/>
              <a:cs typeface="Calibri"/>
              <a:sym typeface="Calibri"/>
            </a:endParaRPr>
          </a:p>
        </p:txBody>
      </p:sp>
      <p:sp>
        <p:nvSpPr>
          <p:cNvPr id="221" name="Google Shape;221;p23"/>
          <p:cNvSpPr txBox="1"/>
          <p:nvPr/>
        </p:nvSpPr>
        <p:spPr>
          <a:xfrm>
            <a:off x="1164900" y="4186050"/>
            <a:ext cx="7468112" cy="507506"/>
          </a:xfrm>
          <a:prstGeom prst="rect">
            <a:avLst/>
          </a:prstGeom>
          <a:noFill/>
          <a:ln>
            <a:noFill/>
          </a:ln>
        </p:spPr>
        <p:txBody>
          <a:bodyPr anchorCtr="0" anchor="t" bIns="45700" lIns="91425" spcFirstLastPara="1" rIns="91425" wrap="square" tIns="45700">
            <a:normAutofit/>
          </a:bodyPr>
          <a:lstStyle/>
          <a:p>
            <a:pPr indent="0" lvl="0" marL="0" marR="0" rtl="0" algn="l">
              <a:lnSpc>
                <a:spcPct val="95000"/>
              </a:lnSpc>
              <a:spcBef>
                <a:spcPts val="300"/>
              </a:spcBef>
              <a:spcAft>
                <a:spcPts val="0"/>
              </a:spcAft>
              <a:buClr>
                <a:srgbClr val="4D565E"/>
              </a:buClr>
              <a:buSzPts val="2000"/>
              <a:buFont typeface="Calibri"/>
              <a:buNone/>
            </a:pPr>
            <a:r>
              <a:rPr b="1" i="0" lang="en-US" sz="1400" u="none" cap="none" strike="noStrike">
                <a:solidFill>
                  <a:srgbClr val="3180B0"/>
                </a:solidFill>
                <a:latin typeface="Calibri"/>
                <a:ea typeface="Calibri"/>
                <a:cs typeface="Calibri"/>
                <a:sym typeface="Calibri"/>
              </a:rPr>
              <a:t>Public comment from NIST Request for Information for  </a:t>
            </a:r>
            <a:r>
              <a:rPr b="1" i="0" lang="en-US" sz="1400" u="sng" cap="none" strike="noStrike">
                <a:solidFill>
                  <a:srgbClr val="3180B0"/>
                </a:solidFill>
                <a:latin typeface="Calibri"/>
                <a:ea typeface="Calibri"/>
                <a:cs typeface="Calibri"/>
                <a:sym typeface="Calibri"/>
                <a:hlinkClick r:id="rId3">
                  <a:extLst>
                    <a:ext uri="{A12FA001-AC4F-418D-AE19-62706E023703}">
                      <ahyp:hlinkClr val="tx"/>
                    </a:ext>
                  </a:extLst>
                </a:hlinkClick>
              </a:rPr>
              <a:t>E.O. 14019</a:t>
            </a:r>
            <a:r>
              <a:rPr b="1" i="0" lang="en-US" sz="1400" u="none" cap="none" strike="noStrike">
                <a:solidFill>
                  <a:srgbClr val="3180B0"/>
                </a:solidFill>
                <a:latin typeface="Calibri"/>
                <a:ea typeface="Calibri"/>
                <a:cs typeface="Calibri"/>
                <a:sym typeface="Calibri"/>
              </a:rPr>
              <a:t>, Promoting Access to Voting</a:t>
            </a:r>
            <a:endParaRPr b="0" i="0" sz="1400" u="none" cap="none" strike="noStrike">
              <a:solidFill>
                <a:srgbClr val="3180B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Adjusting the system: physical setup</a:t>
            </a:r>
            <a:endParaRPr/>
          </a:p>
        </p:txBody>
      </p:sp>
      <p:sp>
        <p:nvSpPr>
          <p:cNvPr id="228" name="Google Shape;228;p24"/>
          <p:cNvSpPr txBox="1"/>
          <p:nvPr>
            <p:ph idx="1" type="body"/>
          </p:nvPr>
        </p:nvSpPr>
        <p:spPr>
          <a:xfrm>
            <a:off x="457200" y="1200150"/>
            <a:ext cx="5595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1800"/>
              <a:buNone/>
            </a:pPr>
            <a:r>
              <a:rPr lang="en-US"/>
              <a:t>Before the voter even starts the system, they may need it physically adjusted.</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US"/>
              <a:t>On our voting system we can</a:t>
            </a:r>
            <a:endParaRPr/>
          </a:p>
          <a:p>
            <a:pPr indent="-342900" lvl="0" marL="457200" rtl="0" algn="l">
              <a:lnSpc>
                <a:spcPct val="100000"/>
              </a:lnSpc>
              <a:spcBef>
                <a:spcPts val="400"/>
              </a:spcBef>
              <a:spcAft>
                <a:spcPts val="0"/>
              </a:spcAft>
              <a:buSzPts val="1800"/>
              <a:buChar char="●"/>
            </a:pPr>
            <a:r>
              <a:rPr lang="en-US">
                <a:highlight>
                  <a:srgbClr val="EFEFEF"/>
                </a:highlight>
              </a:rPr>
              <a:t>[ Raise or lower the height of the screen or controls ]</a:t>
            </a:r>
            <a:endParaRPr>
              <a:highlight>
                <a:srgbClr val="EFEFEF"/>
              </a:highlight>
            </a:endParaRPr>
          </a:p>
          <a:p>
            <a:pPr indent="-342900" lvl="0" marL="457200" rtl="0" algn="l">
              <a:lnSpc>
                <a:spcPct val="100000"/>
              </a:lnSpc>
              <a:spcBef>
                <a:spcPts val="0"/>
              </a:spcBef>
              <a:spcAft>
                <a:spcPts val="0"/>
              </a:spcAft>
              <a:buSzPts val="1800"/>
              <a:buChar char="●"/>
            </a:pPr>
            <a:r>
              <a:rPr lang="en-US">
                <a:highlight>
                  <a:srgbClr val="EFEFEF"/>
                </a:highlight>
              </a:rPr>
              <a:t>[ Tilt the screen for a better view or to avoid glare ]</a:t>
            </a:r>
            <a:endParaRPr>
              <a:highlight>
                <a:srgbClr val="EFEFEF"/>
              </a:highlight>
            </a:endParaRPr>
          </a:p>
          <a:p>
            <a:pPr indent="-342900" lvl="0" marL="457200" rtl="0" algn="l">
              <a:lnSpc>
                <a:spcPct val="100000"/>
              </a:lnSpc>
              <a:spcBef>
                <a:spcPts val="0"/>
              </a:spcBef>
              <a:spcAft>
                <a:spcPts val="0"/>
              </a:spcAft>
              <a:buSzPts val="1800"/>
              <a:buChar char="●"/>
            </a:pPr>
            <a:r>
              <a:rPr lang="en-US">
                <a:highlight>
                  <a:srgbClr val="EFEFEF"/>
                </a:highlight>
              </a:rPr>
              <a:t>[ Add any other adjustments possible for your accessible voting system ]</a:t>
            </a:r>
            <a:endParaRPr>
              <a:highlight>
                <a:srgbClr val="EFEFEF"/>
              </a:highlight>
            </a:endParaRPr>
          </a:p>
        </p:txBody>
      </p:sp>
      <p:sp>
        <p:nvSpPr>
          <p:cNvPr id="229" name="Google Shape;229;p24"/>
          <p:cNvSpPr/>
          <p:nvPr/>
        </p:nvSpPr>
        <p:spPr>
          <a:xfrm>
            <a:off x="6566875" y="1006525"/>
            <a:ext cx="2495400" cy="33477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Put a picture here for how to adjust the physical setup of the system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Adjusting the system: system controls</a:t>
            </a:r>
            <a:endParaRPr/>
          </a:p>
        </p:txBody>
      </p:sp>
      <p:sp>
        <p:nvSpPr>
          <p:cNvPr id="236" name="Google Shape;236;p25"/>
          <p:cNvSpPr txBox="1"/>
          <p:nvPr>
            <p:ph idx="1" type="body"/>
          </p:nvPr>
        </p:nvSpPr>
        <p:spPr>
          <a:xfrm>
            <a:off x="457200" y="1200150"/>
            <a:ext cx="5190600" cy="339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lang="en-US"/>
              <a:t>The next step is to make sure the voter has the system set up so they can interact with it. </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US"/>
              <a:t>Our systems include:</a:t>
            </a:r>
            <a:endParaRPr/>
          </a:p>
          <a:p>
            <a:pPr indent="-342900" lvl="0" marL="457200" rtl="0" algn="l">
              <a:lnSpc>
                <a:spcPct val="100000"/>
              </a:lnSpc>
              <a:spcBef>
                <a:spcPts val="400"/>
              </a:spcBef>
              <a:spcAft>
                <a:spcPts val="0"/>
              </a:spcAft>
              <a:buSzPts val="1800"/>
              <a:buChar char="●"/>
            </a:pPr>
            <a:r>
              <a:rPr lang="en-US">
                <a:highlight>
                  <a:srgbClr val="EFEFEF"/>
                </a:highlight>
              </a:rPr>
              <a:t>[ The # button tactile keypad]</a:t>
            </a:r>
            <a:endParaRPr>
              <a:highlight>
                <a:srgbClr val="EFEFEF"/>
              </a:highlight>
            </a:endParaRPr>
          </a:p>
          <a:p>
            <a:pPr indent="-342900" lvl="0" marL="457200" rtl="0" algn="l">
              <a:lnSpc>
                <a:spcPct val="100000"/>
              </a:lnSpc>
              <a:spcBef>
                <a:spcPts val="0"/>
              </a:spcBef>
              <a:spcAft>
                <a:spcPts val="0"/>
              </a:spcAft>
              <a:buSzPts val="1800"/>
              <a:buChar char="●"/>
            </a:pPr>
            <a:r>
              <a:rPr lang="en-US">
                <a:highlight>
                  <a:srgbClr val="EFEFEF"/>
                </a:highlight>
              </a:rPr>
              <a:t>[ Paddles or dual switches ]</a:t>
            </a:r>
            <a:endParaRPr>
              <a:highlight>
                <a:srgbClr val="EFEFEF"/>
              </a:highlight>
            </a:endParaRPr>
          </a:p>
          <a:p>
            <a:pPr indent="-342900" lvl="0" marL="457200" rtl="0" algn="l">
              <a:lnSpc>
                <a:spcPct val="100000"/>
              </a:lnSpc>
              <a:spcBef>
                <a:spcPts val="0"/>
              </a:spcBef>
              <a:spcAft>
                <a:spcPts val="0"/>
              </a:spcAft>
              <a:buSzPts val="1800"/>
              <a:buChar char="●"/>
            </a:pPr>
            <a:r>
              <a:rPr lang="en-US">
                <a:highlight>
                  <a:srgbClr val="EFEFEF"/>
                </a:highlight>
              </a:rPr>
              <a:t>[ Sip-and-puff ]</a:t>
            </a:r>
            <a:endParaRPr>
              <a:highlight>
                <a:srgbClr val="EFEFEF"/>
              </a:highlight>
            </a:endParaRPr>
          </a:p>
          <a:p>
            <a:pPr indent="-342900" lvl="0" marL="457200" rtl="0" algn="l">
              <a:lnSpc>
                <a:spcPct val="100000"/>
              </a:lnSpc>
              <a:spcBef>
                <a:spcPts val="0"/>
              </a:spcBef>
              <a:spcAft>
                <a:spcPts val="0"/>
              </a:spcAft>
              <a:buSzPts val="1800"/>
              <a:buChar char="●"/>
            </a:pPr>
            <a:r>
              <a:rPr lang="en-US">
                <a:highlight>
                  <a:srgbClr val="EFEFEF"/>
                </a:highlight>
              </a:rPr>
              <a:t>[ Audio output with the screen on or off ]</a:t>
            </a:r>
            <a:endParaRPr>
              <a:highlight>
                <a:srgbClr val="EFEFEF"/>
              </a:highlight>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t/>
            </a:r>
            <a:endParaRPr/>
          </a:p>
        </p:txBody>
      </p:sp>
      <p:sp>
        <p:nvSpPr>
          <p:cNvPr id="237" name="Google Shape;237;p25"/>
          <p:cNvSpPr/>
          <p:nvPr/>
        </p:nvSpPr>
        <p:spPr>
          <a:xfrm>
            <a:off x="6273250" y="1063375"/>
            <a:ext cx="2495400" cy="33477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if there is a screen to set up the system controls, show it here]</a:t>
            </a:r>
            <a:endParaRPr b="0" i="0" sz="1400" u="none" cap="none" strike="noStrike">
              <a:solidFill>
                <a:srgbClr val="000000"/>
              </a:solidFill>
              <a:latin typeface="Arial"/>
              <a:ea typeface="Arial"/>
              <a:cs typeface="Arial"/>
              <a:sym typeface="Arial"/>
            </a:endParaRPr>
          </a:p>
        </p:txBody>
      </p:sp>
      <p:pic>
        <p:nvPicPr>
          <p:cNvPr id="238" name="Google Shape;238;p25"/>
          <p:cNvPicPr preferRelativeResize="0"/>
          <p:nvPr/>
        </p:nvPicPr>
        <p:blipFill rotWithShape="1">
          <a:blip r:embed="rId3">
            <a:alphaModFix/>
          </a:blip>
          <a:srcRect b="28525" l="0" r="52198" t="0"/>
          <a:stretch/>
        </p:blipFill>
        <p:spPr>
          <a:xfrm>
            <a:off x="6273250" y="1063375"/>
            <a:ext cx="2495402" cy="19207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Help voters learn the buttons on the controller</a:t>
            </a:r>
            <a:endParaRPr/>
          </a:p>
        </p:txBody>
      </p:sp>
      <p:sp>
        <p:nvSpPr>
          <p:cNvPr id="244" name="Google Shape;244;p26"/>
          <p:cNvSpPr txBox="1"/>
          <p:nvPr>
            <p:ph idx="1" type="body"/>
          </p:nvPr>
        </p:nvSpPr>
        <p:spPr>
          <a:xfrm>
            <a:off x="457200" y="1200150"/>
            <a:ext cx="5098200" cy="339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lang="en-US" sz="1800"/>
              <a:t>If the voter is using the tactile controller, ask if they would like an orientation</a:t>
            </a:r>
            <a:r>
              <a:rPr lang="en-US"/>
              <a:t> to</a:t>
            </a:r>
            <a:r>
              <a:rPr lang="en-US" sz="1800"/>
              <a:t> the main features</a:t>
            </a:r>
            <a:r>
              <a:rPr lang="en-US"/>
              <a:t>. [ </a:t>
            </a:r>
            <a:r>
              <a:rPr lang="en-US">
                <a:highlight>
                  <a:srgbClr val="EFEFEF"/>
                </a:highlight>
              </a:rPr>
              <a:t>You can also direct them to the tutorial in the system. </a:t>
            </a:r>
            <a:r>
              <a:rPr lang="en-US"/>
              <a:t>]</a:t>
            </a:r>
            <a:endParaRPr/>
          </a:p>
          <a:p>
            <a:pPr indent="-342900" lvl="0" marL="457200" rtl="0" algn="l">
              <a:lnSpc>
                <a:spcPct val="100000"/>
              </a:lnSpc>
              <a:spcBef>
                <a:spcPts val="400"/>
              </a:spcBef>
              <a:spcAft>
                <a:spcPts val="0"/>
              </a:spcAft>
              <a:buSzPts val="1800"/>
              <a:buChar char="●"/>
            </a:pPr>
            <a:r>
              <a:rPr lang="en-US" sz="1800"/>
              <a:t>Focus on the </a:t>
            </a:r>
            <a:r>
              <a:rPr lang="en-US"/>
              <a:t>buttons</a:t>
            </a:r>
            <a:r>
              <a:rPr lang="en-US" sz="1800"/>
              <a:t> to navigate and mark the ballot. On our system: </a:t>
            </a:r>
            <a:endParaRPr sz="1800"/>
          </a:p>
          <a:p>
            <a:pPr indent="-342900" lvl="1" marL="914400" rtl="0" algn="l">
              <a:lnSpc>
                <a:spcPct val="100000"/>
              </a:lnSpc>
              <a:spcBef>
                <a:spcPts val="0"/>
              </a:spcBef>
              <a:spcAft>
                <a:spcPts val="0"/>
              </a:spcAft>
              <a:buSzPts val="1800"/>
              <a:buChar char="○"/>
            </a:pPr>
            <a:r>
              <a:rPr lang="en-US">
                <a:highlight>
                  <a:srgbClr val="EFEFEF"/>
                </a:highlight>
              </a:rPr>
              <a:t>[ buttons to scroll within a contest ]</a:t>
            </a:r>
            <a:endParaRPr>
              <a:highlight>
                <a:srgbClr val="EFEFEF"/>
              </a:highlight>
            </a:endParaRPr>
          </a:p>
          <a:p>
            <a:pPr indent="-342900" lvl="1" marL="914400" rtl="0" algn="l">
              <a:lnSpc>
                <a:spcPct val="100000"/>
              </a:lnSpc>
              <a:spcBef>
                <a:spcPts val="0"/>
              </a:spcBef>
              <a:spcAft>
                <a:spcPts val="0"/>
              </a:spcAft>
              <a:buSzPts val="1800"/>
              <a:buChar char="○"/>
            </a:pPr>
            <a:r>
              <a:rPr lang="en-US">
                <a:highlight>
                  <a:srgbClr val="EFEFEF"/>
                </a:highlight>
              </a:rPr>
              <a:t>[ button to select a candidate or option ]</a:t>
            </a:r>
            <a:endParaRPr>
              <a:highlight>
                <a:srgbClr val="EFEFEF"/>
              </a:highlight>
            </a:endParaRPr>
          </a:p>
          <a:p>
            <a:pPr indent="-342900" lvl="1" marL="914400" rtl="0" algn="l">
              <a:lnSpc>
                <a:spcPct val="100000"/>
              </a:lnSpc>
              <a:spcBef>
                <a:spcPts val="0"/>
              </a:spcBef>
              <a:spcAft>
                <a:spcPts val="0"/>
              </a:spcAft>
              <a:buSzPts val="1800"/>
              <a:buChar char="○"/>
            </a:pPr>
            <a:r>
              <a:rPr lang="en-US">
                <a:highlight>
                  <a:srgbClr val="EFEFEF"/>
                </a:highlight>
              </a:rPr>
              <a:t>[ buttons to move from page to page ]</a:t>
            </a:r>
            <a:endParaRPr>
              <a:highlight>
                <a:srgbClr val="EFEFEF"/>
              </a:highlight>
            </a:endParaRPr>
          </a:p>
          <a:p>
            <a:pPr indent="-342900" lvl="0" marL="457200" rtl="0" algn="l">
              <a:lnSpc>
                <a:spcPct val="100000"/>
              </a:lnSpc>
              <a:spcBef>
                <a:spcPts val="0"/>
              </a:spcBef>
              <a:spcAft>
                <a:spcPts val="0"/>
              </a:spcAft>
              <a:buSzPts val="1800"/>
              <a:buChar char="●"/>
            </a:pPr>
            <a:r>
              <a:rPr lang="en-US" sz="1800"/>
              <a:t>Describe buttons by shape and location</a:t>
            </a:r>
            <a:r>
              <a:rPr lang="en-US"/>
              <a:t>, </a:t>
            </a:r>
            <a:r>
              <a:rPr lang="en-US" sz="1800"/>
              <a:t>not just color</a:t>
            </a:r>
            <a:endParaRPr sz="1800"/>
          </a:p>
          <a:p>
            <a:pPr indent="0" lvl="0" marL="0" rtl="0" algn="l">
              <a:lnSpc>
                <a:spcPct val="100000"/>
              </a:lnSpc>
              <a:spcBef>
                <a:spcPts val="400"/>
              </a:spcBef>
              <a:spcAft>
                <a:spcPts val="0"/>
              </a:spcAft>
              <a:buSzPts val="1800"/>
              <a:buNone/>
            </a:pPr>
            <a:r>
              <a:t/>
            </a:r>
            <a:endParaRPr sz="1800"/>
          </a:p>
          <a:p>
            <a:pPr indent="0" lvl="0" marL="0" rtl="0" algn="l">
              <a:lnSpc>
                <a:spcPct val="100000"/>
              </a:lnSpc>
              <a:spcBef>
                <a:spcPts val="400"/>
              </a:spcBef>
              <a:spcAft>
                <a:spcPts val="0"/>
              </a:spcAft>
              <a:buSzPts val="1800"/>
              <a:buNone/>
            </a:pPr>
            <a:r>
              <a:t/>
            </a:r>
            <a:endParaRPr/>
          </a:p>
        </p:txBody>
      </p:sp>
      <p:sp>
        <p:nvSpPr>
          <p:cNvPr id="245" name="Google Shape;245;p26"/>
          <p:cNvSpPr/>
          <p:nvPr/>
        </p:nvSpPr>
        <p:spPr>
          <a:xfrm>
            <a:off x="6066950" y="1124775"/>
            <a:ext cx="2619900" cy="33477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Show the controller and button layout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7"/>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Adjusting the system: screen display</a:t>
            </a:r>
            <a:endParaRPr/>
          </a:p>
        </p:txBody>
      </p:sp>
      <p:sp>
        <p:nvSpPr>
          <p:cNvPr id="252" name="Google Shape;252;p27"/>
          <p:cNvSpPr txBox="1"/>
          <p:nvPr>
            <p:ph idx="1" type="body"/>
          </p:nvPr>
        </p:nvSpPr>
        <p:spPr>
          <a:xfrm>
            <a:off x="457200" y="1200150"/>
            <a:ext cx="4963500" cy="339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lang="en-US"/>
              <a:t>Finally, there are screen display and audio options.  </a:t>
            </a:r>
            <a:endParaRPr/>
          </a:p>
          <a:p>
            <a:pPr indent="0" lvl="0" marL="0" rtl="0" algn="l">
              <a:lnSpc>
                <a:spcPct val="100000"/>
              </a:lnSpc>
              <a:spcBef>
                <a:spcPts val="400"/>
              </a:spcBef>
              <a:spcAft>
                <a:spcPts val="0"/>
              </a:spcAft>
              <a:buSzPts val="1800"/>
              <a:buNone/>
            </a:pPr>
            <a:r>
              <a:rPr lang="en-US"/>
              <a:t>Help the voter make these adjustments before starting to vote, so that you can assist them without seeing their ballot.</a:t>
            </a:r>
            <a:endParaRPr/>
          </a:p>
          <a:p>
            <a:pPr indent="0" lvl="0" marL="0" rtl="0" algn="l">
              <a:lnSpc>
                <a:spcPct val="100000"/>
              </a:lnSpc>
              <a:spcBef>
                <a:spcPts val="400"/>
              </a:spcBef>
              <a:spcAft>
                <a:spcPts val="0"/>
              </a:spcAft>
              <a:buSzPts val="1800"/>
              <a:buNone/>
            </a:pPr>
            <a:r>
              <a:rPr lang="en-US"/>
              <a:t>Our systems include:</a:t>
            </a:r>
            <a:endParaRPr/>
          </a:p>
          <a:p>
            <a:pPr indent="-342900" lvl="0" marL="457200" rtl="0" algn="l">
              <a:lnSpc>
                <a:spcPct val="100000"/>
              </a:lnSpc>
              <a:spcBef>
                <a:spcPts val="400"/>
              </a:spcBef>
              <a:spcAft>
                <a:spcPts val="0"/>
              </a:spcAft>
              <a:buSzPts val="1800"/>
              <a:buChar char="●"/>
            </a:pPr>
            <a:r>
              <a:rPr lang="en-US">
                <a:highlight>
                  <a:srgbClr val="EFEFEF"/>
                </a:highlight>
              </a:rPr>
              <a:t>[ # text sizes]</a:t>
            </a:r>
            <a:endParaRPr>
              <a:highlight>
                <a:srgbClr val="EFEFEF"/>
              </a:highlight>
            </a:endParaRPr>
          </a:p>
          <a:p>
            <a:pPr indent="-342900" lvl="0" marL="457200" rtl="0" algn="l">
              <a:lnSpc>
                <a:spcPct val="100000"/>
              </a:lnSpc>
              <a:spcBef>
                <a:spcPts val="0"/>
              </a:spcBef>
              <a:spcAft>
                <a:spcPts val="0"/>
              </a:spcAft>
              <a:buSzPts val="1800"/>
              <a:buChar char="●"/>
            </a:pPr>
            <a:r>
              <a:rPr lang="en-US">
                <a:highlight>
                  <a:srgbClr val="EFEFEF"/>
                </a:highlight>
              </a:rPr>
              <a:t>[ # options for color contrast ]</a:t>
            </a:r>
            <a:endParaRPr>
              <a:highlight>
                <a:srgbClr val="EFEFEF"/>
              </a:highlight>
            </a:endParaRPr>
          </a:p>
          <a:p>
            <a:pPr indent="-342900" lvl="0" marL="457200" rtl="0" algn="l">
              <a:lnSpc>
                <a:spcPct val="100000"/>
              </a:lnSpc>
              <a:spcBef>
                <a:spcPts val="0"/>
              </a:spcBef>
              <a:spcAft>
                <a:spcPts val="0"/>
              </a:spcAft>
              <a:buSzPts val="1800"/>
              <a:buChar char="●"/>
            </a:pPr>
            <a:r>
              <a:rPr lang="en-US">
                <a:highlight>
                  <a:srgbClr val="EFEFEF"/>
                </a:highlight>
              </a:rPr>
              <a:t>[ Audio volume ]</a:t>
            </a:r>
            <a:endParaRPr>
              <a:highlight>
                <a:srgbClr val="EFEFEF"/>
              </a:highlight>
            </a:endParaRPr>
          </a:p>
          <a:p>
            <a:pPr indent="-342900" lvl="0" marL="457200" rtl="0" algn="l">
              <a:lnSpc>
                <a:spcPct val="100000"/>
              </a:lnSpc>
              <a:spcBef>
                <a:spcPts val="0"/>
              </a:spcBef>
              <a:spcAft>
                <a:spcPts val="0"/>
              </a:spcAft>
              <a:buSzPts val="1800"/>
              <a:buChar char="●"/>
            </a:pPr>
            <a:r>
              <a:rPr lang="en-US">
                <a:highlight>
                  <a:srgbClr val="EFEFEF"/>
                </a:highlight>
              </a:rPr>
              <a:t>[ Audio speed (or rate) ]</a:t>
            </a:r>
            <a:endParaRPr>
              <a:highlight>
                <a:srgbClr val="EFEFEF"/>
              </a:highlight>
            </a:endParaRPr>
          </a:p>
          <a:p>
            <a:pPr indent="0" lvl="0" marL="0" rtl="0" algn="l">
              <a:lnSpc>
                <a:spcPct val="100000"/>
              </a:lnSpc>
              <a:spcBef>
                <a:spcPts val="400"/>
              </a:spcBef>
              <a:spcAft>
                <a:spcPts val="0"/>
              </a:spcAft>
              <a:buSzPts val="1800"/>
              <a:buNone/>
            </a:pPr>
            <a:r>
              <a:t/>
            </a:r>
            <a:endParaRPr/>
          </a:p>
        </p:txBody>
      </p:sp>
      <p:sp>
        <p:nvSpPr>
          <p:cNvPr id="253" name="Google Shape;253;p27"/>
          <p:cNvSpPr/>
          <p:nvPr/>
        </p:nvSpPr>
        <p:spPr>
          <a:xfrm>
            <a:off x="5919200" y="1063375"/>
            <a:ext cx="2849400" cy="33477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Put a picture here of the system accessibility options for adjusting the screen and audio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8"/>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Follow the script so you don’t leave anything out.</a:t>
            </a:r>
            <a:endParaRPr/>
          </a:p>
        </p:txBody>
      </p:sp>
      <p:sp>
        <p:nvSpPr>
          <p:cNvPr id="260" name="Google Shape;260;p28"/>
          <p:cNvSpPr txBox="1"/>
          <p:nvPr>
            <p:ph idx="1" type="body"/>
          </p:nvPr>
        </p:nvSpPr>
        <p:spPr>
          <a:xfrm>
            <a:off x="457200" y="1063379"/>
            <a:ext cx="8229600" cy="379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lang="en-US" sz="1900"/>
              <a:t>“This is the accessible voting system. You will use it to read and mark your ballot. Once you’re done, you’ll [</a:t>
            </a:r>
            <a:r>
              <a:rPr lang="en-US" sz="1900">
                <a:highlight>
                  <a:srgbClr val="EFEFEF"/>
                </a:highlight>
              </a:rPr>
              <a:t>print the ballot and take it to the scanner</a:t>
            </a:r>
            <a:r>
              <a:rPr lang="en-US" sz="1900"/>
              <a:t>] </a:t>
            </a:r>
            <a:r>
              <a:rPr lang="en-US" sz="1900">
                <a:highlight>
                  <a:srgbClr val="EFEFEF"/>
                </a:highlight>
              </a:rPr>
              <a:t>[review and cast your ballot].</a:t>
            </a:r>
            <a:endParaRPr sz="1900">
              <a:highlight>
                <a:srgbClr val="EFEFEF"/>
              </a:highlight>
            </a:endParaRPr>
          </a:p>
          <a:p>
            <a:pPr indent="0" lvl="0" marL="0" rtl="0" algn="l">
              <a:lnSpc>
                <a:spcPct val="100000"/>
              </a:lnSpc>
              <a:spcBef>
                <a:spcPts val="1000"/>
              </a:spcBef>
              <a:spcAft>
                <a:spcPts val="0"/>
              </a:spcAft>
              <a:buSzPts val="1800"/>
              <a:buNone/>
            </a:pPr>
            <a:r>
              <a:rPr lang="en-US" sz="1900"/>
              <a:t>You can make the text larger and smaller, change the contrast. It also has [</a:t>
            </a:r>
            <a:r>
              <a:rPr lang="en-US" sz="1900">
                <a:highlight>
                  <a:srgbClr val="EFEFEF"/>
                </a:highlight>
              </a:rPr>
              <a:t>insert other features</a:t>
            </a:r>
            <a:r>
              <a:rPr lang="en-US" sz="1900"/>
              <a:t>]. </a:t>
            </a:r>
            <a:endParaRPr sz="1900"/>
          </a:p>
          <a:p>
            <a:pPr indent="0" lvl="0" marL="0" rtl="0" algn="l">
              <a:lnSpc>
                <a:spcPct val="100000"/>
              </a:lnSpc>
              <a:spcBef>
                <a:spcPts val="1000"/>
              </a:spcBef>
              <a:spcAft>
                <a:spcPts val="0"/>
              </a:spcAft>
              <a:buSzPts val="1800"/>
              <a:buNone/>
            </a:pPr>
            <a:r>
              <a:rPr lang="en-US" sz="1900"/>
              <a:t>If you want to use the audio ballot, the headphones and controller are in front of you. You can change the volume and speech rate.</a:t>
            </a:r>
            <a:endParaRPr sz="1900"/>
          </a:p>
          <a:p>
            <a:pPr indent="0" lvl="0" marL="0" rtl="0" algn="l">
              <a:lnSpc>
                <a:spcPct val="100000"/>
              </a:lnSpc>
              <a:spcBef>
                <a:spcPts val="1000"/>
              </a:spcBef>
              <a:spcAft>
                <a:spcPts val="0"/>
              </a:spcAft>
              <a:buSzPts val="1800"/>
              <a:buNone/>
            </a:pPr>
            <a:r>
              <a:rPr lang="en-US" sz="1900">
                <a:highlight>
                  <a:srgbClr val="EFEFEF"/>
                </a:highlight>
              </a:rPr>
              <a:t>[Some screens have more than one contest on a page][Some contests have many candidates]</a:t>
            </a:r>
            <a:r>
              <a:rPr lang="en-US" sz="1900"/>
              <a:t>, so make sure that you scroll to the bottom of the page to see all the choices. </a:t>
            </a:r>
            <a:endParaRPr sz="1900"/>
          </a:p>
          <a:p>
            <a:pPr indent="0" lvl="0" marL="0" rtl="0" algn="l">
              <a:lnSpc>
                <a:spcPct val="100000"/>
              </a:lnSpc>
              <a:spcBef>
                <a:spcPts val="1000"/>
              </a:spcBef>
              <a:spcAft>
                <a:spcPts val="1000"/>
              </a:spcAft>
              <a:buSzPts val="1800"/>
              <a:buNone/>
            </a:pPr>
            <a:r>
              <a:rPr lang="en-US" sz="1900"/>
              <a:t>Do you have any questions?”</a:t>
            </a:r>
            <a:endParaRPr sz="1900"/>
          </a:p>
        </p:txBody>
      </p:sp>
      <p:sp>
        <p:nvSpPr>
          <p:cNvPr id="261" name="Google Shape;261;p28"/>
          <p:cNvSpPr txBox="1"/>
          <p:nvPr/>
        </p:nvSpPr>
        <p:spPr>
          <a:xfrm>
            <a:off x="8790825" y="633700"/>
            <a:ext cx="2238000" cy="1714500"/>
          </a:xfrm>
          <a:prstGeom prst="rect">
            <a:avLst/>
          </a:prstGeom>
          <a:solidFill>
            <a:srgbClr val="E7EC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Customize the script to include the features on your accessible voting system.</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9"/>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Include important reminders about how to vote</a:t>
            </a:r>
            <a:endParaRPr/>
          </a:p>
        </p:txBody>
      </p:sp>
      <p:sp>
        <p:nvSpPr>
          <p:cNvPr id="267" name="Google Shape;267;p29"/>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400"/>
              </a:spcBef>
              <a:spcAft>
                <a:spcPts val="0"/>
              </a:spcAft>
              <a:buSzPts val="1800"/>
              <a:buChar char="●"/>
            </a:pPr>
            <a:r>
              <a:rPr lang="en-US">
                <a:highlight>
                  <a:srgbClr val="EFEFEF"/>
                </a:highlight>
              </a:rPr>
              <a:t>[Voters may need to scroll to see all contests/choices on a page]</a:t>
            </a:r>
            <a:endParaRPr>
              <a:highlight>
                <a:srgbClr val="EFEFEF"/>
              </a:highlight>
            </a:endParaRPr>
          </a:p>
          <a:p>
            <a:pPr indent="-342900" lvl="0" marL="457200" rtl="0" algn="l">
              <a:lnSpc>
                <a:spcPct val="100000"/>
              </a:lnSpc>
              <a:spcBef>
                <a:spcPts val="0"/>
              </a:spcBef>
              <a:spcAft>
                <a:spcPts val="0"/>
              </a:spcAft>
              <a:buSzPts val="1800"/>
              <a:buChar char="●"/>
            </a:pPr>
            <a:r>
              <a:rPr lang="en-US"/>
              <a:t>Voters can verify their choices before printing/casting their ballot</a:t>
            </a:r>
            <a:endParaRPr/>
          </a:p>
          <a:p>
            <a:pPr indent="-342900" lvl="0" marL="457200" rtl="0" algn="l">
              <a:lnSpc>
                <a:spcPct val="100000"/>
              </a:lnSpc>
              <a:spcBef>
                <a:spcPts val="0"/>
              </a:spcBef>
              <a:spcAft>
                <a:spcPts val="0"/>
              </a:spcAft>
              <a:buSzPts val="1800"/>
              <a:buChar char="●"/>
            </a:pPr>
            <a:r>
              <a:rPr lang="en-US"/>
              <a:t>If the voter finds a mistake after they print their ballot, they can spoil the ballot. </a:t>
            </a:r>
            <a:endParaRPr/>
          </a:p>
          <a:p>
            <a:pPr indent="-342900" lvl="0" marL="457200" rtl="0" algn="l">
              <a:lnSpc>
                <a:spcPct val="100000"/>
              </a:lnSpc>
              <a:spcBef>
                <a:spcPts val="0"/>
              </a:spcBef>
              <a:spcAft>
                <a:spcPts val="0"/>
              </a:spcAft>
              <a:buSzPts val="1800"/>
              <a:buChar char="●"/>
            </a:pPr>
            <a:r>
              <a:rPr lang="en-US"/>
              <a:t>When starting a voting session, let the voter know what features are available:</a:t>
            </a:r>
            <a:endParaRPr/>
          </a:p>
          <a:p>
            <a:pPr indent="-342900" lvl="1" marL="914400" rtl="0" algn="l">
              <a:lnSpc>
                <a:spcPct val="100000"/>
              </a:lnSpc>
              <a:spcBef>
                <a:spcPts val="0"/>
              </a:spcBef>
              <a:spcAft>
                <a:spcPts val="0"/>
              </a:spcAft>
              <a:buSzPts val="1800"/>
              <a:buChar char="○"/>
            </a:pPr>
            <a:r>
              <a:rPr lang="en-US"/>
              <a:t>“The voting machine can </a:t>
            </a:r>
            <a:r>
              <a:rPr lang="en-US">
                <a:highlight>
                  <a:srgbClr val="EFEFEF"/>
                </a:highlight>
              </a:rPr>
              <a:t>[read the ballot to you, make the text larger or smaller, etc]”</a:t>
            </a:r>
            <a:endParaRPr>
              <a:highlight>
                <a:srgbClr val="EFEFEF"/>
              </a:highlight>
            </a:endParaRPr>
          </a:p>
          <a:p>
            <a:pPr indent="-342900" lvl="0" marL="457200" rtl="0" algn="l">
              <a:lnSpc>
                <a:spcPct val="100000"/>
              </a:lnSpc>
              <a:spcBef>
                <a:spcPts val="0"/>
              </a:spcBef>
              <a:spcAft>
                <a:spcPts val="0"/>
              </a:spcAft>
              <a:buSzPts val="1800"/>
              <a:buChar char="●"/>
            </a:pPr>
            <a:r>
              <a:rPr lang="en-US"/>
              <a:t>Let them know that headphones and a controller are available </a:t>
            </a:r>
            <a:endParaRPr/>
          </a:p>
          <a:p>
            <a:pPr indent="-342900" lvl="1" marL="914400" rtl="0" algn="l">
              <a:lnSpc>
                <a:spcPct val="100000"/>
              </a:lnSpc>
              <a:spcBef>
                <a:spcPts val="0"/>
              </a:spcBef>
              <a:spcAft>
                <a:spcPts val="0"/>
              </a:spcAft>
              <a:buSzPts val="1800"/>
              <a:buChar char="○"/>
            </a:pPr>
            <a:r>
              <a:rPr lang="en-US"/>
              <a:t>Offer them but do not place the headphones on the voter unless they ask</a:t>
            </a:r>
            <a:endParaRPr/>
          </a:p>
          <a:p>
            <a:pPr indent="-342900" lvl="0" marL="457200" rtl="0" algn="l">
              <a:lnSpc>
                <a:spcPct val="100000"/>
              </a:lnSpc>
              <a:spcBef>
                <a:spcPts val="400"/>
              </a:spcBef>
              <a:spcAft>
                <a:spcPts val="0"/>
              </a:spcAft>
              <a:buSzPts val="1800"/>
              <a:buChar char="●"/>
            </a:pPr>
            <a:r>
              <a:rPr lang="en-US"/>
              <a:t>Remind them that they will mark their ballot on the accessible system, and </a:t>
            </a:r>
            <a:r>
              <a:rPr lang="en-US">
                <a:highlight>
                  <a:srgbClr val="EFEFEF"/>
                </a:highlight>
              </a:rPr>
              <a:t>[they must then print it and take it to the scanner to cast it] [the ballot is cast at the machine]</a:t>
            </a:r>
            <a:endParaRPr>
              <a:highlight>
                <a:srgbClr val="EFEFEF"/>
              </a:highlight>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t/>
            </a:r>
            <a:endParaRPr/>
          </a:p>
        </p:txBody>
      </p:sp>
      <p:sp>
        <p:nvSpPr>
          <p:cNvPr id="268" name="Google Shape;268;p29"/>
          <p:cNvSpPr txBox="1"/>
          <p:nvPr/>
        </p:nvSpPr>
        <p:spPr>
          <a:xfrm>
            <a:off x="8790825" y="633700"/>
            <a:ext cx="2238000" cy="2325300"/>
          </a:xfrm>
          <a:prstGeom prst="rect">
            <a:avLst/>
          </a:prstGeom>
          <a:solidFill>
            <a:srgbClr val="E7EC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Adjust this slide to be consistent with the script on the previous slide and to match your jurisdiction. Edit the speaker notes to match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3"/>
          <p:cNvSpPr txBox="1"/>
          <p:nvPr>
            <p:ph type="ctrTitle"/>
          </p:nvPr>
        </p:nvSpPr>
        <p:spPr>
          <a:xfrm>
            <a:off x="271250" y="776950"/>
            <a:ext cx="8832300" cy="1685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800"/>
              <a:buNone/>
            </a:pPr>
            <a:r>
              <a:rPr lang="en-US" sz="4200"/>
              <a:t>Assisting voters with disabilities as they mark, verify, and cast their ballot </a:t>
            </a:r>
            <a:endParaRPr sz="4200"/>
          </a:p>
        </p:txBody>
      </p:sp>
      <p:sp>
        <p:nvSpPr>
          <p:cNvPr id="50" name="Google Shape;50;p3"/>
          <p:cNvSpPr txBox="1"/>
          <p:nvPr>
            <p:ph idx="1" type="subTitle"/>
          </p:nvPr>
        </p:nvSpPr>
        <p:spPr>
          <a:xfrm>
            <a:off x="311700" y="3065929"/>
            <a:ext cx="6423000" cy="191144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2000"/>
              <a:buNone/>
            </a:pPr>
            <a:r>
              <a:rPr lang="en-US">
                <a:highlight>
                  <a:srgbClr val="C0C0C0"/>
                </a:highlight>
              </a:rPr>
              <a:t>Put your jurisdiction name, logo, or other credits here</a:t>
            </a:r>
            <a:endParaRPr>
              <a:highlight>
                <a:srgbClr val="C0C0C0"/>
              </a:highlight>
            </a:endParaRPr>
          </a:p>
          <a:p>
            <a:pPr indent="0" lvl="0" marL="0" rtl="0" algn="l">
              <a:lnSpc>
                <a:spcPct val="100000"/>
              </a:lnSpc>
              <a:spcBef>
                <a:spcPts val="400"/>
              </a:spcBef>
              <a:spcAft>
                <a:spcPts val="0"/>
              </a:spcAft>
              <a:buSzPts val="2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0"/>
          <p:cNvSpPr txBox="1"/>
          <p:nvPr>
            <p:ph type="title"/>
          </p:nvPr>
        </p:nvSpPr>
        <p:spPr>
          <a:xfrm>
            <a:off x="1189575" y="837850"/>
            <a:ext cx="7252200" cy="841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600"/>
              <a:buNone/>
            </a:pPr>
            <a:r>
              <a:rPr lang="en-US">
                <a:solidFill>
                  <a:schemeClr val="dk1"/>
                </a:solidFill>
              </a:rPr>
              <a:t>How to assist voters:</a:t>
            </a:r>
            <a:br>
              <a:rPr lang="en-US">
                <a:solidFill>
                  <a:schemeClr val="dk1"/>
                </a:solidFill>
              </a:rPr>
            </a:br>
            <a:r>
              <a:rPr lang="en-US">
                <a:solidFill>
                  <a:schemeClr val="dk1"/>
                </a:solidFill>
              </a:rPr>
              <a:t>While they are voting</a:t>
            </a:r>
            <a:endParaRPr>
              <a:solidFill>
                <a:schemeClr val="dk1"/>
              </a:solidFill>
            </a:endParaRPr>
          </a:p>
        </p:txBody>
      </p:sp>
      <p:grpSp>
        <p:nvGrpSpPr>
          <p:cNvPr id="274" name="Google Shape;274;p30"/>
          <p:cNvGrpSpPr/>
          <p:nvPr/>
        </p:nvGrpSpPr>
        <p:grpSpPr>
          <a:xfrm>
            <a:off x="1164901" y="1679836"/>
            <a:ext cx="6883634" cy="2506050"/>
            <a:chOff x="914400" y="1732950"/>
            <a:chExt cx="7316788" cy="2672550"/>
          </a:xfrm>
        </p:grpSpPr>
        <p:cxnSp>
          <p:nvCxnSpPr>
            <p:cNvPr id="275" name="Google Shape;275;p30"/>
            <p:cNvCxnSpPr/>
            <p:nvPr/>
          </p:nvCxnSpPr>
          <p:spPr>
            <a:xfrm>
              <a:off x="914400" y="1732950"/>
              <a:ext cx="7315200" cy="0"/>
            </a:xfrm>
            <a:prstGeom prst="straightConnector1">
              <a:avLst/>
            </a:prstGeom>
            <a:noFill/>
            <a:ln cap="flat" cmpd="sng" w="9525">
              <a:solidFill>
                <a:srgbClr val="8F99A3"/>
              </a:solidFill>
              <a:prstDash val="solid"/>
              <a:round/>
              <a:headEnd len="sm" w="sm" type="none"/>
              <a:tailEnd len="sm" w="sm" type="none"/>
            </a:ln>
          </p:spPr>
        </p:cxnSp>
        <p:sp>
          <p:nvSpPr>
            <p:cNvPr id="276" name="Google Shape;276;p30"/>
            <p:cNvSpPr/>
            <p:nvPr/>
          </p:nvSpPr>
          <p:spPr>
            <a:xfrm>
              <a:off x="915988" y="4302313"/>
              <a:ext cx="7315200" cy="103187"/>
            </a:xfrm>
            <a:custGeom>
              <a:rect b="b" l="l" r="r" t="t"/>
              <a:pathLst>
                <a:path extrusionOk="0" h="65" w="4608">
                  <a:moveTo>
                    <a:pt x="0" y="0"/>
                  </a:moveTo>
                  <a:lnTo>
                    <a:pt x="224" y="0"/>
                  </a:lnTo>
                  <a:lnTo>
                    <a:pt x="286" y="65"/>
                  </a:lnTo>
                  <a:lnTo>
                    <a:pt x="349" y="0"/>
                  </a:lnTo>
                  <a:lnTo>
                    <a:pt x="4608" y="0"/>
                  </a:lnTo>
                </a:path>
              </a:pathLst>
            </a:custGeom>
            <a:noFill/>
            <a:ln cap="flat" cmpd="sng" w="9525">
              <a:solidFill>
                <a:srgbClr val="8F99A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77" name="Google Shape;277;p30"/>
          <p:cNvSpPr txBox="1"/>
          <p:nvPr/>
        </p:nvSpPr>
        <p:spPr>
          <a:xfrm>
            <a:off x="1189575" y="1767975"/>
            <a:ext cx="6834300" cy="2222700"/>
          </a:xfrm>
          <a:prstGeom prst="rect">
            <a:avLst/>
          </a:prstGeom>
          <a:solidFill>
            <a:srgbClr val="EEEB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b="0" i="0" lang="en-US" sz="2200" u="none" cap="none" strike="noStrike">
                <a:solidFill>
                  <a:schemeClr val="dk2"/>
                </a:solidFill>
                <a:latin typeface="Calibri"/>
                <a:ea typeface="Calibri"/>
                <a:cs typeface="Calibri"/>
                <a:sym typeface="Calibri"/>
              </a:rPr>
              <a:t>"While I was voting the poll worker stepped back about 20 feet and waited until I was finished voting. "</a:t>
            </a:r>
            <a:endParaRPr b="0" i="0" sz="2000" u="none" cap="none" strike="noStrike">
              <a:solidFill>
                <a:srgbClr val="000000"/>
              </a:solidFill>
              <a:latin typeface="Arial"/>
              <a:ea typeface="Arial"/>
              <a:cs typeface="Arial"/>
              <a:sym typeface="Arial"/>
            </a:endParaRPr>
          </a:p>
        </p:txBody>
      </p:sp>
      <p:sp>
        <p:nvSpPr>
          <p:cNvPr id="278" name="Google Shape;278;p30"/>
          <p:cNvSpPr txBox="1"/>
          <p:nvPr/>
        </p:nvSpPr>
        <p:spPr>
          <a:xfrm>
            <a:off x="1164900" y="4186050"/>
            <a:ext cx="7468112" cy="507506"/>
          </a:xfrm>
          <a:prstGeom prst="rect">
            <a:avLst/>
          </a:prstGeom>
          <a:noFill/>
          <a:ln>
            <a:noFill/>
          </a:ln>
        </p:spPr>
        <p:txBody>
          <a:bodyPr anchorCtr="0" anchor="t" bIns="45700" lIns="91425" spcFirstLastPara="1" rIns="91425" wrap="square" tIns="45700">
            <a:normAutofit/>
          </a:bodyPr>
          <a:lstStyle/>
          <a:p>
            <a:pPr indent="0" lvl="0" marL="0" marR="0" rtl="0" algn="l">
              <a:lnSpc>
                <a:spcPct val="95000"/>
              </a:lnSpc>
              <a:spcBef>
                <a:spcPts val="300"/>
              </a:spcBef>
              <a:spcAft>
                <a:spcPts val="0"/>
              </a:spcAft>
              <a:buClr>
                <a:srgbClr val="4D565E"/>
              </a:buClr>
              <a:buSzPts val="2000"/>
              <a:buFont typeface="Calibri"/>
              <a:buNone/>
            </a:pPr>
            <a:r>
              <a:rPr b="1" i="0" lang="en-US" sz="1400" u="none" cap="none" strike="noStrike">
                <a:solidFill>
                  <a:srgbClr val="3180B0"/>
                </a:solidFill>
                <a:latin typeface="Calibri"/>
                <a:ea typeface="Calibri"/>
                <a:cs typeface="Calibri"/>
                <a:sym typeface="Calibri"/>
              </a:rPr>
              <a:t>Public comment from NIST Request for Information for  </a:t>
            </a:r>
            <a:r>
              <a:rPr b="1" i="0" lang="en-US" sz="1400" u="sng" cap="none" strike="noStrike">
                <a:solidFill>
                  <a:srgbClr val="3180B0"/>
                </a:solidFill>
                <a:latin typeface="Calibri"/>
                <a:ea typeface="Calibri"/>
                <a:cs typeface="Calibri"/>
                <a:sym typeface="Calibri"/>
                <a:hlinkClick r:id="rId3">
                  <a:extLst>
                    <a:ext uri="{A12FA001-AC4F-418D-AE19-62706E023703}">
                      <ahyp:hlinkClr val="tx"/>
                    </a:ext>
                  </a:extLst>
                </a:hlinkClick>
              </a:rPr>
              <a:t>E.O. 14019</a:t>
            </a:r>
            <a:r>
              <a:rPr b="1" i="0" lang="en-US" sz="1400" u="none" cap="none" strike="noStrike">
                <a:solidFill>
                  <a:srgbClr val="3180B0"/>
                </a:solidFill>
                <a:latin typeface="Calibri"/>
                <a:ea typeface="Calibri"/>
                <a:cs typeface="Calibri"/>
                <a:sym typeface="Calibri"/>
              </a:rPr>
              <a:t>, Promoting Access to Voting</a:t>
            </a:r>
            <a:endParaRPr b="0" i="0" sz="1400" u="none" cap="none" strike="noStrike">
              <a:solidFill>
                <a:srgbClr val="3180B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type="title"/>
          </p:nvPr>
        </p:nvSpPr>
        <p:spPr>
          <a:xfrm>
            <a:off x="311700" y="445025"/>
            <a:ext cx="8520600" cy="572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Be available to help, but don’t hover</a:t>
            </a:r>
            <a:endParaRPr/>
          </a:p>
        </p:txBody>
      </p:sp>
      <p:sp>
        <p:nvSpPr>
          <p:cNvPr id="284" name="Google Shape;284;p31"/>
          <p:cNvSpPr txBox="1"/>
          <p:nvPr>
            <p:ph idx="1" type="body"/>
          </p:nvPr>
        </p:nvSpPr>
        <p:spPr>
          <a:xfrm>
            <a:off x="311700" y="1152475"/>
            <a:ext cx="5221200" cy="3416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lang="en-US"/>
              <a:t>If a voter asks for help while they are voting:</a:t>
            </a:r>
            <a:endParaRPr/>
          </a:p>
          <a:p>
            <a:pPr indent="-342900" lvl="0" marL="457200" rtl="0" algn="l">
              <a:lnSpc>
                <a:spcPct val="100000"/>
              </a:lnSpc>
              <a:spcBef>
                <a:spcPts val="400"/>
              </a:spcBef>
              <a:spcAft>
                <a:spcPts val="0"/>
              </a:spcAft>
              <a:buSzPts val="1800"/>
              <a:buChar char="●"/>
            </a:pPr>
            <a:r>
              <a:rPr lang="en-US"/>
              <a:t>Some voters may need more time to be able to vote, so don’t rush them.</a:t>
            </a:r>
            <a:endParaRPr/>
          </a:p>
          <a:p>
            <a:pPr indent="-342900" lvl="0" marL="457200" rtl="0" algn="l">
              <a:lnSpc>
                <a:spcPct val="100000"/>
              </a:lnSpc>
              <a:spcBef>
                <a:spcPts val="0"/>
              </a:spcBef>
              <a:spcAft>
                <a:spcPts val="0"/>
              </a:spcAft>
              <a:buSzPts val="1800"/>
              <a:buChar char="●"/>
            </a:pPr>
            <a:r>
              <a:rPr lang="en-US"/>
              <a:t>Do not speak over an audio ballot session.</a:t>
            </a:r>
            <a:endParaRPr/>
          </a:p>
          <a:p>
            <a:pPr indent="-342900" lvl="0" marL="457200" rtl="0" algn="l">
              <a:lnSpc>
                <a:spcPct val="105000"/>
              </a:lnSpc>
              <a:spcBef>
                <a:spcPts val="0"/>
              </a:spcBef>
              <a:spcAft>
                <a:spcPts val="0"/>
              </a:spcAft>
              <a:buSzPts val="1800"/>
              <a:buChar char="●"/>
            </a:pPr>
            <a:r>
              <a:rPr lang="en-US"/>
              <a:t>Let the voter know a poll worker will be nearby but not looking at their ballot.</a:t>
            </a:r>
            <a:endParaRPr/>
          </a:p>
          <a:p>
            <a:pPr indent="-342900" lvl="0" marL="457200" rtl="0" algn="l">
              <a:lnSpc>
                <a:spcPct val="105000"/>
              </a:lnSpc>
              <a:spcBef>
                <a:spcPts val="0"/>
              </a:spcBef>
              <a:spcAft>
                <a:spcPts val="0"/>
              </a:spcAft>
              <a:buSzPts val="1800"/>
              <a:buChar char="●"/>
            </a:pPr>
            <a:r>
              <a:rPr lang="en-US"/>
              <a:t>If you are going to remain very close by but you aren’t helping the voter, turn your back to the screen or make sure it is out of your sight line.</a:t>
            </a:r>
            <a:endParaRPr/>
          </a:p>
          <a:p>
            <a:pPr indent="-342900" lvl="0" marL="457200" rtl="0" algn="l">
              <a:lnSpc>
                <a:spcPct val="105000"/>
              </a:lnSpc>
              <a:spcBef>
                <a:spcPts val="0"/>
              </a:spcBef>
              <a:spcAft>
                <a:spcPts val="0"/>
              </a:spcAft>
              <a:buSzPts val="1800"/>
              <a:buChar char="●"/>
            </a:pPr>
            <a:r>
              <a:rPr lang="en-US"/>
              <a:t>Try to answer their question without looking at the screen.</a:t>
            </a:r>
            <a:endParaRPr/>
          </a:p>
          <a:p>
            <a:pPr indent="0" lvl="0" marL="0" rtl="0" algn="l">
              <a:lnSpc>
                <a:spcPct val="105000"/>
              </a:lnSpc>
              <a:spcBef>
                <a:spcPts val="800"/>
              </a:spcBef>
              <a:spcAft>
                <a:spcPts val="0"/>
              </a:spcAft>
              <a:buSzPts val="1800"/>
              <a:buNone/>
            </a:pPr>
            <a:r>
              <a:t/>
            </a:r>
            <a:endParaRPr/>
          </a:p>
        </p:txBody>
      </p:sp>
      <p:pic>
        <p:nvPicPr>
          <p:cNvPr descr="A graphic of a polling place. A voter is standing at an accessible voting system wearing headphones while they vote. The poll worker is standing several feet behind the voting system where they cannot view the voter's choices. " id="285" name="Google Shape;285;p31"/>
          <p:cNvPicPr preferRelativeResize="0"/>
          <p:nvPr/>
        </p:nvPicPr>
        <p:blipFill rotWithShape="1">
          <a:blip r:embed="rId3">
            <a:alphaModFix/>
          </a:blip>
          <a:srcRect b="0" l="0" r="0" t="0"/>
          <a:stretch/>
        </p:blipFill>
        <p:spPr>
          <a:xfrm>
            <a:off x="5810571" y="1152475"/>
            <a:ext cx="2854155" cy="284786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Let the voter know what you are doing </a:t>
            </a:r>
            <a:endParaRPr/>
          </a:p>
        </p:txBody>
      </p:sp>
      <p:sp>
        <p:nvSpPr>
          <p:cNvPr id="291" name="Google Shape;291;p32"/>
          <p:cNvSpPr txBox="1"/>
          <p:nvPr>
            <p:ph idx="1" type="body"/>
          </p:nvPr>
        </p:nvSpPr>
        <p:spPr>
          <a:xfrm>
            <a:off x="511850" y="1127300"/>
            <a:ext cx="6081900" cy="339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lang="en-US"/>
              <a:t>In addition to letting voters tell you what help they need, you can tell them what you will do to help them.</a:t>
            </a:r>
            <a:endParaRPr/>
          </a:p>
          <a:p>
            <a:pPr indent="0" lvl="0" marL="0" rtl="0" algn="l">
              <a:lnSpc>
                <a:spcPct val="100000"/>
              </a:lnSpc>
              <a:spcBef>
                <a:spcPts val="400"/>
              </a:spcBef>
              <a:spcAft>
                <a:spcPts val="0"/>
              </a:spcAft>
              <a:buSzPts val="1800"/>
              <a:buNone/>
            </a:pPr>
            <a:br>
              <a:rPr lang="en-US"/>
            </a:br>
            <a:r>
              <a:rPr lang="en-US"/>
              <a:t>For example, if they need help while they are voting, you might say:</a:t>
            </a:r>
            <a:br>
              <a:rPr lang="en-US"/>
            </a:br>
            <a:endParaRPr/>
          </a:p>
          <a:p>
            <a:pPr indent="0" lvl="0" marL="457200" rtl="0" algn="l">
              <a:lnSpc>
                <a:spcPct val="100000"/>
              </a:lnSpc>
              <a:spcBef>
                <a:spcPts val="400"/>
              </a:spcBef>
              <a:spcAft>
                <a:spcPts val="0"/>
              </a:spcAft>
              <a:buSzPts val="1800"/>
              <a:buNone/>
            </a:pPr>
            <a:r>
              <a:rPr lang="en-US"/>
              <a:t>“I would need to look at the screen to answer your question. Once I’m done, I will move away to give you privacy so that you can continue voting. Is that okay?” If so, “Let me know when you are ready for me to look at the screen.” </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3"/>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Troubleshooting during the voting session  </a:t>
            </a:r>
            <a:endParaRPr/>
          </a:p>
        </p:txBody>
      </p:sp>
      <p:sp>
        <p:nvSpPr>
          <p:cNvPr id="297" name="Google Shape;297;p33"/>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800"/>
              <a:buNone/>
            </a:pPr>
            <a:r>
              <a:rPr lang="en-US"/>
              <a:t>Communicate directly with the voter:</a:t>
            </a:r>
            <a:endParaRPr/>
          </a:p>
          <a:p>
            <a:pPr indent="-342900" lvl="0" marL="457200" rtl="0" algn="l">
              <a:lnSpc>
                <a:spcPct val="100000"/>
              </a:lnSpc>
              <a:spcBef>
                <a:spcPts val="400"/>
              </a:spcBef>
              <a:spcAft>
                <a:spcPts val="0"/>
              </a:spcAft>
              <a:buSzPts val="1800"/>
              <a:buChar char="●"/>
            </a:pPr>
            <a:r>
              <a:rPr lang="en-US"/>
              <a:t>Even if they have an assistant or interpreter</a:t>
            </a:r>
            <a:endParaRPr/>
          </a:p>
          <a:p>
            <a:pPr indent="-342900" lvl="0" marL="457200" rtl="0" algn="l">
              <a:lnSpc>
                <a:spcPct val="100000"/>
              </a:lnSpc>
              <a:spcBef>
                <a:spcPts val="0"/>
              </a:spcBef>
              <a:spcAft>
                <a:spcPts val="0"/>
              </a:spcAft>
              <a:buSzPts val="1800"/>
              <a:buChar char="●"/>
            </a:pPr>
            <a:r>
              <a:rPr lang="en-US"/>
              <a:t>Explain what you are doing</a:t>
            </a:r>
            <a:endParaRPr/>
          </a:p>
          <a:p>
            <a:pPr indent="-342900" lvl="0" marL="457200" rtl="0" algn="l">
              <a:lnSpc>
                <a:spcPct val="100000"/>
              </a:lnSpc>
              <a:spcBef>
                <a:spcPts val="0"/>
              </a:spcBef>
              <a:spcAft>
                <a:spcPts val="0"/>
              </a:spcAft>
              <a:buSzPts val="1800"/>
              <a:buChar char="●"/>
            </a:pPr>
            <a:r>
              <a:rPr lang="en-US"/>
              <a:t>Let them know if you are waiting for assistance or how long it may take</a:t>
            </a:r>
            <a:endParaRPr/>
          </a:p>
          <a:p>
            <a:pPr indent="-342900" lvl="0" marL="457200" rtl="0" algn="l">
              <a:lnSpc>
                <a:spcPct val="100000"/>
              </a:lnSpc>
              <a:spcBef>
                <a:spcPts val="0"/>
              </a:spcBef>
              <a:spcAft>
                <a:spcPts val="0"/>
              </a:spcAft>
              <a:buSzPts val="1800"/>
              <a:buChar char="●"/>
            </a:pPr>
            <a:r>
              <a:rPr lang="en-US"/>
              <a:t>Troubleshoot the problem as much as possible</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US"/>
              <a:t>Let them know about any alternative options, but don’t pressure them to vote on a paper ballot if they want to use the accessible voting system</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4"/>
          <p:cNvSpPr txBox="1"/>
          <p:nvPr>
            <p:ph type="title"/>
          </p:nvPr>
        </p:nvSpPr>
        <p:spPr>
          <a:xfrm>
            <a:off x="1189575" y="837850"/>
            <a:ext cx="7252200" cy="841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600"/>
              <a:buNone/>
            </a:pPr>
            <a:r>
              <a:rPr lang="en-US">
                <a:solidFill>
                  <a:schemeClr val="dk1"/>
                </a:solidFill>
              </a:rPr>
              <a:t>How to assist voters:</a:t>
            </a:r>
            <a:br>
              <a:rPr lang="en-US">
                <a:solidFill>
                  <a:schemeClr val="dk1"/>
                </a:solidFill>
              </a:rPr>
            </a:br>
            <a:r>
              <a:rPr lang="en-US">
                <a:solidFill>
                  <a:schemeClr val="dk1"/>
                </a:solidFill>
              </a:rPr>
              <a:t>While they are verifying and casting their ballot</a:t>
            </a:r>
            <a:endParaRPr>
              <a:solidFill>
                <a:schemeClr val="dk1"/>
              </a:solidFill>
            </a:endParaRPr>
          </a:p>
        </p:txBody>
      </p:sp>
      <p:sp>
        <p:nvSpPr>
          <p:cNvPr id="303" name="Google Shape;303;p34"/>
          <p:cNvSpPr txBox="1"/>
          <p:nvPr/>
        </p:nvSpPr>
        <p:spPr>
          <a:xfrm>
            <a:off x="1189563" y="1782524"/>
            <a:ext cx="6834300" cy="2224393"/>
          </a:xfrm>
          <a:prstGeom prst="rect">
            <a:avLst/>
          </a:prstGeom>
          <a:solidFill>
            <a:srgbClr val="EEEBE0"/>
          </a:solid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2200"/>
              <a:buFont typeface="Arial"/>
              <a:buNone/>
            </a:pPr>
            <a:r>
              <a:rPr b="0" i="0" lang="en-US" sz="2200" u="none" cap="none" strike="noStrike">
                <a:solidFill>
                  <a:schemeClr val="dk2"/>
                </a:solidFill>
                <a:latin typeface="Calibri"/>
                <a:ea typeface="Calibri"/>
                <a:cs typeface="Calibri"/>
                <a:sym typeface="Calibri"/>
              </a:rPr>
              <a:t>“Once the paper print ballot is released from the machine, we should have an envelope immediately provided at the machine to avoid the poll worker or anyone else to "peek" and see our voting choices.”</a:t>
            </a:r>
            <a:endParaRPr b="0" i="0" sz="2200" u="none" cap="none" strike="noStrike">
              <a:solidFill>
                <a:schemeClr val="dk2"/>
              </a:solidFill>
              <a:latin typeface="Calibri"/>
              <a:ea typeface="Calibri"/>
              <a:cs typeface="Calibri"/>
              <a:sym typeface="Calibri"/>
            </a:endParaRPr>
          </a:p>
        </p:txBody>
      </p:sp>
      <p:grpSp>
        <p:nvGrpSpPr>
          <p:cNvPr id="304" name="Google Shape;304;p34"/>
          <p:cNvGrpSpPr/>
          <p:nvPr/>
        </p:nvGrpSpPr>
        <p:grpSpPr>
          <a:xfrm>
            <a:off x="1164901" y="1679836"/>
            <a:ext cx="6883634" cy="2506050"/>
            <a:chOff x="914400" y="1732950"/>
            <a:chExt cx="7316788" cy="2672550"/>
          </a:xfrm>
        </p:grpSpPr>
        <p:cxnSp>
          <p:nvCxnSpPr>
            <p:cNvPr id="305" name="Google Shape;305;p34"/>
            <p:cNvCxnSpPr/>
            <p:nvPr/>
          </p:nvCxnSpPr>
          <p:spPr>
            <a:xfrm>
              <a:off x="914400" y="1732950"/>
              <a:ext cx="7315200" cy="0"/>
            </a:xfrm>
            <a:prstGeom prst="straightConnector1">
              <a:avLst/>
            </a:prstGeom>
            <a:noFill/>
            <a:ln cap="flat" cmpd="sng" w="9525">
              <a:solidFill>
                <a:srgbClr val="8F99A3"/>
              </a:solidFill>
              <a:prstDash val="solid"/>
              <a:round/>
              <a:headEnd len="sm" w="sm" type="none"/>
              <a:tailEnd len="sm" w="sm" type="none"/>
            </a:ln>
          </p:spPr>
        </p:cxnSp>
        <p:sp>
          <p:nvSpPr>
            <p:cNvPr id="306" name="Google Shape;306;p34"/>
            <p:cNvSpPr/>
            <p:nvPr/>
          </p:nvSpPr>
          <p:spPr>
            <a:xfrm>
              <a:off x="915988" y="4302313"/>
              <a:ext cx="7315200" cy="103187"/>
            </a:xfrm>
            <a:custGeom>
              <a:rect b="b" l="l" r="r" t="t"/>
              <a:pathLst>
                <a:path extrusionOk="0" h="65" w="4608">
                  <a:moveTo>
                    <a:pt x="0" y="0"/>
                  </a:moveTo>
                  <a:lnTo>
                    <a:pt x="224" y="0"/>
                  </a:lnTo>
                  <a:lnTo>
                    <a:pt x="286" y="65"/>
                  </a:lnTo>
                  <a:lnTo>
                    <a:pt x="349" y="0"/>
                  </a:lnTo>
                  <a:lnTo>
                    <a:pt x="4608" y="0"/>
                  </a:lnTo>
                </a:path>
              </a:pathLst>
            </a:custGeom>
            <a:noFill/>
            <a:ln cap="flat" cmpd="sng" w="9525">
              <a:solidFill>
                <a:srgbClr val="8F99A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07" name="Google Shape;307;p34"/>
          <p:cNvSpPr txBox="1"/>
          <p:nvPr/>
        </p:nvSpPr>
        <p:spPr>
          <a:xfrm>
            <a:off x="1164900" y="4186050"/>
            <a:ext cx="7468112" cy="507506"/>
          </a:xfrm>
          <a:prstGeom prst="rect">
            <a:avLst/>
          </a:prstGeom>
          <a:noFill/>
          <a:ln>
            <a:noFill/>
          </a:ln>
        </p:spPr>
        <p:txBody>
          <a:bodyPr anchorCtr="0" anchor="t" bIns="45700" lIns="91425" spcFirstLastPara="1" rIns="91425" wrap="square" tIns="45700">
            <a:normAutofit/>
          </a:bodyPr>
          <a:lstStyle/>
          <a:p>
            <a:pPr indent="0" lvl="0" marL="0" marR="0" rtl="0" algn="l">
              <a:lnSpc>
                <a:spcPct val="95000"/>
              </a:lnSpc>
              <a:spcBef>
                <a:spcPts val="300"/>
              </a:spcBef>
              <a:spcAft>
                <a:spcPts val="0"/>
              </a:spcAft>
              <a:buClr>
                <a:srgbClr val="4D565E"/>
              </a:buClr>
              <a:buSzPts val="2000"/>
              <a:buFont typeface="Calibri"/>
              <a:buNone/>
            </a:pPr>
            <a:r>
              <a:rPr b="1" i="0" lang="en-US" sz="1400" u="none" cap="none" strike="noStrike">
                <a:solidFill>
                  <a:srgbClr val="3180B0"/>
                </a:solidFill>
                <a:latin typeface="Calibri"/>
                <a:ea typeface="Calibri"/>
                <a:cs typeface="Calibri"/>
                <a:sym typeface="Calibri"/>
              </a:rPr>
              <a:t>Public comment from NIST Request for Information for  </a:t>
            </a:r>
            <a:r>
              <a:rPr b="1" i="0" lang="en-US" sz="1400" u="sng" cap="none" strike="noStrike">
                <a:solidFill>
                  <a:srgbClr val="3180B0"/>
                </a:solidFill>
                <a:latin typeface="Calibri"/>
                <a:ea typeface="Calibri"/>
                <a:cs typeface="Calibri"/>
                <a:sym typeface="Calibri"/>
                <a:hlinkClick r:id="rId3">
                  <a:extLst>
                    <a:ext uri="{A12FA001-AC4F-418D-AE19-62706E023703}">
                      <ahyp:hlinkClr val="tx"/>
                    </a:ext>
                  </a:extLst>
                </a:hlinkClick>
              </a:rPr>
              <a:t>E.O. 14019</a:t>
            </a:r>
            <a:r>
              <a:rPr b="1" i="0" lang="en-US" sz="1400" u="none" cap="none" strike="noStrike">
                <a:solidFill>
                  <a:srgbClr val="3180B0"/>
                </a:solidFill>
                <a:latin typeface="Calibri"/>
                <a:ea typeface="Calibri"/>
                <a:cs typeface="Calibri"/>
                <a:sym typeface="Calibri"/>
              </a:rPr>
              <a:t>, Promoting Access to Voting</a:t>
            </a:r>
            <a:endParaRPr b="0" i="0" sz="1400" u="none" cap="none" strike="noStrike">
              <a:solidFill>
                <a:srgbClr val="3180B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5"/>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Helping voters verify and cast their ballot</a:t>
            </a:r>
            <a:endParaRPr/>
          </a:p>
        </p:txBody>
      </p:sp>
      <p:sp>
        <p:nvSpPr>
          <p:cNvPr id="313" name="Google Shape;313;p35"/>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1800"/>
              <a:buNone/>
            </a:pPr>
            <a:r>
              <a:rPr lang="en-US"/>
              <a:t>Voters should verify their choices before </a:t>
            </a:r>
            <a:r>
              <a:rPr lang="en-US">
                <a:highlight>
                  <a:srgbClr val="EFEFEF"/>
                </a:highlight>
              </a:rPr>
              <a:t>[printing] [casting] </a:t>
            </a:r>
            <a:r>
              <a:rPr lang="en-US"/>
              <a:t>the ballot.</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US"/>
              <a:t>Voters can spoil a ballot after printing it, and have three tries.</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US"/>
              <a:t>Handling the printed ballot</a:t>
            </a:r>
            <a:endParaRPr/>
          </a:p>
          <a:p>
            <a:pPr indent="-342900" lvl="0" marL="457200" rtl="0" algn="l">
              <a:lnSpc>
                <a:spcPct val="100000"/>
              </a:lnSpc>
              <a:spcBef>
                <a:spcPts val="400"/>
              </a:spcBef>
              <a:spcAft>
                <a:spcPts val="0"/>
              </a:spcAft>
              <a:buSzPts val="1800"/>
              <a:buChar char="●"/>
            </a:pPr>
            <a:r>
              <a:rPr lang="en-US"/>
              <a:t>Let the voter handle the ballot themselves unless they ask for help</a:t>
            </a:r>
            <a:endParaRPr/>
          </a:p>
          <a:p>
            <a:pPr indent="-342900" lvl="0" marL="457200" rtl="0" algn="l">
              <a:lnSpc>
                <a:spcPct val="100000"/>
              </a:lnSpc>
              <a:spcBef>
                <a:spcPts val="0"/>
              </a:spcBef>
              <a:spcAft>
                <a:spcPts val="0"/>
              </a:spcAft>
              <a:buSzPts val="1800"/>
              <a:buChar char="●"/>
            </a:pPr>
            <a:r>
              <a:rPr lang="en-US"/>
              <a:t>If the voter needs help with handling the ballot, ask before taking it from them</a:t>
            </a:r>
            <a:endParaRPr/>
          </a:p>
          <a:p>
            <a:pPr indent="-342900" lvl="0" marL="457200" rtl="0" algn="l">
              <a:lnSpc>
                <a:spcPct val="100000"/>
              </a:lnSpc>
              <a:spcBef>
                <a:spcPts val="0"/>
              </a:spcBef>
              <a:spcAft>
                <a:spcPts val="0"/>
              </a:spcAft>
              <a:buSzPts val="1800"/>
              <a:buChar char="●"/>
            </a:pPr>
            <a:r>
              <a:rPr lang="en-US">
                <a:highlight>
                  <a:srgbClr val="EFEFEF"/>
                </a:highlight>
              </a:rPr>
              <a:t>[ Place the ballot in secrecy sleeve ]</a:t>
            </a:r>
            <a:endParaRPr>
              <a:highlight>
                <a:srgbClr val="EFEFEF"/>
              </a:highlight>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6"/>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Helping voters get to the scanner</a:t>
            </a:r>
            <a:endParaRPr/>
          </a:p>
        </p:txBody>
      </p:sp>
      <p:sp>
        <p:nvSpPr>
          <p:cNvPr id="319" name="Google Shape;319;p36"/>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1800"/>
              <a:buNone/>
            </a:pPr>
            <a:r>
              <a:rPr lang="en-US"/>
              <a:t>Ask the voter if they would like assistance getting to the scanner</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US"/>
              <a:t>For voters who are blind or have low vision: </a:t>
            </a:r>
            <a:endParaRPr/>
          </a:p>
          <a:p>
            <a:pPr indent="-342900" lvl="0" marL="457200" rtl="0" algn="l">
              <a:lnSpc>
                <a:spcPct val="100000"/>
              </a:lnSpc>
              <a:spcBef>
                <a:spcPts val="400"/>
              </a:spcBef>
              <a:spcAft>
                <a:spcPts val="0"/>
              </a:spcAft>
              <a:buSzPts val="1800"/>
              <a:buChar char="●"/>
            </a:pPr>
            <a:r>
              <a:rPr lang="en-US"/>
              <a:t>Tell the voter where the scanner is located and offer to guide them</a:t>
            </a:r>
            <a:endParaRPr/>
          </a:p>
          <a:p>
            <a:pPr indent="-342900" lvl="0" marL="457200" rtl="0" algn="l">
              <a:lnSpc>
                <a:spcPct val="100000"/>
              </a:lnSpc>
              <a:spcBef>
                <a:spcPts val="0"/>
              </a:spcBef>
              <a:spcAft>
                <a:spcPts val="0"/>
              </a:spcAft>
              <a:buSzPts val="1800"/>
              <a:buChar char="●"/>
            </a:pPr>
            <a:r>
              <a:rPr lang="en-US"/>
              <a:t>If they want you to guide them, do not grab them. Offer them your elbow so they can walk with you to the scanner</a:t>
            </a:r>
            <a:endParaRPr/>
          </a:p>
          <a:p>
            <a:pPr indent="-342900" lvl="0" marL="457200" rtl="0" algn="l">
              <a:lnSpc>
                <a:spcPct val="100000"/>
              </a:lnSpc>
              <a:spcBef>
                <a:spcPts val="0"/>
              </a:spcBef>
              <a:spcAft>
                <a:spcPts val="0"/>
              </a:spcAft>
              <a:buSzPts val="1800"/>
              <a:buChar char="●"/>
            </a:pPr>
            <a:r>
              <a:rPr lang="en-US"/>
              <a:t>If they have a service animal, stand on the opposite side of the voter from the animal</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t/>
            </a:r>
            <a:endParaRPr/>
          </a:p>
        </p:txBody>
      </p:sp>
      <p:sp>
        <p:nvSpPr>
          <p:cNvPr id="320" name="Google Shape;320;p36"/>
          <p:cNvSpPr txBox="1"/>
          <p:nvPr/>
        </p:nvSpPr>
        <p:spPr>
          <a:xfrm>
            <a:off x="8790825" y="633700"/>
            <a:ext cx="2238000" cy="1714500"/>
          </a:xfrm>
          <a:prstGeom prst="rect">
            <a:avLst/>
          </a:prstGeom>
          <a:solidFill>
            <a:srgbClr val="E7EC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Remove this slide if your jurisdiction does not use a scanner or where voters cast their ballot at the voting booth.</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7"/>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Helping voters scan their ballot</a:t>
            </a:r>
            <a:endParaRPr/>
          </a:p>
        </p:txBody>
      </p:sp>
      <p:sp>
        <p:nvSpPr>
          <p:cNvPr id="327" name="Google Shape;327;p37"/>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1800"/>
              <a:buNone/>
            </a:pPr>
            <a:r>
              <a:rPr lang="en-US"/>
              <a:t>Tell voters who are blind or low-vision where and how to insert the ballot</a:t>
            </a:r>
            <a:endParaRPr/>
          </a:p>
          <a:p>
            <a:pPr indent="-342900" lvl="0" marL="457200" rtl="0" algn="l">
              <a:lnSpc>
                <a:spcPct val="100000"/>
              </a:lnSpc>
              <a:spcBef>
                <a:spcPts val="400"/>
              </a:spcBef>
              <a:spcAft>
                <a:spcPts val="0"/>
              </a:spcAft>
              <a:buSzPts val="1800"/>
              <a:buChar char="●"/>
            </a:pPr>
            <a:r>
              <a:rPr lang="en-US"/>
              <a:t>Tap the scanner where they will insert the ballot for an audio cue</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US"/>
              <a:t>If using privacy sleeves, let them know they can feed the ballot through the sleeve</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US"/>
              <a:t>If there is an error message, maintain ballot privacy while troubleshooting</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t/>
            </a:r>
            <a:endParaRPr/>
          </a:p>
        </p:txBody>
      </p:sp>
      <p:sp>
        <p:nvSpPr>
          <p:cNvPr id="328" name="Google Shape;328;p37"/>
          <p:cNvSpPr txBox="1"/>
          <p:nvPr/>
        </p:nvSpPr>
        <p:spPr>
          <a:xfrm>
            <a:off x="8790825" y="633700"/>
            <a:ext cx="2238000" cy="1714500"/>
          </a:xfrm>
          <a:prstGeom prst="rect">
            <a:avLst/>
          </a:prstGeom>
          <a:solidFill>
            <a:srgbClr val="E7EC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Remove this slide if your jurisdiction does not use a scanner.</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When they are done</a:t>
            </a:r>
            <a:endParaRPr/>
          </a:p>
        </p:txBody>
      </p:sp>
      <p:sp>
        <p:nvSpPr>
          <p:cNvPr id="335" name="Google Shape;335;p38"/>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1800"/>
              <a:buNone/>
            </a:pPr>
            <a:r>
              <a:rPr lang="en-US"/>
              <a:t>Offer the voter their “I voted” sticker</a:t>
            </a:r>
            <a:endParaRPr/>
          </a:p>
          <a:p>
            <a:pPr indent="-342900" lvl="0" marL="457200" rtl="0" algn="l">
              <a:lnSpc>
                <a:spcPct val="100000"/>
              </a:lnSpc>
              <a:spcBef>
                <a:spcPts val="400"/>
              </a:spcBef>
              <a:spcAft>
                <a:spcPts val="0"/>
              </a:spcAft>
              <a:buSzPts val="1800"/>
              <a:buChar char="●"/>
            </a:pPr>
            <a:r>
              <a:rPr lang="en-US"/>
              <a:t>Don’t try to put the sticker on the voter, let them ask if they need help</a:t>
            </a:r>
            <a:endParaRPr/>
          </a:p>
          <a:p>
            <a:pPr indent="-342900" lvl="0" marL="457200" rtl="0" algn="l">
              <a:lnSpc>
                <a:spcPct val="100000"/>
              </a:lnSpc>
              <a:spcBef>
                <a:spcPts val="0"/>
              </a:spcBef>
              <a:spcAft>
                <a:spcPts val="0"/>
              </a:spcAft>
              <a:buSzPts val="1800"/>
              <a:buChar char="●"/>
            </a:pPr>
            <a:r>
              <a:rPr lang="en-US"/>
              <a:t>For voters with blindness or low vision, let them know how the sticker is oriented so they don’t put it on upside down</a:t>
            </a:r>
            <a:endParaRPr/>
          </a:p>
          <a:p>
            <a:pPr indent="0" lvl="0" marL="0" rtl="0" algn="l">
              <a:lnSpc>
                <a:spcPct val="100000"/>
              </a:lnSpc>
              <a:spcBef>
                <a:spcPts val="400"/>
              </a:spcBef>
              <a:spcAft>
                <a:spcPts val="0"/>
              </a:spcAft>
              <a:buSzPts val="1800"/>
              <a:buNone/>
            </a:pPr>
            <a:r>
              <a:t/>
            </a:r>
            <a:endParaRPr/>
          </a:p>
          <a:p>
            <a:pPr indent="0" lvl="0" marL="0" rtl="0" algn="l">
              <a:lnSpc>
                <a:spcPct val="100000"/>
              </a:lnSpc>
              <a:spcBef>
                <a:spcPts val="400"/>
              </a:spcBef>
              <a:spcAft>
                <a:spcPts val="0"/>
              </a:spcAft>
              <a:buSzPts val="1800"/>
              <a:buNone/>
            </a:pPr>
            <a:r>
              <a:rPr lang="en-US"/>
              <a:t>Ask them if they need directions to the polling place exit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9"/>
          <p:cNvSpPr txBox="1"/>
          <p:nvPr>
            <p:ph type="title"/>
          </p:nvPr>
        </p:nvSpPr>
        <p:spPr>
          <a:xfrm>
            <a:off x="1189575" y="838025"/>
            <a:ext cx="7252200" cy="841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600"/>
              <a:buNone/>
            </a:pPr>
            <a:r>
              <a:rPr lang="en-US">
                <a:solidFill>
                  <a:schemeClr val="dk1"/>
                </a:solidFill>
              </a:rPr>
              <a:t>Summary and resources</a:t>
            </a:r>
            <a:endParaRPr>
              <a:solidFill>
                <a:schemeClr val="dk1"/>
              </a:solidFill>
            </a:endParaRPr>
          </a:p>
        </p:txBody>
      </p:sp>
      <p:grpSp>
        <p:nvGrpSpPr>
          <p:cNvPr id="341" name="Google Shape;341;p39"/>
          <p:cNvGrpSpPr/>
          <p:nvPr/>
        </p:nvGrpSpPr>
        <p:grpSpPr>
          <a:xfrm>
            <a:off x="1164901" y="1679836"/>
            <a:ext cx="6883634" cy="2506050"/>
            <a:chOff x="914400" y="1732950"/>
            <a:chExt cx="7316788" cy="2672550"/>
          </a:xfrm>
        </p:grpSpPr>
        <p:cxnSp>
          <p:nvCxnSpPr>
            <p:cNvPr id="342" name="Google Shape;342;p39"/>
            <p:cNvCxnSpPr/>
            <p:nvPr/>
          </p:nvCxnSpPr>
          <p:spPr>
            <a:xfrm>
              <a:off x="914400" y="1732950"/>
              <a:ext cx="7315200" cy="0"/>
            </a:xfrm>
            <a:prstGeom prst="straightConnector1">
              <a:avLst/>
            </a:prstGeom>
            <a:noFill/>
            <a:ln cap="flat" cmpd="sng" w="9525">
              <a:solidFill>
                <a:srgbClr val="8F99A3"/>
              </a:solidFill>
              <a:prstDash val="solid"/>
              <a:round/>
              <a:headEnd len="sm" w="sm" type="none"/>
              <a:tailEnd len="sm" w="sm" type="none"/>
            </a:ln>
          </p:spPr>
        </p:cxnSp>
        <p:sp>
          <p:nvSpPr>
            <p:cNvPr id="343" name="Google Shape;343;p39"/>
            <p:cNvSpPr/>
            <p:nvPr/>
          </p:nvSpPr>
          <p:spPr>
            <a:xfrm>
              <a:off x="915988" y="4302313"/>
              <a:ext cx="7315200" cy="103187"/>
            </a:xfrm>
            <a:custGeom>
              <a:rect b="b" l="l" r="r" t="t"/>
              <a:pathLst>
                <a:path extrusionOk="0" h="65" w="4608">
                  <a:moveTo>
                    <a:pt x="0" y="0"/>
                  </a:moveTo>
                  <a:lnTo>
                    <a:pt x="224" y="0"/>
                  </a:lnTo>
                  <a:lnTo>
                    <a:pt x="286" y="65"/>
                  </a:lnTo>
                  <a:lnTo>
                    <a:pt x="349" y="0"/>
                  </a:lnTo>
                  <a:lnTo>
                    <a:pt x="4608" y="0"/>
                  </a:lnTo>
                </a:path>
              </a:pathLst>
            </a:custGeom>
            <a:noFill/>
            <a:ln cap="flat" cmpd="sng" w="9525">
              <a:solidFill>
                <a:srgbClr val="8F99A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44" name="Google Shape;344;p39"/>
          <p:cNvSpPr txBox="1"/>
          <p:nvPr/>
        </p:nvSpPr>
        <p:spPr>
          <a:xfrm>
            <a:off x="1189575" y="1767975"/>
            <a:ext cx="6834300" cy="2222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b="0" i="0" lang="en-US" sz="2200" u="none" cap="none" strike="noStrike">
                <a:solidFill>
                  <a:schemeClr val="dk2"/>
                </a:solidFill>
                <a:latin typeface="Calibri"/>
                <a:ea typeface="Calibri"/>
                <a:cs typeface="Calibri"/>
                <a:sym typeface="Calibri"/>
              </a:rPr>
              <a:t>"Having the accessible voting machine already set up in the poll workers familiar with its set up an operation speeds up the process and makes it less unequal in experience for disabled voters."</a:t>
            </a:r>
            <a:endParaRPr b="0" i="0" sz="2000" u="none" cap="none" strike="noStrike">
              <a:solidFill>
                <a:srgbClr val="000000"/>
              </a:solidFill>
              <a:latin typeface="Arial"/>
              <a:ea typeface="Arial"/>
              <a:cs typeface="Arial"/>
              <a:sym typeface="Arial"/>
            </a:endParaRPr>
          </a:p>
        </p:txBody>
      </p:sp>
      <p:sp>
        <p:nvSpPr>
          <p:cNvPr id="345" name="Google Shape;345;p39"/>
          <p:cNvSpPr txBox="1"/>
          <p:nvPr/>
        </p:nvSpPr>
        <p:spPr>
          <a:xfrm>
            <a:off x="1164900" y="4186050"/>
            <a:ext cx="7468112" cy="507506"/>
          </a:xfrm>
          <a:prstGeom prst="rect">
            <a:avLst/>
          </a:prstGeom>
          <a:noFill/>
          <a:ln>
            <a:noFill/>
          </a:ln>
        </p:spPr>
        <p:txBody>
          <a:bodyPr anchorCtr="0" anchor="t" bIns="45700" lIns="91425" spcFirstLastPara="1" rIns="91425" wrap="square" tIns="45700">
            <a:normAutofit/>
          </a:bodyPr>
          <a:lstStyle/>
          <a:p>
            <a:pPr indent="0" lvl="0" marL="0" marR="0" rtl="0" algn="l">
              <a:lnSpc>
                <a:spcPct val="95000"/>
              </a:lnSpc>
              <a:spcBef>
                <a:spcPts val="300"/>
              </a:spcBef>
              <a:spcAft>
                <a:spcPts val="0"/>
              </a:spcAft>
              <a:buClr>
                <a:srgbClr val="4D565E"/>
              </a:buClr>
              <a:buSzPts val="2000"/>
              <a:buFont typeface="Calibri"/>
              <a:buNone/>
            </a:pPr>
            <a:r>
              <a:rPr b="1" i="0" lang="en-US" sz="1400" u="none" cap="none" strike="noStrike">
                <a:solidFill>
                  <a:srgbClr val="3180B0"/>
                </a:solidFill>
                <a:latin typeface="Calibri"/>
                <a:ea typeface="Calibri"/>
                <a:cs typeface="Calibri"/>
                <a:sym typeface="Calibri"/>
              </a:rPr>
              <a:t>Public comment from NIST Request for Information for  </a:t>
            </a:r>
            <a:r>
              <a:rPr b="1" i="0" lang="en-US" sz="1400" u="sng" cap="none" strike="noStrike">
                <a:solidFill>
                  <a:srgbClr val="3180B0"/>
                </a:solidFill>
                <a:latin typeface="Calibri"/>
                <a:ea typeface="Calibri"/>
                <a:cs typeface="Calibri"/>
                <a:sym typeface="Calibri"/>
                <a:hlinkClick r:id="rId3">
                  <a:extLst>
                    <a:ext uri="{A12FA001-AC4F-418D-AE19-62706E023703}">
                      <ahyp:hlinkClr val="tx"/>
                    </a:ext>
                  </a:extLst>
                </a:hlinkClick>
              </a:rPr>
              <a:t>E.O. 14019</a:t>
            </a:r>
            <a:r>
              <a:rPr b="1" i="0" lang="en-US" sz="1400" u="none" cap="none" strike="noStrike">
                <a:solidFill>
                  <a:srgbClr val="3180B0"/>
                </a:solidFill>
                <a:latin typeface="Calibri"/>
                <a:ea typeface="Calibri"/>
                <a:cs typeface="Calibri"/>
                <a:sym typeface="Calibri"/>
              </a:rPr>
              <a:t>, Promoting Access to Voting</a:t>
            </a:r>
            <a:endParaRPr b="0" i="0" sz="1400" u="none" cap="none" strike="noStrike">
              <a:solidFill>
                <a:srgbClr val="3180B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4"/>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About this training</a:t>
            </a:r>
            <a:endParaRPr/>
          </a:p>
        </p:txBody>
      </p:sp>
      <p:sp>
        <p:nvSpPr>
          <p:cNvPr id="57" name="Google Shape;57;p4"/>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n-US" sz="1800"/>
              <a:t>This module of poll worker training covers:</a:t>
            </a:r>
            <a:endParaRPr sz="1800"/>
          </a:p>
          <a:p>
            <a:pPr indent="0" lvl="0" marL="0" rtl="0" algn="l">
              <a:lnSpc>
                <a:spcPct val="90000"/>
              </a:lnSpc>
              <a:spcBef>
                <a:spcPts val="0"/>
              </a:spcBef>
              <a:spcAft>
                <a:spcPts val="0"/>
              </a:spcAft>
              <a:buSzPts val="1800"/>
              <a:buNone/>
            </a:pPr>
            <a:r>
              <a:t/>
            </a:r>
            <a:endParaRPr sz="1800"/>
          </a:p>
          <a:p>
            <a:pPr indent="-342900" lvl="0" marL="457200" rtl="0" algn="l">
              <a:lnSpc>
                <a:spcPct val="90000"/>
              </a:lnSpc>
              <a:spcBef>
                <a:spcPts val="0"/>
              </a:spcBef>
              <a:spcAft>
                <a:spcPts val="0"/>
              </a:spcAft>
              <a:buSzPts val="1800"/>
              <a:buChar char="●"/>
            </a:pPr>
            <a:r>
              <a:rPr lang="en-US" sz="1800"/>
              <a:t>Disability rights during voting</a:t>
            </a:r>
            <a:endParaRPr sz="1800"/>
          </a:p>
          <a:p>
            <a:pPr indent="-342900" lvl="0" marL="457200" rtl="0" algn="l">
              <a:lnSpc>
                <a:spcPct val="90000"/>
              </a:lnSpc>
              <a:spcBef>
                <a:spcPts val="0"/>
              </a:spcBef>
              <a:spcAft>
                <a:spcPts val="0"/>
              </a:spcAft>
              <a:buSzPts val="1800"/>
              <a:buChar char="●"/>
            </a:pPr>
            <a:r>
              <a:rPr lang="en-US" sz="1800"/>
              <a:t>Accessible voting systems</a:t>
            </a:r>
            <a:endParaRPr sz="1800"/>
          </a:p>
          <a:p>
            <a:pPr indent="-342900" lvl="0" marL="457200" rtl="0" algn="l">
              <a:lnSpc>
                <a:spcPct val="90000"/>
              </a:lnSpc>
              <a:spcBef>
                <a:spcPts val="0"/>
              </a:spcBef>
              <a:spcAft>
                <a:spcPts val="0"/>
              </a:spcAft>
              <a:buSzPts val="1800"/>
              <a:buChar char="●"/>
            </a:pPr>
            <a:r>
              <a:rPr lang="en-US" sz="1800"/>
              <a:t>Assisting voters with disabilities </a:t>
            </a:r>
            <a:endParaRPr sz="1800"/>
          </a:p>
          <a:p>
            <a:pPr indent="-342900" lvl="0" marL="457200" rtl="0" algn="l">
              <a:lnSpc>
                <a:spcPct val="90000"/>
              </a:lnSpc>
              <a:spcBef>
                <a:spcPts val="0"/>
              </a:spcBef>
              <a:spcAft>
                <a:spcPts val="0"/>
              </a:spcAft>
              <a:buSzPts val="1800"/>
              <a:buChar char="●"/>
            </a:pPr>
            <a:r>
              <a:rPr lang="en-US" sz="1800"/>
              <a:t>How to assist voters</a:t>
            </a:r>
            <a:endParaRPr sz="1800"/>
          </a:p>
          <a:p>
            <a:pPr indent="-342900" lvl="1" marL="914400" rtl="0" algn="l">
              <a:lnSpc>
                <a:spcPct val="90000"/>
              </a:lnSpc>
              <a:spcBef>
                <a:spcPts val="0"/>
              </a:spcBef>
              <a:spcAft>
                <a:spcPts val="0"/>
              </a:spcAft>
              <a:buSzPts val="1800"/>
              <a:buChar char="○"/>
            </a:pPr>
            <a:r>
              <a:rPr lang="en-US" sz="1800"/>
              <a:t>Checking in a voter</a:t>
            </a:r>
            <a:endParaRPr sz="1800"/>
          </a:p>
          <a:p>
            <a:pPr indent="-342900" lvl="1" marL="914400" rtl="0" algn="l">
              <a:lnSpc>
                <a:spcPct val="90000"/>
              </a:lnSpc>
              <a:spcBef>
                <a:spcPts val="0"/>
              </a:spcBef>
              <a:spcAft>
                <a:spcPts val="0"/>
              </a:spcAft>
              <a:buSzPts val="1800"/>
              <a:buChar char="○"/>
            </a:pPr>
            <a:r>
              <a:rPr lang="en-US" sz="1800"/>
              <a:t>Setting up the voting system</a:t>
            </a:r>
            <a:endParaRPr sz="1800"/>
          </a:p>
          <a:p>
            <a:pPr indent="-342900" lvl="1" marL="914400" rtl="0" algn="l">
              <a:lnSpc>
                <a:spcPct val="90000"/>
              </a:lnSpc>
              <a:spcBef>
                <a:spcPts val="0"/>
              </a:spcBef>
              <a:spcAft>
                <a:spcPts val="0"/>
              </a:spcAft>
              <a:buSzPts val="1800"/>
              <a:buChar char="○"/>
            </a:pPr>
            <a:r>
              <a:rPr lang="en-US" sz="1800"/>
              <a:t>While they are voting</a:t>
            </a:r>
            <a:endParaRPr sz="1800"/>
          </a:p>
          <a:p>
            <a:pPr indent="-342900" lvl="1" marL="914400" rtl="0" algn="l">
              <a:lnSpc>
                <a:spcPct val="90000"/>
              </a:lnSpc>
              <a:spcBef>
                <a:spcPts val="0"/>
              </a:spcBef>
              <a:spcAft>
                <a:spcPts val="0"/>
              </a:spcAft>
              <a:buSzPts val="1800"/>
              <a:buChar char="○"/>
            </a:pPr>
            <a:r>
              <a:rPr lang="en-US" sz="1800"/>
              <a:t>While they are </a:t>
            </a:r>
            <a:r>
              <a:rPr lang="en-US"/>
              <a:t>ve</a:t>
            </a:r>
            <a:r>
              <a:rPr lang="en-US" sz="1800"/>
              <a:t>rifying and casting their ballot</a:t>
            </a:r>
            <a:endParaRPr sz="1800"/>
          </a:p>
          <a:p>
            <a:pPr indent="-342900" lvl="0" marL="457200" rtl="0" algn="l">
              <a:lnSpc>
                <a:spcPct val="90000"/>
              </a:lnSpc>
              <a:spcBef>
                <a:spcPts val="0"/>
              </a:spcBef>
              <a:spcAft>
                <a:spcPts val="0"/>
              </a:spcAft>
              <a:buSzPts val="1800"/>
              <a:buChar char="●"/>
            </a:pPr>
            <a:r>
              <a:rPr lang="en-US" sz="1800"/>
              <a:t>Summary and resources</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0"/>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Summary: Do</a:t>
            </a:r>
            <a:endParaRPr/>
          </a:p>
        </p:txBody>
      </p:sp>
      <p:sp>
        <p:nvSpPr>
          <p:cNvPr id="351" name="Google Shape;351;p40"/>
          <p:cNvSpPr txBox="1"/>
          <p:nvPr>
            <p:ph idx="1" type="body"/>
          </p:nvPr>
        </p:nvSpPr>
        <p:spPr>
          <a:xfrm>
            <a:off x="579226" y="1188576"/>
            <a:ext cx="8229600" cy="3394500"/>
          </a:xfrm>
          <a:prstGeom prst="rect">
            <a:avLst/>
          </a:prstGeom>
          <a:noFill/>
          <a:ln>
            <a:noFill/>
          </a:ln>
        </p:spPr>
        <p:txBody>
          <a:bodyPr anchorCtr="0" anchor="t" bIns="45700" lIns="91425" spcFirstLastPara="1" rIns="91425" wrap="square" tIns="45700">
            <a:normAutofit/>
          </a:bodyPr>
          <a:lstStyle/>
          <a:p>
            <a:pPr indent="-342900" lvl="0" marL="457200" rtl="0" algn="l">
              <a:lnSpc>
                <a:spcPct val="105000"/>
              </a:lnSpc>
              <a:spcBef>
                <a:spcPts val="800"/>
              </a:spcBef>
              <a:spcAft>
                <a:spcPts val="0"/>
              </a:spcAft>
              <a:buSzPts val="1800"/>
              <a:buChar char="●"/>
            </a:pPr>
            <a:r>
              <a:rPr lang="en-US"/>
              <a:t>Offer every voter the option to use the accessible voting system</a:t>
            </a:r>
            <a:endParaRPr/>
          </a:p>
          <a:p>
            <a:pPr indent="-342900" lvl="0" marL="457200" rtl="0" algn="l">
              <a:lnSpc>
                <a:spcPct val="105000"/>
              </a:lnSpc>
              <a:spcBef>
                <a:spcPts val="0"/>
              </a:spcBef>
              <a:spcAft>
                <a:spcPts val="0"/>
              </a:spcAft>
              <a:buSzPts val="1800"/>
              <a:buChar char="●"/>
            </a:pPr>
            <a:r>
              <a:rPr lang="en-US"/>
              <a:t>Ask if a voter needs help</a:t>
            </a:r>
            <a:endParaRPr/>
          </a:p>
          <a:p>
            <a:pPr indent="-342900" lvl="0" marL="457200" rtl="0" algn="l">
              <a:lnSpc>
                <a:spcPct val="105000"/>
              </a:lnSpc>
              <a:spcBef>
                <a:spcPts val="0"/>
              </a:spcBef>
              <a:spcAft>
                <a:spcPts val="0"/>
              </a:spcAft>
              <a:buSzPts val="1800"/>
              <a:buChar char="●"/>
            </a:pPr>
            <a:r>
              <a:rPr lang="en-US"/>
              <a:t>If the voter is listening to the audio ballot, wait until they signal you that they are ready before you speak to them</a:t>
            </a:r>
            <a:endParaRPr/>
          </a:p>
          <a:p>
            <a:pPr indent="-342900" lvl="0" marL="457200" rtl="0" algn="l">
              <a:lnSpc>
                <a:spcPct val="105000"/>
              </a:lnSpc>
              <a:spcBef>
                <a:spcPts val="0"/>
              </a:spcBef>
              <a:spcAft>
                <a:spcPts val="0"/>
              </a:spcAft>
              <a:buSzPts val="1800"/>
              <a:buChar char="●"/>
            </a:pPr>
            <a:r>
              <a:rPr lang="en-US"/>
              <a:t>Give voters time to vote. Everyone votes at a different pace</a:t>
            </a:r>
            <a:endParaRPr/>
          </a:p>
          <a:p>
            <a:pPr indent="-342900" lvl="0" marL="457200" rtl="0" algn="l">
              <a:lnSpc>
                <a:spcPct val="105000"/>
              </a:lnSpc>
              <a:spcBef>
                <a:spcPts val="0"/>
              </a:spcBef>
              <a:spcAft>
                <a:spcPts val="0"/>
              </a:spcAft>
              <a:buSzPts val="1800"/>
              <a:buChar char="●"/>
            </a:pPr>
            <a:r>
              <a:rPr lang="en-US"/>
              <a:t>Offer a voter headphones if they are voting by audio ballot</a:t>
            </a:r>
            <a:endParaRPr/>
          </a:p>
          <a:p>
            <a:pPr indent="-342900" lvl="0" marL="457200" rtl="0" algn="l">
              <a:lnSpc>
                <a:spcPct val="105000"/>
              </a:lnSpc>
              <a:spcBef>
                <a:spcPts val="0"/>
              </a:spcBef>
              <a:spcAft>
                <a:spcPts val="0"/>
              </a:spcAft>
              <a:buSzPts val="1800"/>
              <a:buChar char="●"/>
            </a:pPr>
            <a:r>
              <a:rPr lang="en-US"/>
              <a:t>[</a:t>
            </a:r>
            <a:r>
              <a:rPr lang="en-US">
                <a:solidFill>
                  <a:schemeClr val="dk2"/>
                </a:solidFill>
                <a:highlight>
                  <a:srgbClr val="EFEFEF"/>
                </a:highlight>
              </a:rPr>
              <a:t>BMDs]</a:t>
            </a:r>
            <a:r>
              <a:rPr lang="en-US"/>
              <a:t> Offer to help them navigate to the scanner or ballot box</a:t>
            </a:r>
            <a:endParaRPr/>
          </a:p>
          <a:p>
            <a:pPr indent="-342900" lvl="0" marL="457200" rtl="0" algn="l">
              <a:lnSpc>
                <a:spcPct val="105000"/>
              </a:lnSpc>
              <a:spcBef>
                <a:spcPts val="0"/>
              </a:spcBef>
              <a:spcAft>
                <a:spcPts val="0"/>
              </a:spcAft>
              <a:buSzPts val="1800"/>
              <a:buChar char="●"/>
            </a:pPr>
            <a:r>
              <a:rPr lang="en-US"/>
              <a:t>Troubleshoot a voter’s problem as much as possible, so they can vote privately and independently</a:t>
            </a:r>
            <a:endParaRPr/>
          </a:p>
          <a:p>
            <a:pPr indent="0" lvl="0" marL="0" rtl="0" algn="l">
              <a:lnSpc>
                <a:spcPct val="100000"/>
              </a:lnSpc>
              <a:spcBef>
                <a:spcPts val="400"/>
              </a:spcBef>
              <a:spcAft>
                <a:spcPts val="0"/>
              </a:spcAft>
              <a:buSzPts val="18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Summary: Don’t</a:t>
            </a:r>
            <a:endParaRPr/>
          </a:p>
        </p:txBody>
      </p:sp>
      <p:sp>
        <p:nvSpPr>
          <p:cNvPr id="357" name="Google Shape;357;p41"/>
          <p:cNvSpPr txBox="1"/>
          <p:nvPr>
            <p:ph idx="1" type="body"/>
          </p:nvPr>
        </p:nvSpPr>
        <p:spPr>
          <a:xfrm>
            <a:off x="579226" y="1188576"/>
            <a:ext cx="8229600" cy="3394500"/>
          </a:xfrm>
          <a:prstGeom prst="rect">
            <a:avLst/>
          </a:prstGeom>
          <a:noFill/>
          <a:ln>
            <a:noFill/>
          </a:ln>
        </p:spPr>
        <p:txBody>
          <a:bodyPr anchorCtr="0" anchor="t" bIns="45700" lIns="91425" spcFirstLastPara="1" rIns="91425" wrap="square" tIns="45700">
            <a:normAutofit/>
          </a:bodyPr>
          <a:lstStyle/>
          <a:p>
            <a:pPr indent="-342900" lvl="0" marL="457200" rtl="0" algn="l">
              <a:lnSpc>
                <a:spcPct val="105000"/>
              </a:lnSpc>
              <a:spcBef>
                <a:spcPts val="800"/>
              </a:spcBef>
              <a:spcAft>
                <a:spcPts val="0"/>
              </a:spcAft>
              <a:buSzPts val="1800"/>
              <a:buChar char="●"/>
            </a:pPr>
            <a:r>
              <a:rPr lang="en-US" sz="1800"/>
              <a:t>Ask someone about what disability they have</a:t>
            </a:r>
            <a:endParaRPr sz="1800"/>
          </a:p>
          <a:p>
            <a:pPr indent="-342900" lvl="0" marL="457200" rtl="0" algn="l">
              <a:lnSpc>
                <a:spcPct val="105000"/>
              </a:lnSpc>
              <a:spcBef>
                <a:spcPts val="800"/>
              </a:spcBef>
              <a:spcAft>
                <a:spcPts val="0"/>
              </a:spcAft>
              <a:buSzPts val="1800"/>
              <a:buChar char="●"/>
            </a:pPr>
            <a:r>
              <a:rPr lang="en-US" sz="1800"/>
              <a:t>Assume a voter needs help</a:t>
            </a:r>
            <a:endParaRPr sz="1800"/>
          </a:p>
          <a:p>
            <a:pPr indent="-342900" lvl="0" marL="457200" rtl="0" algn="l">
              <a:lnSpc>
                <a:spcPct val="105000"/>
              </a:lnSpc>
              <a:spcBef>
                <a:spcPts val="800"/>
              </a:spcBef>
              <a:spcAft>
                <a:spcPts val="0"/>
              </a:spcAft>
              <a:buSzPts val="1800"/>
              <a:buChar char="●"/>
            </a:pPr>
            <a:r>
              <a:rPr lang="en-US" sz="1800"/>
              <a:t>Speak over a voter’s audio session</a:t>
            </a:r>
            <a:endParaRPr sz="1800"/>
          </a:p>
          <a:p>
            <a:pPr indent="-342900" lvl="0" marL="457200" rtl="0" algn="l">
              <a:lnSpc>
                <a:spcPct val="105000"/>
              </a:lnSpc>
              <a:spcBef>
                <a:spcPts val="800"/>
              </a:spcBef>
              <a:spcAft>
                <a:spcPts val="0"/>
              </a:spcAft>
              <a:buSzPts val="1800"/>
              <a:buChar char="●"/>
            </a:pPr>
            <a:r>
              <a:rPr lang="en-US" sz="1800"/>
              <a:t>Rush a voter if you think they are taking too long</a:t>
            </a:r>
            <a:endParaRPr sz="1800"/>
          </a:p>
          <a:p>
            <a:pPr indent="-342900" lvl="0" marL="457200" rtl="0" algn="l">
              <a:lnSpc>
                <a:spcPct val="105000"/>
              </a:lnSpc>
              <a:spcBef>
                <a:spcPts val="800"/>
              </a:spcBef>
              <a:spcAft>
                <a:spcPts val="0"/>
              </a:spcAft>
              <a:buSzPts val="1800"/>
              <a:buChar char="●"/>
            </a:pPr>
            <a:r>
              <a:rPr lang="en-US" sz="1800"/>
              <a:t>Place headphones on a voter unless they ask you to</a:t>
            </a:r>
            <a:endParaRPr sz="1800"/>
          </a:p>
          <a:p>
            <a:pPr indent="-342900" lvl="0" marL="457200" rtl="0" algn="l">
              <a:lnSpc>
                <a:spcPct val="105000"/>
              </a:lnSpc>
              <a:spcBef>
                <a:spcPts val="800"/>
              </a:spcBef>
              <a:spcAft>
                <a:spcPts val="0"/>
              </a:spcAft>
              <a:buSzPts val="1800"/>
              <a:buChar char="●"/>
            </a:pPr>
            <a:r>
              <a:rPr lang="en-US" sz="1800"/>
              <a:t>Take a voter’s ballot to the scanner unless they ask you to</a:t>
            </a:r>
            <a:endParaRPr sz="1800"/>
          </a:p>
          <a:p>
            <a:pPr indent="-342900" lvl="0" marL="457200" rtl="0" algn="l">
              <a:lnSpc>
                <a:spcPct val="105000"/>
              </a:lnSpc>
              <a:spcBef>
                <a:spcPts val="800"/>
              </a:spcBef>
              <a:spcAft>
                <a:spcPts val="0"/>
              </a:spcAft>
              <a:buSzPts val="1800"/>
              <a:buChar char="●"/>
            </a:pPr>
            <a:r>
              <a:rPr lang="en-US" sz="1800"/>
              <a:t>Try to discourage someone from using the accessible voting system if they’re having a problem</a:t>
            </a:r>
            <a:endParaRPr sz="1800"/>
          </a:p>
          <a:p>
            <a:pPr indent="0" lvl="0" marL="457200" rtl="0" algn="l">
              <a:lnSpc>
                <a:spcPct val="105000"/>
              </a:lnSpc>
              <a:spcBef>
                <a:spcPts val="800"/>
              </a:spcBef>
              <a:spcAft>
                <a:spcPts val="0"/>
              </a:spcAft>
              <a:buSzPts val="1800"/>
              <a:buNone/>
            </a:pPr>
            <a:r>
              <a:t/>
            </a:r>
            <a:endParaRPr/>
          </a:p>
          <a:p>
            <a:pPr indent="0" lvl="0" marL="0" rtl="0" algn="l">
              <a:lnSpc>
                <a:spcPct val="100000"/>
              </a:lnSpc>
              <a:spcBef>
                <a:spcPts val="400"/>
              </a:spcBef>
              <a:spcAft>
                <a:spcPts val="0"/>
              </a:spcAft>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2"/>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Your Election Day Resources</a:t>
            </a:r>
            <a:endParaRPr/>
          </a:p>
        </p:txBody>
      </p:sp>
      <p:sp>
        <p:nvSpPr>
          <p:cNvPr id="363" name="Google Shape;363;p42"/>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1800"/>
              <a:buNone/>
            </a:pPr>
            <a:r>
              <a:rPr lang="en-US">
                <a:solidFill>
                  <a:schemeClr val="dk2"/>
                </a:solidFill>
                <a:highlight>
                  <a:srgbClr val="EFEFEF"/>
                </a:highlight>
              </a:rPr>
              <a:t>Use this slide to review </a:t>
            </a:r>
            <a:endParaRPr>
              <a:solidFill>
                <a:schemeClr val="dk2"/>
              </a:solidFill>
              <a:highlight>
                <a:srgbClr val="EFEFEF"/>
              </a:highlight>
            </a:endParaRPr>
          </a:p>
          <a:p>
            <a:pPr indent="-342900" lvl="0" marL="457200" rtl="0" algn="l">
              <a:lnSpc>
                <a:spcPct val="100000"/>
              </a:lnSpc>
              <a:spcBef>
                <a:spcPts val="400"/>
              </a:spcBef>
              <a:spcAft>
                <a:spcPts val="0"/>
              </a:spcAft>
              <a:buClr>
                <a:schemeClr val="dk2"/>
              </a:buClr>
              <a:buSzPts val="1800"/>
              <a:buChar char="●"/>
            </a:pPr>
            <a:r>
              <a:rPr lang="en-US">
                <a:solidFill>
                  <a:schemeClr val="dk2"/>
                </a:solidFill>
                <a:highlight>
                  <a:srgbClr val="EFEFEF"/>
                </a:highlight>
              </a:rPr>
              <a:t>Procedures and forms</a:t>
            </a:r>
            <a:endParaRPr>
              <a:solidFill>
                <a:schemeClr val="dk2"/>
              </a:solidFill>
              <a:highlight>
                <a:srgbClr val="EFEFEF"/>
              </a:highlight>
            </a:endParaRPr>
          </a:p>
          <a:p>
            <a:pPr indent="-342900" lvl="0" marL="457200" rtl="0" algn="l">
              <a:lnSpc>
                <a:spcPct val="100000"/>
              </a:lnSpc>
              <a:spcBef>
                <a:spcPts val="0"/>
              </a:spcBef>
              <a:spcAft>
                <a:spcPts val="0"/>
              </a:spcAft>
              <a:buClr>
                <a:schemeClr val="dk2"/>
              </a:buClr>
              <a:buSzPts val="1800"/>
              <a:buChar char="●"/>
            </a:pPr>
            <a:r>
              <a:rPr lang="en-US">
                <a:solidFill>
                  <a:schemeClr val="dk2"/>
                </a:solidFill>
                <a:highlight>
                  <a:srgbClr val="EFEFEF"/>
                </a:highlight>
              </a:rPr>
              <a:t>Job aids for the accessible voting system feature</a:t>
            </a:r>
            <a:endParaRPr>
              <a:solidFill>
                <a:schemeClr val="dk2"/>
              </a:solidFill>
              <a:highlight>
                <a:srgbClr val="EFEFEF"/>
              </a:highlight>
            </a:endParaRPr>
          </a:p>
          <a:p>
            <a:pPr indent="-342900" lvl="0" marL="457200" rtl="0" algn="l">
              <a:lnSpc>
                <a:spcPct val="100000"/>
              </a:lnSpc>
              <a:spcBef>
                <a:spcPts val="0"/>
              </a:spcBef>
              <a:spcAft>
                <a:spcPts val="0"/>
              </a:spcAft>
              <a:buClr>
                <a:schemeClr val="dk2"/>
              </a:buClr>
              <a:buSzPts val="1800"/>
              <a:buChar char="●"/>
            </a:pPr>
            <a:r>
              <a:rPr lang="en-US">
                <a:solidFill>
                  <a:schemeClr val="dk2"/>
                </a:solidFill>
                <a:highlight>
                  <a:srgbClr val="EFEFEF"/>
                </a:highlight>
              </a:rPr>
              <a:t>Any other information in the poll workers’ manual</a:t>
            </a:r>
            <a:endParaRPr>
              <a:solidFill>
                <a:schemeClr val="dk2"/>
              </a:solidFill>
              <a:highlight>
                <a:srgbClr val="EFEFEF"/>
              </a:highlight>
            </a:endParaRPr>
          </a:p>
          <a:p>
            <a:pPr indent="-342900" lvl="0" marL="457200" rtl="0" algn="l">
              <a:lnSpc>
                <a:spcPct val="100000"/>
              </a:lnSpc>
              <a:spcBef>
                <a:spcPts val="0"/>
              </a:spcBef>
              <a:spcAft>
                <a:spcPts val="0"/>
              </a:spcAft>
              <a:buClr>
                <a:schemeClr val="dk2"/>
              </a:buClr>
              <a:buSzPts val="1800"/>
              <a:buChar char="●"/>
            </a:pPr>
            <a:r>
              <a:rPr lang="en-US">
                <a:solidFill>
                  <a:schemeClr val="dk2"/>
                </a:solidFill>
                <a:highlight>
                  <a:srgbClr val="EFEFEF"/>
                </a:highlight>
              </a:rPr>
              <a:t>ASL interpreters if available remotely</a:t>
            </a:r>
            <a:endParaRPr>
              <a:solidFill>
                <a:schemeClr val="dk2"/>
              </a:solidFill>
              <a:highlight>
                <a:srgbClr val="EFEFEF"/>
              </a:highlight>
            </a:endParaRPr>
          </a:p>
          <a:p>
            <a:pPr indent="-342900" lvl="0" marL="457200" rtl="0" algn="l">
              <a:lnSpc>
                <a:spcPct val="100000"/>
              </a:lnSpc>
              <a:spcBef>
                <a:spcPts val="0"/>
              </a:spcBef>
              <a:spcAft>
                <a:spcPts val="0"/>
              </a:spcAft>
              <a:buClr>
                <a:schemeClr val="dk2"/>
              </a:buClr>
              <a:buSzPts val="1800"/>
              <a:buChar char="●"/>
            </a:pPr>
            <a:r>
              <a:rPr lang="en-US">
                <a:solidFill>
                  <a:schemeClr val="dk2"/>
                </a:solidFill>
                <a:highlight>
                  <a:srgbClr val="EFEFEF"/>
                </a:highlight>
              </a:rPr>
              <a:t>Who to contact if you need help troubleshooting a problem</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5"/>
          <p:cNvSpPr txBox="1"/>
          <p:nvPr>
            <p:ph type="title"/>
          </p:nvPr>
        </p:nvSpPr>
        <p:spPr>
          <a:xfrm>
            <a:off x="1214250" y="1074450"/>
            <a:ext cx="7252200" cy="841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600"/>
              <a:buNone/>
            </a:pPr>
            <a:r>
              <a:rPr lang="en-US" sz="2600">
                <a:solidFill>
                  <a:schemeClr val="dk1"/>
                </a:solidFill>
              </a:rPr>
              <a:t>Disability rights during voting</a:t>
            </a:r>
            <a:endParaRPr sz="2600">
              <a:solidFill>
                <a:schemeClr val="dk1"/>
              </a:solidFill>
            </a:endParaRPr>
          </a:p>
        </p:txBody>
      </p:sp>
      <p:sp>
        <p:nvSpPr>
          <p:cNvPr id="63" name="Google Shape;63;p5"/>
          <p:cNvSpPr txBox="1"/>
          <p:nvPr>
            <p:ph idx="4294967295" type="body"/>
          </p:nvPr>
        </p:nvSpPr>
        <p:spPr>
          <a:xfrm>
            <a:off x="1214251" y="3460975"/>
            <a:ext cx="2252100" cy="1061700"/>
          </a:xfrm>
          <a:prstGeom prst="rect">
            <a:avLst/>
          </a:prstGeom>
          <a:noFill/>
          <a:ln>
            <a:noFill/>
          </a:ln>
        </p:spPr>
        <p:txBody>
          <a:bodyPr anchorCtr="0" anchor="t" bIns="45700" lIns="91425" spcFirstLastPara="1" rIns="91425" wrap="square" tIns="45700">
            <a:normAutofit/>
          </a:bodyPr>
          <a:lstStyle/>
          <a:p>
            <a:pPr indent="0" lvl="0" marL="0" marR="0" rtl="0" algn="l">
              <a:lnSpc>
                <a:spcPct val="95000"/>
              </a:lnSpc>
              <a:spcBef>
                <a:spcPts val="300"/>
              </a:spcBef>
              <a:spcAft>
                <a:spcPts val="0"/>
              </a:spcAft>
              <a:buSzPts val="2000"/>
              <a:buNone/>
            </a:pPr>
            <a:r>
              <a:rPr b="1" lang="en-US" sz="1500">
                <a:solidFill>
                  <a:srgbClr val="3180B0"/>
                </a:solidFill>
                <a:latin typeface="Calibri"/>
                <a:ea typeface="Calibri"/>
                <a:cs typeface="Calibri"/>
                <a:sym typeface="Calibri"/>
              </a:rPr>
              <a:t>Voter comment</a:t>
            </a:r>
            <a:endParaRPr b="1" sz="1500">
              <a:solidFill>
                <a:srgbClr val="3180B0"/>
              </a:solidFill>
              <a:latin typeface="Calibri"/>
              <a:ea typeface="Calibri"/>
              <a:cs typeface="Calibri"/>
              <a:sym typeface="Calibri"/>
            </a:endParaRPr>
          </a:p>
          <a:p>
            <a:pPr indent="0" lvl="0" marL="0" marR="0" rtl="0" algn="l">
              <a:lnSpc>
                <a:spcPct val="95000"/>
              </a:lnSpc>
              <a:spcBef>
                <a:spcPts val="300"/>
              </a:spcBef>
              <a:spcAft>
                <a:spcPts val="0"/>
              </a:spcAft>
              <a:buSzPts val="2000"/>
              <a:buNone/>
            </a:pPr>
            <a:r>
              <a:rPr lang="en-US" sz="1500">
                <a:solidFill>
                  <a:srgbClr val="3180B0"/>
                </a:solidFill>
                <a:latin typeface="Calibri"/>
                <a:ea typeface="Calibri"/>
                <a:cs typeface="Calibri"/>
                <a:sym typeface="Calibri"/>
              </a:rPr>
              <a:t>from (page 7 of the RFI)  </a:t>
            </a:r>
            <a:endParaRPr sz="1500">
              <a:solidFill>
                <a:srgbClr val="3180B0"/>
              </a:solidFill>
              <a:latin typeface="Calibri"/>
              <a:ea typeface="Calibri"/>
              <a:cs typeface="Calibri"/>
              <a:sym typeface="Calibri"/>
            </a:endParaRPr>
          </a:p>
        </p:txBody>
      </p:sp>
      <p:grpSp>
        <p:nvGrpSpPr>
          <p:cNvPr id="64" name="Google Shape;64;p5"/>
          <p:cNvGrpSpPr/>
          <p:nvPr/>
        </p:nvGrpSpPr>
        <p:grpSpPr>
          <a:xfrm>
            <a:off x="1164901" y="1916251"/>
            <a:ext cx="6883634" cy="1416452"/>
            <a:chOff x="914400" y="1732950"/>
            <a:chExt cx="7316788" cy="2672550"/>
          </a:xfrm>
        </p:grpSpPr>
        <p:cxnSp>
          <p:nvCxnSpPr>
            <p:cNvPr id="65" name="Google Shape;65;p5"/>
            <p:cNvCxnSpPr/>
            <p:nvPr/>
          </p:nvCxnSpPr>
          <p:spPr>
            <a:xfrm>
              <a:off x="914400" y="1732950"/>
              <a:ext cx="7315200" cy="0"/>
            </a:xfrm>
            <a:prstGeom prst="straightConnector1">
              <a:avLst/>
            </a:prstGeom>
            <a:noFill/>
            <a:ln cap="flat" cmpd="sng" w="9525">
              <a:solidFill>
                <a:srgbClr val="8F99A3"/>
              </a:solidFill>
              <a:prstDash val="solid"/>
              <a:round/>
              <a:headEnd len="sm" w="sm" type="none"/>
              <a:tailEnd len="sm" w="sm" type="none"/>
            </a:ln>
          </p:spPr>
        </p:cxnSp>
        <p:sp>
          <p:nvSpPr>
            <p:cNvPr id="66" name="Google Shape;66;p5"/>
            <p:cNvSpPr/>
            <p:nvPr/>
          </p:nvSpPr>
          <p:spPr>
            <a:xfrm>
              <a:off x="915988" y="4302313"/>
              <a:ext cx="7315200" cy="103187"/>
            </a:xfrm>
            <a:custGeom>
              <a:rect b="b" l="l" r="r" t="t"/>
              <a:pathLst>
                <a:path extrusionOk="0" h="65" w="4608">
                  <a:moveTo>
                    <a:pt x="0" y="0"/>
                  </a:moveTo>
                  <a:lnTo>
                    <a:pt x="224" y="0"/>
                  </a:lnTo>
                  <a:lnTo>
                    <a:pt x="286" y="65"/>
                  </a:lnTo>
                  <a:lnTo>
                    <a:pt x="349" y="0"/>
                  </a:lnTo>
                  <a:lnTo>
                    <a:pt x="4608" y="0"/>
                  </a:lnTo>
                </a:path>
              </a:pathLst>
            </a:custGeom>
            <a:noFill/>
            <a:ln cap="flat" cmpd="sng" w="9525">
              <a:solidFill>
                <a:srgbClr val="8F99A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67" name="Google Shape;67;p5"/>
          <p:cNvSpPr txBox="1"/>
          <p:nvPr/>
        </p:nvSpPr>
        <p:spPr>
          <a:xfrm>
            <a:off x="1188821" y="1769125"/>
            <a:ext cx="6834300" cy="2222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400"/>
              </a:spcBef>
              <a:spcAft>
                <a:spcPts val="0"/>
              </a:spcAft>
              <a:buClr>
                <a:srgbClr val="000000"/>
              </a:buClr>
              <a:buSzPts val="2200"/>
              <a:buFont typeface="Arial"/>
              <a:buNone/>
            </a:pPr>
            <a:r>
              <a:rPr b="0" i="0" lang="en-US" sz="2200" u="none" cap="none" strike="noStrike">
                <a:solidFill>
                  <a:srgbClr val="4D565E"/>
                </a:solidFill>
                <a:latin typeface="Calibri"/>
                <a:ea typeface="Calibri"/>
                <a:cs typeface="Calibri"/>
                <a:sym typeface="Calibri"/>
              </a:rPr>
              <a:t>“There needs to be equal access to the ballot box so people with disabilities can exercise their constitutional right to vote.”</a:t>
            </a:r>
            <a:endParaRPr b="0" i="0" sz="2400" u="none" cap="none" strike="noStrike">
              <a:solidFill>
                <a:schemeClr val="dk2"/>
              </a:solidFill>
              <a:latin typeface="Calibri"/>
              <a:ea typeface="Calibri"/>
              <a:cs typeface="Calibri"/>
              <a:sym typeface="Calibri"/>
            </a:endParaRPr>
          </a:p>
        </p:txBody>
      </p:sp>
      <p:grpSp>
        <p:nvGrpSpPr>
          <p:cNvPr id="68" name="Google Shape;68;p5"/>
          <p:cNvGrpSpPr/>
          <p:nvPr/>
        </p:nvGrpSpPr>
        <p:grpSpPr>
          <a:xfrm>
            <a:off x="1164901" y="1679836"/>
            <a:ext cx="6883634" cy="2506050"/>
            <a:chOff x="914400" y="1732950"/>
            <a:chExt cx="7316788" cy="2672550"/>
          </a:xfrm>
        </p:grpSpPr>
        <p:cxnSp>
          <p:nvCxnSpPr>
            <p:cNvPr id="69" name="Google Shape;69;p5"/>
            <p:cNvCxnSpPr/>
            <p:nvPr/>
          </p:nvCxnSpPr>
          <p:spPr>
            <a:xfrm>
              <a:off x="914400" y="1732950"/>
              <a:ext cx="7315200" cy="0"/>
            </a:xfrm>
            <a:prstGeom prst="straightConnector1">
              <a:avLst/>
            </a:prstGeom>
            <a:noFill/>
            <a:ln cap="flat" cmpd="sng" w="9525">
              <a:solidFill>
                <a:srgbClr val="8F99A3"/>
              </a:solidFill>
              <a:prstDash val="solid"/>
              <a:round/>
              <a:headEnd len="sm" w="sm" type="none"/>
              <a:tailEnd len="sm" w="sm" type="none"/>
            </a:ln>
          </p:spPr>
        </p:cxnSp>
        <p:sp>
          <p:nvSpPr>
            <p:cNvPr id="70" name="Google Shape;70;p5"/>
            <p:cNvSpPr/>
            <p:nvPr/>
          </p:nvSpPr>
          <p:spPr>
            <a:xfrm>
              <a:off x="915988" y="4302313"/>
              <a:ext cx="7315200" cy="103187"/>
            </a:xfrm>
            <a:custGeom>
              <a:rect b="b" l="l" r="r" t="t"/>
              <a:pathLst>
                <a:path extrusionOk="0" h="65" w="4608">
                  <a:moveTo>
                    <a:pt x="0" y="0"/>
                  </a:moveTo>
                  <a:lnTo>
                    <a:pt x="224" y="0"/>
                  </a:lnTo>
                  <a:lnTo>
                    <a:pt x="286" y="65"/>
                  </a:lnTo>
                  <a:lnTo>
                    <a:pt x="349" y="0"/>
                  </a:lnTo>
                  <a:lnTo>
                    <a:pt x="4608" y="0"/>
                  </a:lnTo>
                </a:path>
              </a:pathLst>
            </a:custGeom>
            <a:noFill/>
            <a:ln cap="flat" cmpd="sng" w="9525">
              <a:solidFill>
                <a:srgbClr val="8F99A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71" name="Google Shape;71;p5"/>
          <p:cNvSpPr txBox="1"/>
          <p:nvPr>
            <p:ph idx="4294967295" type="body"/>
          </p:nvPr>
        </p:nvSpPr>
        <p:spPr>
          <a:xfrm>
            <a:off x="1164900" y="4186050"/>
            <a:ext cx="7468112" cy="507506"/>
          </a:xfrm>
          <a:prstGeom prst="rect">
            <a:avLst/>
          </a:prstGeom>
          <a:noFill/>
          <a:ln>
            <a:noFill/>
          </a:ln>
        </p:spPr>
        <p:txBody>
          <a:bodyPr anchorCtr="0" anchor="t" bIns="45700" lIns="91425" spcFirstLastPara="1" rIns="91425" wrap="square" tIns="45700">
            <a:normAutofit/>
          </a:bodyPr>
          <a:lstStyle/>
          <a:p>
            <a:pPr indent="0" lvl="0" marL="0" marR="0" rtl="0" algn="l">
              <a:lnSpc>
                <a:spcPct val="95000"/>
              </a:lnSpc>
              <a:spcBef>
                <a:spcPts val="300"/>
              </a:spcBef>
              <a:spcAft>
                <a:spcPts val="0"/>
              </a:spcAft>
              <a:buSzPts val="2000"/>
              <a:buNone/>
            </a:pPr>
            <a:r>
              <a:rPr b="1" lang="en-US" sz="1400">
                <a:solidFill>
                  <a:srgbClr val="3180B0"/>
                </a:solidFill>
              </a:rPr>
              <a:t>Public comment from NIST Request for Information for  </a:t>
            </a:r>
            <a:r>
              <a:rPr b="1" lang="en-US" sz="1400" u="sng">
                <a:solidFill>
                  <a:srgbClr val="3180B0"/>
                </a:solidFill>
                <a:hlinkClick r:id="rId3">
                  <a:extLst>
                    <a:ext uri="{A12FA001-AC4F-418D-AE19-62706E023703}">
                      <ahyp:hlinkClr val="tx"/>
                    </a:ext>
                  </a:extLst>
                </a:hlinkClick>
              </a:rPr>
              <a:t>E.O. 14019</a:t>
            </a:r>
            <a:r>
              <a:rPr b="1" lang="en-US" sz="1400">
                <a:solidFill>
                  <a:srgbClr val="3180B0"/>
                </a:solidFill>
              </a:rPr>
              <a:t>, Promoting Access to Voting</a:t>
            </a:r>
            <a:endParaRPr sz="1400">
              <a:solidFill>
                <a:srgbClr val="3180B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6"/>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What is a disability?</a:t>
            </a:r>
            <a:endParaRPr/>
          </a:p>
        </p:txBody>
      </p:sp>
      <p:sp>
        <p:nvSpPr>
          <p:cNvPr id="78" name="Google Shape;78;p6"/>
          <p:cNvSpPr txBox="1"/>
          <p:nvPr>
            <p:ph idx="1" type="body"/>
          </p:nvPr>
        </p:nvSpPr>
        <p:spPr>
          <a:xfrm>
            <a:off x="457200" y="1200150"/>
            <a:ext cx="61110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a:t>The Americans with Disabilities Act of 1990 says:</a:t>
            </a:r>
            <a:endParaRPr/>
          </a:p>
          <a:p>
            <a:pPr indent="0" lvl="0" marL="0" rtl="0" algn="l">
              <a:lnSpc>
                <a:spcPct val="100000"/>
              </a:lnSpc>
              <a:spcBef>
                <a:spcPts val="0"/>
              </a:spcBef>
              <a:spcAft>
                <a:spcPts val="0"/>
              </a:spcAft>
              <a:buSzPts val="1800"/>
              <a:buNone/>
            </a:pPr>
            <a:r>
              <a:t/>
            </a:r>
            <a:endParaRPr/>
          </a:p>
          <a:p>
            <a:pPr indent="0" lvl="0" marL="457200" rtl="0" algn="l">
              <a:lnSpc>
                <a:spcPct val="100000"/>
              </a:lnSpc>
              <a:spcBef>
                <a:spcPts val="0"/>
              </a:spcBef>
              <a:spcAft>
                <a:spcPts val="0"/>
              </a:spcAft>
              <a:buSzPts val="1800"/>
              <a:buNone/>
            </a:pPr>
            <a:r>
              <a:rPr lang="en-US"/>
              <a:t>The term “disability” means, with respect to an individual:</a:t>
            </a:r>
            <a:endParaRPr/>
          </a:p>
          <a:p>
            <a:pPr indent="0" lvl="0" marL="457200" rtl="0" algn="l">
              <a:lnSpc>
                <a:spcPct val="100000"/>
              </a:lnSpc>
              <a:spcBef>
                <a:spcPts val="1000"/>
              </a:spcBef>
              <a:spcAft>
                <a:spcPts val="0"/>
              </a:spcAft>
              <a:buSzPts val="1800"/>
              <a:buNone/>
            </a:pPr>
            <a:r>
              <a:rPr lang="en-US"/>
              <a:t>(A) a physical or mental impairment that substantially limits one or more </a:t>
            </a:r>
            <a:r>
              <a:rPr b="1" lang="en-US"/>
              <a:t>major life activities</a:t>
            </a:r>
            <a:r>
              <a:rPr lang="en-US"/>
              <a:t> of such individual;</a:t>
            </a:r>
            <a:endParaRPr/>
          </a:p>
          <a:p>
            <a:pPr indent="0" lvl="0" marL="457200" rtl="0" algn="l">
              <a:lnSpc>
                <a:spcPct val="100000"/>
              </a:lnSpc>
              <a:spcBef>
                <a:spcPts val="1000"/>
              </a:spcBef>
              <a:spcAft>
                <a:spcPts val="0"/>
              </a:spcAft>
              <a:buSzPts val="1800"/>
              <a:buNone/>
            </a:pPr>
            <a:r>
              <a:rPr lang="en-US"/>
              <a:t>(B) a record of such an impairment; or</a:t>
            </a:r>
            <a:endParaRPr/>
          </a:p>
          <a:p>
            <a:pPr indent="0" lvl="0" marL="457200" rtl="0" algn="l">
              <a:lnSpc>
                <a:spcPct val="100000"/>
              </a:lnSpc>
              <a:spcBef>
                <a:spcPts val="1000"/>
              </a:spcBef>
              <a:spcAft>
                <a:spcPts val="0"/>
              </a:spcAft>
              <a:buSzPts val="1800"/>
              <a:buNone/>
            </a:pPr>
            <a:r>
              <a:rPr lang="en-US"/>
              <a:t>(C) being regarded as having such an impairment.</a:t>
            </a:r>
            <a:endParaRPr/>
          </a:p>
          <a:p>
            <a:pPr indent="0" lvl="0" marL="0" rtl="0" algn="l">
              <a:lnSpc>
                <a:spcPct val="100000"/>
              </a:lnSpc>
              <a:spcBef>
                <a:spcPts val="1000"/>
              </a:spcBef>
              <a:spcAft>
                <a:spcPts val="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What rights do voters with disabilities have?</a:t>
            </a:r>
            <a:endParaRPr/>
          </a:p>
        </p:txBody>
      </p:sp>
      <p:sp>
        <p:nvSpPr>
          <p:cNvPr id="84" name="Google Shape;84;p7"/>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800"/>
              </a:spcBef>
              <a:spcAft>
                <a:spcPts val="0"/>
              </a:spcAft>
              <a:buSzPts val="1800"/>
              <a:buNone/>
            </a:pPr>
            <a:r>
              <a:rPr b="1" lang="en-US" sz="1800"/>
              <a:t>Accessible voting systems are required by the Help America Vote Act (HAVA).</a:t>
            </a:r>
            <a:endParaRPr b="1" sz="1800"/>
          </a:p>
          <a:p>
            <a:pPr indent="-342900" lvl="0" marL="457200" rtl="0" algn="l">
              <a:lnSpc>
                <a:spcPct val="105000"/>
              </a:lnSpc>
              <a:spcBef>
                <a:spcPts val="800"/>
              </a:spcBef>
              <a:spcAft>
                <a:spcPts val="0"/>
              </a:spcAft>
              <a:buSzPts val="1800"/>
              <a:buChar char="●"/>
            </a:pPr>
            <a:r>
              <a:rPr lang="en-US" sz="1800"/>
              <a:t>Every voter with and without a disability has the right to use an accessible voting system</a:t>
            </a:r>
            <a:endParaRPr sz="1800"/>
          </a:p>
          <a:p>
            <a:pPr indent="-342900" lvl="0" marL="457200" rtl="0" algn="l">
              <a:lnSpc>
                <a:spcPct val="105000"/>
              </a:lnSpc>
              <a:spcBef>
                <a:spcPts val="800"/>
              </a:spcBef>
              <a:spcAft>
                <a:spcPts val="0"/>
              </a:spcAft>
              <a:buSzPts val="1800"/>
              <a:buChar char="●"/>
            </a:pPr>
            <a:r>
              <a:rPr lang="en-US" sz="1800"/>
              <a:t>Some voters with disabilities need the accessible voting system to vote </a:t>
            </a:r>
            <a:r>
              <a:rPr b="1" lang="en-US" sz="1800"/>
              <a:t>privately</a:t>
            </a:r>
            <a:r>
              <a:rPr lang="en-US" sz="1800"/>
              <a:t> and </a:t>
            </a:r>
            <a:r>
              <a:rPr b="1" lang="en-US" sz="1800"/>
              <a:t>independently</a:t>
            </a:r>
            <a:r>
              <a:rPr lang="en-US" sz="1800"/>
              <a:t>, especially:</a:t>
            </a:r>
            <a:endParaRPr sz="1800"/>
          </a:p>
          <a:p>
            <a:pPr indent="-342900" lvl="1" marL="914400" rtl="0" algn="l">
              <a:lnSpc>
                <a:spcPct val="105000"/>
              </a:lnSpc>
              <a:spcBef>
                <a:spcPts val="800"/>
              </a:spcBef>
              <a:spcAft>
                <a:spcPts val="0"/>
              </a:spcAft>
              <a:buSzPts val="1800"/>
              <a:buChar char="o"/>
            </a:pPr>
            <a:r>
              <a:rPr lang="en-US" sz="1800"/>
              <a:t>Voters who are blind or have low vision</a:t>
            </a:r>
            <a:endParaRPr sz="1800"/>
          </a:p>
          <a:p>
            <a:pPr indent="-342900" lvl="1" marL="914400" rtl="0" algn="l">
              <a:lnSpc>
                <a:spcPct val="105000"/>
              </a:lnSpc>
              <a:spcBef>
                <a:spcPts val="800"/>
              </a:spcBef>
              <a:spcAft>
                <a:spcPts val="0"/>
              </a:spcAft>
              <a:buSzPts val="1800"/>
              <a:buChar char="o"/>
            </a:pPr>
            <a:r>
              <a:rPr lang="en-US" sz="1800"/>
              <a:t>Voters with mobility disabilities or</a:t>
            </a:r>
            <a:r>
              <a:rPr lang="en-US"/>
              <a:t> lack manual dexterity</a:t>
            </a:r>
            <a:endParaRPr sz="1800"/>
          </a:p>
          <a:p>
            <a:pPr indent="-342900" lvl="1" marL="914400" rtl="0" algn="l">
              <a:lnSpc>
                <a:spcPct val="105000"/>
              </a:lnSpc>
              <a:spcBef>
                <a:spcPts val="800"/>
              </a:spcBef>
              <a:spcAft>
                <a:spcPts val="0"/>
              </a:spcAft>
              <a:buSzPts val="1800"/>
              <a:buChar char="o"/>
            </a:pPr>
            <a:r>
              <a:rPr lang="en-US" sz="1800"/>
              <a:t>Voters with cognitive disabilities</a:t>
            </a:r>
            <a:endParaRPr sz="1800"/>
          </a:p>
          <a:p>
            <a:pPr indent="-342900" lvl="0" marL="457200" rtl="0" algn="l">
              <a:lnSpc>
                <a:spcPct val="105000"/>
              </a:lnSpc>
              <a:spcBef>
                <a:spcPts val="800"/>
              </a:spcBef>
              <a:spcAft>
                <a:spcPts val="0"/>
              </a:spcAft>
              <a:buSzPts val="1800"/>
              <a:buChar char="●"/>
            </a:pPr>
            <a:r>
              <a:rPr lang="en-US" sz="1800"/>
              <a:t>Voters may use a screen magnifier on their phone, even if phones are not permitted in the polling place</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8"/>
          <p:cNvSpPr txBox="1"/>
          <p:nvPr>
            <p:ph type="title"/>
          </p:nvPr>
        </p:nvSpPr>
        <p:spPr>
          <a:xfrm>
            <a:off x="457200" y="205979"/>
            <a:ext cx="8229600" cy="857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None/>
            </a:pPr>
            <a:r>
              <a:rPr lang="en-US"/>
              <a:t>What are the accessibility requirements for voting systems?</a:t>
            </a:r>
            <a:endParaRPr/>
          </a:p>
        </p:txBody>
      </p:sp>
      <p:sp>
        <p:nvSpPr>
          <p:cNvPr id="91" name="Google Shape;91;p8"/>
          <p:cNvSpPr txBox="1"/>
          <p:nvPr>
            <p:ph idx="1" type="body"/>
          </p:nvPr>
        </p:nvSpPr>
        <p:spPr>
          <a:xfrm>
            <a:off x="457201" y="1200151"/>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sz="1800"/>
              <a:t>The federal standards, called </a:t>
            </a:r>
            <a:r>
              <a:rPr lang="en-US"/>
              <a:t>Voluntary V</a:t>
            </a:r>
            <a:r>
              <a:rPr lang="en-US" sz="1800"/>
              <a:t>oting </a:t>
            </a:r>
            <a:r>
              <a:rPr lang="en-US"/>
              <a:t>S</a:t>
            </a:r>
            <a:r>
              <a:rPr lang="en-US" sz="1800"/>
              <a:t>ystem </a:t>
            </a:r>
            <a:r>
              <a:rPr lang="en-US"/>
              <a:t>Guidelines</a:t>
            </a:r>
            <a:r>
              <a:rPr lang="en-US" sz="1800"/>
              <a:t> </a:t>
            </a:r>
            <a:r>
              <a:rPr lang="en-US"/>
              <a:t>(</a:t>
            </a:r>
            <a:r>
              <a:rPr lang="en-US" sz="1800"/>
              <a:t>VVSG) 2.0,  say that systems must provide:</a:t>
            </a:r>
            <a:endParaRPr sz="1800"/>
          </a:p>
          <a:p>
            <a:pPr indent="0" lvl="0" marL="0" rtl="0" algn="l">
              <a:lnSpc>
                <a:spcPct val="100000"/>
              </a:lnSpc>
              <a:spcBef>
                <a:spcPts val="0"/>
              </a:spcBef>
              <a:spcAft>
                <a:spcPts val="0"/>
              </a:spcAft>
              <a:buSzPts val="1800"/>
              <a:buNone/>
            </a:pPr>
            <a:r>
              <a:t/>
            </a:r>
            <a:endParaRPr sz="1800"/>
          </a:p>
          <a:p>
            <a:pPr indent="-342900" lvl="0" marL="457200" rtl="0" algn="l">
              <a:lnSpc>
                <a:spcPct val="100000"/>
              </a:lnSpc>
              <a:spcBef>
                <a:spcPts val="0"/>
              </a:spcBef>
              <a:spcAft>
                <a:spcPts val="0"/>
              </a:spcAft>
              <a:buSzPts val="1800"/>
              <a:buChar char="●"/>
            </a:pPr>
            <a:r>
              <a:rPr b="1" lang="en-US" sz="1800"/>
              <a:t>Equivalent and consistent voter access</a:t>
            </a:r>
            <a:r>
              <a:rPr lang="en-US" sz="1800"/>
              <a:t>, with equivalent information and options in all modes of voting.</a:t>
            </a:r>
            <a:br>
              <a:rPr lang="en-US" sz="1800"/>
            </a:br>
            <a:endParaRPr sz="1800"/>
          </a:p>
          <a:p>
            <a:pPr indent="-342900" lvl="0" marL="457200" rtl="0" algn="l">
              <a:lnSpc>
                <a:spcPct val="100000"/>
              </a:lnSpc>
              <a:spcBef>
                <a:spcPts val="0"/>
              </a:spcBef>
              <a:spcAft>
                <a:spcPts val="0"/>
              </a:spcAft>
              <a:buSzPts val="1800"/>
              <a:buChar char="●"/>
            </a:pPr>
            <a:r>
              <a:rPr b="1" lang="en-US" sz="1800"/>
              <a:t>Voter privacy </a:t>
            </a:r>
            <a:r>
              <a:rPr lang="en-US" sz="1800"/>
              <a:t>so people can vote privately and independently (without assistance from others).</a:t>
            </a:r>
            <a:br>
              <a:rPr lang="en-US" sz="1800"/>
            </a:br>
            <a:endParaRPr sz="1800"/>
          </a:p>
          <a:p>
            <a:pPr indent="-342900" lvl="0" marL="457200" rtl="0" algn="l">
              <a:lnSpc>
                <a:spcPct val="100000"/>
              </a:lnSpc>
              <a:spcBef>
                <a:spcPts val="0"/>
              </a:spcBef>
              <a:spcAft>
                <a:spcPts val="0"/>
              </a:spcAft>
              <a:buSzPts val="1800"/>
              <a:buChar char="●"/>
            </a:pPr>
            <a:r>
              <a:rPr b="1" lang="en-US" sz="1800"/>
              <a:t>Voters can mark, verify and cast their ballot as they intend </a:t>
            </a:r>
            <a:r>
              <a:rPr lang="en-US" sz="1800"/>
              <a:t>because ballots are presented in way they can perceive (see or hear), operate the system, and understand the ballot information and instructions.</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9"/>
          <p:cNvSpPr txBox="1"/>
          <p:nvPr>
            <p:ph type="title"/>
          </p:nvPr>
        </p:nvSpPr>
        <p:spPr>
          <a:xfrm>
            <a:off x="1189575" y="837850"/>
            <a:ext cx="7252200" cy="841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600"/>
              <a:buNone/>
            </a:pPr>
            <a:r>
              <a:rPr lang="en-US">
                <a:solidFill>
                  <a:schemeClr val="dk1"/>
                </a:solidFill>
              </a:rPr>
              <a:t>Accessible voting systems</a:t>
            </a:r>
            <a:endParaRPr>
              <a:solidFill>
                <a:schemeClr val="dk1"/>
              </a:solidFill>
            </a:endParaRPr>
          </a:p>
        </p:txBody>
      </p:sp>
      <p:sp>
        <p:nvSpPr>
          <p:cNvPr id="97" name="Google Shape;97;p9"/>
          <p:cNvSpPr txBox="1"/>
          <p:nvPr>
            <p:ph idx="4294967295" type="body"/>
          </p:nvPr>
        </p:nvSpPr>
        <p:spPr>
          <a:xfrm>
            <a:off x="1164899" y="4186050"/>
            <a:ext cx="5504841" cy="1061700"/>
          </a:xfrm>
          <a:prstGeom prst="rect">
            <a:avLst/>
          </a:prstGeom>
          <a:noFill/>
          <a:ln>
            <a:noFill/>
          </a:ln>
        </p:spPr>
        <p:txBody>
          <a:bodyPr anchorCtr="0" anchor="t" bIns="45700" lIns="91425" spcFirstLastPara="1" rIns="91425" wrap="square" tIns="45700">
            <a:normAutofit/>
          </a:bodyPr>
          <a:lstStyle/>
          <a:p>
            <a:pPr indent="0" lvl="0" marL="0" marR="0" rtl="0" algn="l">
              <a:lnSpc>
                <a:spcPct val="95000"/>
              </a:lnSpc>
              <a:spcBef>
                <a:spcPts val="300"/>
              </a:spcBef>
              <a:spcAft>
                <a:spcPts val="0"/>
              </a:spcAft>
              <a:buSzPts val="2000"/>
              <a:buNone/>
            </a:pPr>
            <a:r>
              <a:rPr b="1" lang="en-US" sz="1500">
                <a:solidFill>
                  <a:srgbClr val="3180B0"/>
                </a:solidFill>
              </a:rPr>
              <a:t>Help America Vote Act of 2002 </a:t>
            </a:r>
            <a:r>
              <a:rPr lang="en-US" sz="1500">
                <a:solidFill>
                  <a:srgbClr val="3180B0"/>
                </a:solidFill>
              </a:rPr>
              <a:t>Section 301</a:t>
            </a:r>
            <a:endParaRPr sz="1500">
              <a:solidFill>
                <a:srgbClr val="3180B0"/>
              </a:solidFill>
              <a:latin typeface="Calibri"/>
              <a:ea typeface="Calibri"/>
              <a:cs typeface="Calibri"/>
              <a:sym typeface="Calibri"/>
            </a:endParaRPr>
          </a:p>
        </p:txBody>
      </p:sp>
      <p:sp>
        <p:nvSpPr>
          <p:cNvPr id="98" name="Google Shape;98;p9"/>
          <p:cNvSpPr txBox="1"/>
          <p:nvPr/>
        </p:nvSpPr>
        <p:spPr>
          <a:xfrm>
            <a:off x="1065325" y="0"/>
            <a:ext cx="6333300" cy="155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t/>
            </a:r>
            <a:endParaRPr b="0" i="0" sz="1800" u="none" cap="none" strike="noStrike">
              <a:solidFill>
                <a:schemeClr val="dk2"/>
              </a:solidFill>
              <a:latin typeface="Calibri"/>
              <a:ea typeface="Calibri"/>
              <a:cs typeface="Calibri"/>
              <a:sym typeface="Calibri"/>
            </a:endParaRPr>
          </a:p>
        </p:txBody>
      </p:sp>
      <p:grpSp>
        <p:nvGrpSpPr>
          <p:cNvPr id="99" name="Google Shape;99;p9"/>
          <p:cNvGrpSpPr/>
          <p:nvPr/>
        </p:nvGrpSpPr>
        <p:grpSpPr>
          <a:xfrm>
            <a:off x="1164901" y="1679836"/>
            <a:ext cx="6883634" cy="2506050"/>
            <a:chOff x="914400" y="1732950"/>
            <a:chExt cx="7316788" cy="2672550"/>
          </a:xfrm>
        </p:grpSpPr>
        <p:cxnSp>
          <p:nvCxnSpPr>
            <p:cNvPr id="100" name="Google Shape;100;p9"/>
            <p:cNvCxnSpPr/>
            <p:nvPr/>
          </p:nvCxnSpPr>
          <p:spPr>
            <a:xfrm>
              <a:off x="914400" y="1732950"/>
              <a:ext cx="7315200" cy="0"/>
            </a:xfrm>
            <a:prstGeom prst="straightConnector1">
              <a:avLst/>
            </a:prstGeom>
            <a:noFill/>
            <a:ln cap="flat" cmpd="sng" w="9525">
              <a:solidFill>
                <a:srgbClr val="8F99A3"/>
              </a:solidFill>
              <a:prstDash val="solid"/>
              <a:round/>
              <a:headEnd len="sm" w="sm" type="none"/>
              <a:tailEnd len="sm" w="sm" type="none"/>
            </a:ln>
          </p:spPr>
        </p:cxnSp>
        <p:sp>
          <p:nvSpPr>
            <p:cNvPr id="101" name="Google Shape;101;p9"/>
            <p:cNvSpPr/>
            <p:nvPr/>
          </p:nvSpPr>
          <p:spPr>
            <a:xfrm>
              <a:off x="915988" y="4302313"/>
              <a:ext cx="7315200" cy="103187"/>
            </a:xfrm>
            <a:custGeom>
              <a:rect b="b" l="l" r="r" t="t"/>
              <a:pathLst>
                <a:path extrusionOk="0" h="65" w="4608">
                  <a:moveTo>
                    <a:pt x="0" y="0"/>
                  </a:moveTo>
                  <a:lnTo>
                    <a:pt x="224" y="0"/>
                  </a:lnTo>
                  <a:lnTo>
                    <a:pt x="286" y="65"/>
                  </a:lnTo>
                  <a:lnTo>
                    <a:pt x="349" y="0"/>
                  </a:lnTo>
                  <a:lnTo>
                    <a:pt x="4608" y="0"/>
                  </a:lnTo>
                </a:path>
              </a:pathLst>
            </a:custGeom>
            <a:noFill/>
            <a:ln cap="flat" cmpd="sng" w="9525">
              <a:solidFill>
                <a:srgbClr val="8F99A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02" name="Google Shape;102;p9"/>
          <p:cNvSpPr txBox="1"/>
          <p:nvPr/>
        </p:nvSpPr>
        <p:spPr>
          <a:xfrm>
            <a:off x="1189575" y="1767975"/>
            <a:ext cx="6834300" cy="2222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400"/>
              </a:spcBef>
              <a:spcAft>
                <a:spcPts val="0"/>
              </a:spcAft>
              <a:buClr>
                <a:srgbClr val="000000"/>
              </a:buClr>
              <a:buSzPts val="2200"/>
              <a:buFont typeface="Arial"/>
              <a:buNone/>
            </a:pPr>
            <a:r>
              <a:rPr b="0" i="0" lang="en-US" sz="2200" u="none" cap="none" strike="noStrike">
                <a:solidFill>
                  <a:srgbClr val="4D565E"/>
                </a:solidFill>
                <a:latin typeface="Calibri"/>
                <a:ea typeface="Calibri"/>
                <a:cs typeface="Calibri"/>
                <a:sym typeface="Calibri"/>
              </a:rPr>
              <a:t>A voting system is “accessible for individuals with disabilities, including nonvisual accessibility for the blind and visually impaired”, if it “provides the same opportunity for access and participation (including privacy and independence) as for other voters.”</a:t>
            </a:r>
            <a:endParaRPr b="0" i="0" sz="2200" u="none" cap="none" strike="noStrike">
              <a:solidFill>
                <a:srgbClr val="4D565E"/>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CD-preso-14-0911">
  <a:themeElements>
    <a:clrScheme name="CCD Brand">
      <a:dk1>
        <a:srgbClr val="4778B2"/>
      </a:dk1>
      <a:lt1>
        <a:srgbClr val="FFFFFF"/>
      </a:lt1>
      <a:dk2>
        <a:srgbClr val="424344"/>
      </a:dk2>
      <a:lt2>
        <a:srgbClr val="EEEBE0"/>
      </a:lt2>
      <a:accent1>
        <a:srgbClr val="4391C5"/>
      </a:accent1>
      <a:accent2>
        <a:srgbClr val="A6452D"/>
      </a:accent2>
      <a:accent3>
        <a:srgbClr val="A1BA67"/>
      </a:accent3>
      <a:accent4>
        <a:srgbClr val="7C659E"/>
      </a:accent4>
      <a:accent5>
        <a:srgbClr val="65AAC3"/>
      </a:accent5>
      <a:accent6>
        <a:srgbClr val="EA9B56"/>
      </a:accent6>
      <a:hlink>
        <a:srgbClr val="4678B1"/>
      </a:hlink>
      <a:folHlink>
        <a:srgbClr val="4678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Laskowski, Sharon J. Dr. (Fed)</dc:creator>
</cp:coreProperties>
</file>