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63" r:id="rId3"/>
    <p:sldId id="258" r:id="rId4"/>
    <p:sldId id="257" r:id="rId5"/>
    <p:sldId id="272" r:id="rId6"/>
    <p:sldId id="260" r:id="rId7"/>
    <p:sldId id="261" r:id="rId8"/>
    <p:sldId id="262" r:id="rId9"/>
    <p:sldId id="273" r:id="rId10"/>
    <p:sldId id="274" r:id="rId11"/>
  </p:sldIdLst>
  <p:sldSz cx="6858000" cy="9144000" type="letter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A529BF-839E-2F4E-BAAC-592FBA6D36BF}">
          <p14:sldIdLst>
            <p14:sldId id="256"/>
            <p14:sldId id="263"/>
            <p14:sldId id="258"/>
            <p14:sldId id="257"/>
            <p14:sldId id="272"/>
            <p14:sldId id="260"/>
            <p14:sldId id="261"/>
            <p14:sldId id="262"/>
          </p14:sldIdLst>
        </p14:section>
        <p14:section name="Alternate slides" id="{A8494B09-2C24-9348-89DB-1C53ECFFB86F}">
          <p14:sldIdLst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Kurt Sampsel" initials="MOU" lastIdx="1" clrIdx="1">
    <p:extLst/>
  </p:cmAuthor>
  <p:cmAuthor id="3" name="Kurt Sampsel" initials="MOU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92C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13"/>
    <p:restoredTop sz="94690"/>
  </p:normalViewPr>
  <p:slideViewPr>
    <p:cSldViewPr snapToObjects="1" showGuides="1">
      <p:cViewPr>
        <p:scale>
          <a:sx n="85" d="100"/>
          <a:sy n="85" d="100"/>
        </p:scale>
        <p:origin x="2048" y="4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AA27D-0EE4-7246-A98E-96C3E623E251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2F09F-8A63-0B44-9D4C-48553D4F4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0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03638" y="857250"/>
            <a:ext cx="17367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cket guide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10800000">
            <a:off x="457199" y="418648"/>
            <a:ext cx="5943600" cy="822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 rot="10800000">
            <a:off x="480932" y="5715000"/>
            <a:ext cx="57674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900" b="1" i="0" baseline="0" dirty="0" smtClean="0">
                <a:latin typeface="Arial" charset="0"/>
                <a:ea typeface="Arial" charset="0"/>
                <a:cs typeface="Arial" charset="0"/>
              </a:rPr>
              <a:t>Voting from Home</a:t>
            </a:r>
          </a:p>
          <a:p>
            <a:pPr marL="0" marR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dirty="0" smtClean="0">
                <a:latin typeface="Arial" charset="0"/>
                <a:ea typeface="Arial" charset="0"/>
                <a:cs typeface="Arial" charset="0"/>
              </a:rPr>
              <a:t>Pocket Guide for</a:t>
            </a:r>
            <a:r>
              <a:rPr lang="en-US" sz="3600" b="1" i="0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i="0" dirty="0" smtClean="0">
                <a:latin typeface="Arial" charset="0"/>
                <a:ea typeface="Arial" charset="0"/>
                <a:cs typeface="Arial" charset="0"/>
              </a:rPr>
              <a:t>Voters </a:t>
            </a:r>
          </a:p>
          <a:p>
            <a:pPr>
              <a:lnSpc>
                <a:spcPts val="6000"/>
              </a:lnSpc>
            </a:pPr>
            <a:endParaRPr lang="en-US" sz="6400" b="1" i="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ter r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485775" y="7607112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10800000">
            <a:off x="609600" y="7725983"/>
            <a:ext cx="57503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0" dirty="0" smtClean="0">
                <a:latin typeface="Arial" charset="0"/>
                <a:ea typeface="Arial" charset="0"/>
                <a:cs typeface="Arial" charset="0"/>
              </a:rPr>
              <a:t>Tips</a:t>
            </a:r>
            <a:r>
              <a:rPr lang="en-US" sz="3400" b="1" i="0" baseline="0" dirty="0" smtClean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en-US" sz="3400" b="1" i="0" baseline="0" smtClean="0">
                <a:latin typeface="Arial" charset="0"/>
                <a:ea typeface="Arial" charset="0"/>
                <a:cs typeface="Arial" charset="0"/>
              </a:rPr>
              <a:t>voting </a:t>
            </a:r>
            <a:r>
              <a:rPr lang="en-US" sz="3400" b="1" i="0" baseline="0" smtClean="0">
                <a:latin typeface="Arial" charset="0"/>
                <a:ea typeface="Arial" charset="0"/>
                <a:cs typeface="Arial" charset="0"/>
              </a:rPr>
              <a:t>from home</a:t>
            </a:r>
            <a:endParaRPr lang="en-US" sz="3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588415" y="4942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2391" userDrawn="1">
          <p15:clr>
            <a:srgbClr val="FBAE40"/>
          </p15:clr>
        </p15:guide>
        <p15:guide id="5" pos="3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ys to 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77724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33400" y="896112"/>
            <a:ext cx="556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0" dirty="0" smtClean="0">
                <a:latin typeface="Arial" charset="0"/>
                <a:ea typeface="Arial" charset="0"/>
                <a:cs typeface="Arial" charset="0"/>
              </a:rPr>
              <a:t>What is </a:t>
            </a:r>
            <a:r>
              <a:rPr lang="en-US" sz="3400" b="1" i="0" smtClean="0">
                <a:latin typeface="Arial" charset="0"/>
                <a:ea typeface="Arial" charset="0"/>
                <a:cs typeface="Arial" charset="0"/>
              </a:rPr>
              <a:t>vote </a:t>
            </a:r>
            <a:r>
              <a:rPr lang="en-US" sz="3400" b="1" i="0" smtClean="0">
                <a:latin typeface="Arial" charset="0"/>
                <a:ea typeface="Arial" charset="0"/>
                <a:cs typeface="Arial" charset="0"/>
              </a:rPr>
              <a:t>from home?</a:t>
            </a:r>
            <a:endParaRPr lang="en-US" sz="3400" b="1" i="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33400" y="880872"/>
            <a:ext cx="5140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0" dirty="0" smtClean="0">
                <a:latin typeface="Arial" charset="0"/>
                <a:ea typeface="Arial" charset="0"/>
                <a:cs typeface="Arial" charset="0"/>
              </a:rPr>
              <a:t>Deadlines</a:t>
            </a:r>
            <a:endParaRPr lang="en-US" sz="3400" b="1" i="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 your photo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57200" y="777240"/>
            <a:ext cx="5915025" cy="822960"/>
            <a:chOff x="457200" y="777240"/>
            <a:chExt cx="5915025" cy="822960"/>
          </a:xfrm>
        </p:grpSpPr>
        <p:sp>
          <p:nvSpPr>
            <p:cNvPr id="8" name="Rectangle 7"/>
            <p:cNvSpPr/>
            <p:nvPr userDrawn="1"/>
          </p:nvSpPr>
          <p:spPr>
            <a:xfrm>
              <a:off x="457200" y="777240"/>
              <a:ext cx="5915025" cy="822960"/>
            </a:xfrm>
            <a:prstGeom prst="rect">
              <a:avLst/>
            </a:prstGeom>
            <a:solidFill>
              <a:srgbClr val="5F5F5F">
                <a:alpha val="30000"/>
              </a:srgb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35624" y="896112"/>
              <a:ext cx="5460376" cy="61555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3400" b="1" i="0" dirty="0" smtClean="0">
                  <a:latin typeface="Arial" charset="0"/>
                  <a:ea typeface="Arial" charset="0"/>
                  <a:cs typeface="Arial" charset="0"/>
                </a:rPr>
                <a:t>Is </a:t>
              </a:r>
              <a:r>
                <a:rPr lang="en-US" sz="3400" b="1" i="0" dirty="0" smtClean="0">
                  <a:latin typeface="Arial" charset="0"/>
                  <a:ea typeface="Arial" charset="0"/>
                  <a:cs typeface="Arial" charset="0"/>
                </a:rPr>
                <a:t>my vote </a:t>
              </a:r>
              <a:r>
                <a:rPr lang="en-US" sz="3400" b="1" i="0" baseline="0" dirty="0" smtClean="0">
                  <a:latin typeface="Arial" charset="0"/>
                  <a:ea typeface="Arial" charset="0"/>
                  <a:cs typeface="Arial" charset="0"/>
                </a:rPr>
                <a:t>secure</a:t>
              </a:r>
              <a:r>
                <a:rPr lang="en-US" sz="3400" b="1" i="0" baseline="0" dirty="0" smtClean="0">
                  <a:latin typeface="Arial" charset="0"/>
                  <a:ea typeface="Arial" charset="0"/>
                  <a:cs typeface="Arial" charset="0"/>
                </a:rPr>
                <a:t>?</a:t>
              </a:r>
              <a:endParaRPr lang="en-US" sz="3400" b="1" i="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to expect at the po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33400" y="880872"/>
            <a:ext cx="58230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0" dirty="0" smtClean="0">
                <a:latin typeface="Arial" charset="0"/>
                <a:ea typeface="Arial" charset="0"/>
                <a:cs typeface="Arial" charset="0"/>
              </a:rPr>
              <a:t>How to vote </a:t>
            </a:r>
            <a:r>
              <a:rPr lang="en-US" sz="3400" b="1" i="0" dirty="0" smtClean="0">
                <a:latin typeface="Arial" charset="0"/>
                <a:ea typeface="Arial" charset="0"/>
                <a:cs typeface="Arial" charset="0"/>
              </a:rPr>
              <a:t>from home</a:t>
            </a:r>
            <a:endParaRPr lang="en-US" sz="3400" b="1" i="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w to mark a b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880872"/>
            <a:ext cx="563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0" dirty="0" smtClean="0">
                <a:latin typeface="Arial" charset="0"/>
                <a:ea typeface="Arial" charset="0"/>
                <a:cs typeface="Arial" charset="0"/>
              </a:rPr>
              <a:t>How to mark </a:t>
            </a:r>
            <a:r>
              <a:rPr lang="en-US" sz="3400" b="1" i="0" smtClean="0">
                <a:latin typeface="Arial" charset="0"/>
                <a:ea typeface="Arial" charset="0"/>
                <a:cs typeface="Arial" charset="0"/>
              </a:rPr>
              <a:t>and package</a:t>
            </a:r>
            <a:endParaRPr lang="en-US" sz="3400" b="1" i="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le vo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4288" y="880872"/>
            <a:ext cx="5140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0" dirty="0" smtClean="0">
                <a:latin typeface="Arial" charset="0"/>
                <a:ea typeface="Arial" charset="0"/>
                <a:cs typeface="Arial" charset="0"/>
              </a:rPr>
              <a:t>Accessible voting</a:t>
            </a:r>
            <a:endParaRPr lang="en-US" sz="3400" b="1" i="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41B7-EBF0-0840-9EC7-D2B846EDEDC8}" type="datetime1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1D23A-D002-A245-A77A-13036986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5" r:id="rId3"/>
    <p:sldLayoutId id="2147483674" r:id="rId4"/>
    <p:sldLayoutId id="2147483681" r:id="rId5"/>
    <p:sldLayoutId id="2147483680" r:id="rId6"/>
    <p:sldLayoutId id="2147483679" r:id="rId7"/>
    <p:sldLayoutId id="2147483677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5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 rot="10800000">
            <a:off x="646230" y="4617779"/>
            <a:ext cx="5646814" cy="4936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defRPr/>
            </a:pPr>
            <a:r>
              <a:rPr lang="en-US" dirty="0" smtClean="0"/>
              <a:t>&lt;Election date and type&gt;</a:t>
            </a:r>
          </a:p>
        </p:txBody>
      </p:sp>
      <p:sp>
        <p:nvSpPr>
          <p:cNvPr id="18" name="Content Placeholder 11"/>
          <p:cNvSpPr txBox="1">
            <a:spLocks/>
          </p:cNvSpPr>
          <p:nvPr/>
        </p:nvSpPr>
        <p:spPr>
          <a:xfrm rot="10800000">
            <a:off x="535806" y="2743200"/>
            <a:ext cx="5179194" cy="1682592"/>
          </a:xfrm>
          <a:prstGeom prst="rect">
            <a:avLst/>
          </a:prstGeom>
        </p:spPr>
        <p:txBody>
          <a:bodyPr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 &lt;election website&gt;</a:t>
            </a:r>
          </a:p>
          <a:p>
            <a:pPr>
              <a:defRPr/>
            </a:pPr>
            <a:r>
              <a:rPr lang="is-IS" dirty="0" smtClean="0"/>
              <a:t>&lt;email&gt;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&lt;p</a:t>
            </a:r>
            <a:r>
              <a:rPr lang="is-IS" dirty="0" smtClean="0"/>
              <a:t>hone </a:t>
            </a:r>
            <a:r>
              <a:rPr lang="is-IS" dirty="0" smtClean="0"/>
              <a:t>number&gt;</a:t>
            </a:r>
            <a:r>
              <a:rPr lang="en-US" dirty="0" smtClean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0800000">
            <a:off x="535805" y="5057525"/>
            <a:ext cx="575723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&lt;County Board of Elections&gt;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5004">
            <a:off x="731206" y="678417"/>
            <a:ext cx="2375906" cy="2375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65" y="3672410"/>
            <a:ext cx="3810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39653" y="4114800"/>
            <a:ext cx="381000" cy="381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30020"/>
            <a:ext cx="381000" cy="381000"/>
          </a:xfrm>
          <a:prstGeom prst="rect">
            <a:avLst/>
          </a:prstGeom>
        </p:spPr>
      </p:pic>
      <p:sp>
        <p:nvSpPr>
          <p:cNvPr id="13" name="Content Placeholder 11"/>
          <p:cNvSpPr txBox="1">
            <a:spLocks/>
          </p:cNvSpPr>
          <p:nvPr/>
        </p:nvSpPr>
        <p:spPr>
          <a:xfrm rot="10800000">
            <a:off x="3886200" y="609600"/>
            <a:ext cx="2218544" cy="470310"/>
          </a:xfrm>
          <a:prstGeom prst="rect">
            <a:avLst/>
          </a:prstGeom>
        </p:spPr>
        <p:txBody>
          <a:bodyPr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 </a:t>
            </a:r>
            <a:r>
              <a:rPr lang="en-US" smtClean="0"/>
              <a:t>#trustedinfo2020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256144"/>
            <a:ext cx="5913434" cy="744352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529877"/>
            <a:ext cx="5913434" cy="871417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2140" y="2261434"/>
            <a:ext cx="2122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Get your ballot</a:t>
            </a:r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5973" y="3591153"/>
            <a:ext cx="222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Mark </a:t>
            </a:r>
            <a:r>
              <a:rPr lang="en-US" sz="2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your ballot</a:t>
            </a:r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5935" y="4001184"/>
            <a:ext cx="5234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Just like you would in the polling place. </a:t>
            </a:r>
            <a:endParaRPr lang="en-US" sz="2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7298" y="4838610"/>
            <a:ext cx="482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Sign and seal your envelope</a:t>
            </a:r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441" y="4746484"/>
            <a:ext cx="5913434" cy="554174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296163" y="4435042"/>
            <a:ext cx="256032" cy="338328"/>
          </a:xfrm>
          <a:prstGeom prst="downArrow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296163" y="3000183"/>
            <a:ext cx="256032" cy="338328"/>
          </a:xfrm>
          <a:prstGeom prst="downArrow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2937" y="2600385"/>
            <a:ext cx="5412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We mail ballots &lt;xx&gt; days before the election. </a:t>
            </a:r>
            <a:endParaRPr lang="en-US" sz="2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3281404" y="5309563"/>
            <a:ext cx="256032" cy="338328"/>
          </a:xfrm>
          <a:prstGeom prst="downArrow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50699" y="5823951"/>
            <a:ext cx="4156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Return your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envelope</a:t>
            </a:r>
            <a:r>
              <a:rPr lang="en-US" sz="2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:</a:t>
            </a:r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2441" y="5738500"/>
            <a:ext cx="5913434" cy="1757139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21176" y="6172200"/>
            <a:ext cx="5234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in the mail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by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dropbox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at the election office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at your precinct on election day</a:t>
            </a:r>
          </a:p>
        </p:txBody>
      </p:sp>
    </p:spTree>
    <p:extLst>
      <p:ext uri="{BB962C8B-B14F-4D97-AF65-F5344CB8AC3E}">
        <p14:creationId xmlns:p14="http://schemas.microsoft.com/office/powerpoint/2010/main" val="12376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0800000">
            <a:off x="409575" y="6520934"/>
            <a:ext cx="5915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Sign your envelope and return</a:t>
            </a:r>
          </a:p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your ballot early.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282042" y="2438400"/>
            <a:ext cx="60246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If your ballot was lost,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you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never got it  or you made a mistake, contact us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can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track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your ballot and/or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cancel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the first ballot. We can then send you a new one.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Read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all instructions.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Be sure you voted the whole ballot.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Sign the outside of the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envelope with your official signature.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Return your ballot early by: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mailing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 a week before Election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Day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dropping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 off at your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local election office before 8:00 pm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on Election Day.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8415" y="4942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36703" y="1371600"/>
            <a:ext cx="461002" cy="4610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0800000">
            <a:off x="409575" y="509162"/>
            <a:ext cx="5261255" cy="132343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We’re here to help!</a:t>
            </a: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Have questions?</a:t>
            </a:r>
            <a:endParaRPr lang="en-US" sz="2000" b="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 Visit our vote from home FAQ at: </a:t>
            </a:r>
          </a:p>
          <a:p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&lt;link&gt; </a:t>
            </a:r>
            <a:endParaRPr lang="en-US" sz="2000" b="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1" y="1824335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All registered voters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can vote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from home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before Election Day. 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4999" y="2712371"/>
            <a:ext cx="452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Vote </a:t>
            </a:r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from home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04999" y="3174036"/>
            <a:ext cx="41910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Before the election, download the request form to get your </a:t>
            </a:r>
            <a:r>
              <a:rPr lang="en-US" sz="2000" b="0" baseline="0" dirty="0" smtClean="0">
                <a:latin typeface="Arial" charset="0"/>
                <a:ea typeface="Arial" charset="0"/>
                <a:cs typeface="Arial" charset="0"/>
              </a:rPr>
              <a:t>ballot sent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 in the mail. </a:t>
            </a:r>
          </a:p>
          <a:p>
            <a:endParaRPr lang="en-US" sz="2000" b="0" baseline="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0" baseline="0" dirty="0" smtClean="0">
                <a:latin typeface="Arial" charset="0"/>
                <a:ea typeface="Arial" charset="0"/>
                <a:cs typeface="Arial" charset="0"/>
              </a:rPr>
              <a:t>We’ll send your ballot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 to the mailing address you give us.</a:t>
            </a:r>
          </a:p>
          <a:p>
            <a:endParaRPr lang="en-US" sz="2000" baseline="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Mark your vote following the instructions on the ballot. </a:t>
            </a:r>
            <a:endParaRPr lang="en-US" sz="2000" baseline="0" dirty="0">
              <a:latin typeface="Arial" charset="0"/>
              <a:ea typeface="Arial" charset="0"/>
              <a:cs typeface="Arial" charset="0"/>
            </a:endParaRPr>
          </a:p>
          <a:p>
            <a:endParaRPr lang="en-US" sz="2000" b="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Return your ballot 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by 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mail, bring it to the 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election office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, or drop it at your polling place on Election Day.</a:t>
            </a:r>
            <a:endParaRPr lang="en-US" sz="2000" b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2712371"/>
            <a:ext cx="1353312" cy="726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498296"/>
            <a:ext cx="1219200" cy="870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4999" y="7498296"/>
            <a:ext cx="452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You can still vote in person.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4999" y="7959961"/>
            <a:ext cx="4527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If you prefer to vote in person, you still can.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Bring your mail ballot with you. 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" y="1957850"/>
            <a:ext cx="685800" cy="685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38875" y="3489664"/>
            <a:ext cx="4816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Arial" charset="0"/>
                <a:ea typeface="Arial" charset="0"/>
                <a:cs typeface="Arial" charset="0"/>
              </a:rPr>
              <a:t>Register to vote, or update your address</a:t>
            </a:r>
            <a:r>
              <a:rPr lang="en-US" sz="2000" dirty="0" smtClean="0">
                <a:effectLst/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Update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your voter registration address every time you move.</a:t>
            </a:r>
          </a:p>
          <a:p>
            <a:endParaRPr lang="en-US" sz="20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8888" y="5093622"/>
            <a:ext cx="495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Arial" charset="0"/>
                <a:ea typeface="Arial" charset="0"/>
                <a:cs typeface="Arial" charset="0"/>
              </a:rPr>
              <a:t>Request that </a:t>
            </a:r>
            <a:r>
              <a:rPr lang="en-US" sz="2000" dirty="0" smtClean="0">
                <a:effectLst/>
                <a:latin typeface="Arial" charset="0"/>
                <a:ea typeface="Arial" charset="0"/>
                <a:cs typeface="Arial" charset="0"/>
              </a:rPr>
              <a:t>we mail your ballot.</a:t>
            </a:r>
            <a:endParaRPr lang="en-US" sz="20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8888" y="6156813"/>
            <a:ext cx="4951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Send your ballot early! </a:t>
            </a:r>
            <a:endParaRPr lang="en-US" sz="20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Return your ballot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early enough to make it to the election office by election day.  </a:t>
            </a:r>
            <a:endParaRPr lang="en-US" sz="20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18888" y="7846329"/>
            <a:ext cx="4951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Arial" charset="0"/>
                <a:ea typeface="Arial" charset="0"/>
                <a:cs typeface="Arial" charset="0"/>
              </a:rPr>
              <a:t>Election Day – polls open 6:00 a.m. to 7:00 p.m.</a:t>
            </a:r>
            <a:endParaRPr lang="en-US" sz="20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Content Placeholder 5"/>
          <p:cNvSpPr txBox="1">
            <a:spLocks/>
          </p:cNvSpPr>
          <p:nvPr/>
        </p:nvSpPr>
        <p:spPr>
          <a:xfrm>
            <a:off x="1518888" y="3146244"/>
            <a:ext cx="43434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&lt;October 30 by 5:00 p.m</a:t>
            </a:r>
            <a:r>
              <a:rPr lang="en-US" dirty="0" smtClean="0"/>
              <a:t>.&gt;</a:t>
            </a:r>
            <a:endParaRPr lang="en-US" dirty="0"/>
          </a:p>
          <a:p>
            <a:endParaRPr lang="en-US" dirty="0"/>
          </a:p>
        </p:txBody>
      </p:sp>
      <p:sp>
        <p:nvSpPr>
          <p:cNvPr id="25" name="Content Placeholder 5"/>
          <p:cNvSpPr txBox="1">
            <a:spLocks/>
          </p:cNvSpPr>
          <p:nvPr/>
        </p:nvSpPr>
        <p:spPr>
          <a:xfrm>
            <a:off x="1518888" y="4734708"/>
            <a:ext cx="43434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&lt;Month day time&gt;</a:t>
            </a:r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1518888" y="5755112"/>
            <a:ext cx="43434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&lt;Month day time&gt;</a:t>
            </a:r>
          </a:p>
        </p:txBody>
      </p:sp>
      <p:sp>
        <p:nvSpPr>
          <p:cNvPr id="27" name="Content Placeholder 5"/>
          <p:cNvSpPr txBox="1">
            <a:spLocks/>
          </p:cNvSpPr>
          <p:nvPr/>
        </p:nvSpPr>
        <p:spPr>
          <a:xfrm>
            <a:off x="1518888" y="7479957"/>
            <a:ext cx="43434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&lt;Month day time&gt;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1518888" y="1971098"/>
            <a:ext cx="43434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 things early! Help us out by submitting things before the deadline.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1904276"/>
            <a:ext cx="5867400" cy="6971655"/>
            <a:chOff x="609600" y="1904276"/>
            <a:chExt cx="5867400" cy="697165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1524000" y="1904276"/>
              <a:ext cx="4862839" cy="83099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i="0" dirty="0" smtClean="0">
                  <a:latin typeface="Arial" charset="0"/>
                  <a:ea typeface="Arial" charset="0"/>
                  <a:cs typeface="Arial" charset="0"/>
                </a:rPr>
                <a:t>Yes. We take </a:t>
              </a:r>
              <a:r>
                <a:rPr lang="en-US" sz="2400" b="1" i="0" dirty="0" smtClean="0">
                  <a:latin typeface="Arial" charset="0"/>
                  <a:ea typeface="Arial" charset="0"/>
                  <a:cs typeface="Arial" charset="0"/>
                </a:rPr>
                <a:t>many precautions to secure your vote. </a:t>
              </a:r>
              <a:endParaRPr lang="en-US" sz="2400" b="1" i="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09600" y="2764334"/>
              <a:ext cx="5867400" cy="538609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000" b="1" i="0" dirty="0" smtClean="0">
                  <a:latin typeface="Arial" charset="0"/>
                  <a:ea typeface="Arial" charset="0"/>
                  <a:cs typeface="Arial" charset="0"/>
                </a:rPr>
                <a:t>We verify every single cast ballot.</a:t>
              </a:r>
              <a:r>
                <a:rPr lang="en-US" sz="2000" b="0" i="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</a:p>
            <a:p>
              <a:r>
                <a:rPr lang="en-US" sz="2000" b="0" i="0" dirty="0" smtClean="0">
                  <a:latin typeface="Arial" charset="0"/>
                  <a:ea typeface="Arial" charset="0"/>
                  <a:cs typeface="Arial" charset="0"/>
                </a:rPr>
                <a:t>The signature </a:t>
              </a:r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on the envelope that you use to send us your ballot must match the signature we have on </a:t>
              </a:r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file in </a:t>
              </a:r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your voter </a:t>
              </a:r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registration </a:t>
              </a:r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record.</a:t>
              </a:r>
            </a:p>
            <a:p>
              <a:endParaRPr lang="en-US" sz="2000" b="0" i="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If it doesn’t match, we contact you to find out what happened</a:t>
              </a:r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. </a:t>
              </a:r>
            </a:p>
            <a:p>
              <a:endParaRPr lang="en-US" sz="20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2000" b="1" dirty="0" smtClean="0">
                  <a:latin typeface="Arial" charset="0"/>
                  <a:ea typeface="Arial" charset="0"/>
                  <a:cs typeface="Arial" charset="0"/>
                </a:rPr>
                <a:t>How do I know if my ballot gets counted?</a:t>
              </a:r>
            </a:p>
            <a:p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We track every voter’s ballot. </a:t>
              </a:r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This means you can check when the election office receives your ballot AND when your vote gets counted. </a:t>
              </a:r>
              <a:endParaRPr lang="en-US" sz="2000" dirty="0">
                <a:latin typeface="Arial" charset="0"/>
                <a:ea typeface="Arial" charset="0"/>
                <a:cs typeface="Arial" charset="0"/>
              </a:endParaRPr>
            </a:p>
            <a:p>
              <a:endParaRPr lang="en-US" sz="2000" dirty="0" smtClean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2000" b="1" dirty="0">
                  <a:latin typeface="Arial" charset="0"/>
                  <a:ea typeface="Arial" charset="0"/>
                  <a:cs typeface="Arial" charset="0"/>
                </a:rPr>
                <a:t>Signing </a:t>
              </a:r>
              <a:r>
                <a:rPr lang="en-US" sz="2000" b="1" dirty="0" smtClean="0">
                  <a:latin typeface="Arial" charset="0"/>
                  <a:ea typeface="Arial" charset="0"/>
                  <a:cs typeface="Arial" charset="0"/>
                </a:rPr>
                <a:t>someone </a:t>
              </a:r>
              <a:r>
                <a:rPr lang="en-US" sz="2000" b="1" dirty="0">
                  <a:latin typeface="Arial" charset="0"/>
                  <a:ea typeface="Arial" charset="0"/>
                  <a:cs typeface="Arial" charset="0"/>
                </a:rPr>
                <a:t>else’s envelope is a felony.</a:t>
              </a:r>
            </a:p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This is very rare, but can happen. If convicted, you can face up to 5 years in prison.</a:t>
              </a:r>
            </a:p>
            <a:p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  </a:t>
              </a:r>
              <a:endParaRPr lang="en-US" sz="2000" i="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215744" y="8229600"/>
              <a:ext cx="5261255" cy="64633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charset="0"/>
                  <a:ea typeface="Arial" charset="0"/>
                  <a:cs typeface="Arial" charset="0"/>
                </a:rPr>
                <a:t>Want to know </a:t>
              </a:r>
              <a:r>
                <a:rPr lang="en-US" b="0" dirty="0" smtClean="0">
                  <a:latin typeface="Arial" charset="0"/>
                  <a:ea typeface="Arial" charset="0"/>
                  <a:cs typeface="Arial" charset="0"/>
                </a:rPr>
                <a:t>more? 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Take the virtual tour of our vote from home process at &lt;link&gt;. </a:t>
              </a:r>
              <a:endParaRPr lang="en-US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8301998"/>
            <a:ext cx="461002" cy="4610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190427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676401"/>
            <a:ext cx="5913434" cy="1104030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280259"/>
            <a:ext cx="5913434" cy="744352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553992"/>
            <a:ext cx="5913434" cy="871417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32605" y="1699502"/>
            <a:ext cx="231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Request a ballot</a:t>
            </a:r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5935" y="2072544"/>
            <a:ext cx="4576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Get the request ballot form &lt;online&gt;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at: &lt;</a:t>
            </a:r>
            <a:r>
              <a:rPr lang="en-US" sz="2000" kern="120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link&gt;</a:t>
            </a:r>
            <a:endParaRPr lang="en-US" sz="2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2140" y="3285549"/>
            <a:ext cx="2122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Get your ballot</a:t>
            </a:r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5973" y="4615268"/>
            <a:ext cx="222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Mark </a:t>
            </a:r>
            <a:r>
              <a:rPr lang="en-US" sz="2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your ballot</a:t>
            </a:r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5935" y="5025299"/>
            <a:ext cx="5234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Just like you would in the polling place. </a:t>
            </a:r>
            <a:endParaRPr lang="en-US" sz="2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7298" y="5862725"/>
            <a:ext cx="482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Sign and seal your envelope</a:t>
            </a:r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441" y="5770599"/>
            <a:ext cx="5913434" cy="554174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296163" y="2790351"/>
            <a:ext cx="256032" cy="338328"/>
          </a:xfrm>
          <a:prstGeom prst="downArrow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296163" y="5459157"/>
            <a:ext cx="256032" cy="338328"/>
          </a:xfrm>
          <a:prstGeom prst="downArrow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296163" y="4024298"/>
            <a:ext cx="256032" cy="338328"/>
          </a:xfrm>
          <a:prstGeom prst="downArrow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2937" y="3624500"/>
            <a:ext cx="5412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We mail ballots &lt;xx&gt; days before the election</a:t>
            </a:r>
            <a:r>
              <a:rPr lang="en-US" sz="2000" kern="120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endParaRPr lang="en-US" sz="2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3281404" y="6333678"/>
            <a:ext cx="256032" cy="338328"/>
          </a:xfrm>
          <a:prstGeom prst="downArrow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50699" y="6848066"/>
            <a:ext cx="4156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Return your envelope:</a:t>
            </a:r>
            <a:endParaRPr lang="en-US" sz="20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2441" y="6761366"/>
            <a:ext cx="5913434" cy="1758388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21176" y="7196315"/>
            <a:ext cx="5234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in the mail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by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dropbox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at the election office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at your precinct on election day</a:t>
            </a:r>
          </a:p>
        </p:txBody>
      </p:sp>
    </p:spTree>
    <p:extLst>
      <p:ext uri="{BB962C8B-B14F-4D97-AF65-F5344CB8AC3E}">
        <p14:creationId xmlns:p14="http://schemas.microsoft.com/office/powerpoint/2010/main" val="13711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828800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To vote on a paper ballot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29" y="2431917"/>
            <a:ext cx="1988820" cy="1971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20927"/>
            <a:ext cx="1961607" cy="1993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8167" y="4426803"/>
            <a:ext cx="218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Make your selection by filling in the oval next to your choice(s).</a:t>
            </a:r>
            <a:endParaRPr lang="en-US" sz="16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6775" y="4426803"/>
            <a:ext cx="218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ut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your ballot in the return envelope. </a:t>
            </a:r>
          </a:p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Sign the envelope.</a:t>
            </a:r>
            <a:endParaRPr lang="en-US" sz="16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6" y="5884443"/>
            <a:ext cx="1605103" cy="16051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28" y="7654040"/>
            <a:ext cx="218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By mail</a:t>
            </a:r>
            <a:endParaRPr lang="en-US" sz="16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5744" y="8229600"/>
            <a:ext cx="5261255" cy="6463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Want to know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more about your how to return your ballot?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Visit &lt;link&gt;. 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8301998"/>
            <a:ext cx="461002" cy="4610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14" y="5894240"/>
            <a:ext cx="1600200" cy="1600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1974" y="5288523"/>
            <a:ext cx="614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You have 3 options to return your ballot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6014" y="7654040"/>
            <a:ext cx="218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By </a:t>
            </a:r>
            <a:r>
              <a:rPr lang="en-US" sz="16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dropbox</a:t>
            </a:r>
            <a:endParaRPr lang="en-US" sz="16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899134"/>
            <a:ext cx="1590412" cy="15904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51836" y="7669428"/>
            <a:ext cx="218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At your polling place</a:t>
            </a:r>
            <a:endParaRPr lang="en-US" sz="16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752600"/>
            <a:ext cx="492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An assistant can help you vote from home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9" y="1752600"/>
            <a:ext cx="685800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2548852"/>
            <a:ext cx="5804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Your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assistant can show you how to mark the ballot so you can vote as you intend.</a:t>
            </a: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An assistant CAN NOT mark the ballot for you.</a:t>
            </a: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sz="2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9" y="3756393"/>
            <a:ext cx="737911" cy="7314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1" y="3756392"/>
            <a:ext cx="4890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Both you and your assistant must sign the return envelope. If you are unable to sign your name,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use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same mark or signature stamp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that we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have on file.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7622211"/>
            <a:ext cx="492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You can vote in person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9" y="7698055"/>
            <a:ext cx="685800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0200" y="5460453"/>
            <a:ext cx="492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You can vote from home using a remote accessible option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9" y="5348385"/>
            <a:ext cx="685800" cy="68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17364" y="8040955"/>
            <a:ext cx="4890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You can always vote at your polling place. Look up your polling place at &lt;link&gt;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48270" y="6351010"/>
            <a:ext cx="4890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Vote from home using your own devices. Print your ballot and return it in your ballot envelope.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1" y="1824335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The &lt; election type&gt; is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an all mail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election</a:t>
            </a:r>
            <a:r>
              <a:rPr lang="en-US" sz="2400" dirty="0" smtClean="0"/>
              <a:t>.</a:t>
            </a:r>
            <a:r>
              <a:rPr lang="en-US" sz="2400" dirty="0"/>
              <a:t> 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We will mail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every registered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voter their ballot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&lt;##&gt; days before the election. 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4999" y="3653135"/>
            <a:ext cx="452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Vote </a:t>
            </a:r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from home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04999" y="4114800"/>
            <a:ext cx="4191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baseline="0" dirty="0" smtClean="0">
                <a:latin typeface="Arial" charset="0"/>
                <a:ea typeface="Arial" charset="0"/>
                <a:cs typeface="Arial" charset="0"/>
              </a:rPr>
              <a:t>We’ll </a:t>
            </a:r>
            <a:r>
              <a:rPr lang="en-US" sz="2000" b="0" baseline="0" dirty="0" smtClean="0">
                <a:latin typeface="Arial" charset="0"/>
                <a:ea typeface="Arial" charset="0"/>
                <a:cs typeface="Arial" charset="0"/>
              </a:rPr>
              <a:t>send your ballot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 to the mailing address 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we have on file. </a:t>
            </a:r>
            <a:endParaRPr lang="en-US" sz="2000" b="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000" baseline="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Mark your vote following the instructions on the ballot. </a:t>
            </a:r>
            <a:endParaRPr lang="en-US" sz="2000" baseline="0" dirty="0">
              <a:latin typeface="Arial" charset="0"/>
              <a:ea typeface="Arial" charset="0"/>
              <a:cs typeface="Arial" charset="0"/>
            </a:endParaRPr>
          </a:p>
          <a:p>
            <a:endParaRPr lang="en-US" sz="2000" b="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Return your ballot 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by 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mail, 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drop it in a drop box, 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bring it to your </a:t>
            </a:r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polling place on Election Day.</a:t>
            </a:r>
            <a:endParaRPr lang="en-US" sz="2000" b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3653135"/>
            <a:ext cx="1353312" cy="726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438787"/>
            <a:ext cx="1219200" cy="870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4999" y="7438787"/>
            <a:ext cx="452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latin typeface="Arial" charset="0"/>
                <a:ea typeface="Arial" charset="0"/>
                <a:cs typeface="Arial" charset="0"/>
              </a:rPr>
              <a:t>You can still vote in person.</a:t>
            </a:r>
            <a:endParaRPr lang="en-US" sz="2400" b="1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4999" y="7900452"/>
            <a:ext cx="4527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Arial" charset="0"/>
                <a:ea typeface="Arial" charset="0"/>
                <a:cs typeface="Arial" charset="0"/>
              </a:rPr>
              <a:t>If you prefer to vote in person, you still can.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Bring your mail ballot with you. 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6151</TotalTime>
  <Words>883</Words>
  <Application>Microsoft Macintosh PowerPoint</Application>
  <PresentationFormat>Letter Paper (8.5x11 in)</PresentationFormat>
  <Paragraphs>107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Maggie Ollove</cp:lastModifiedBy>
  <cp:revision>216</cp:revision>
  <cp:lastPrinted>2020-04-01T20:11:40Z</cp:lastPrinted>
  <dcterms:created xsi:type="dcterms:W3CDTF">2017-03-03T21:28:40Z</dcterms:created>
  <dcterms:modified xsi:type="dcterms:W3CDTF">2020-04-01T20:20:06Z</dcterms:modified>
</cp:coreProperties>
</file>