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4" r:id="rId2"/>
    <p:sldId id="256" r:id="rId3"/>
    <p:sldId id="257" r:id="rId4"/>
    <p:sldId id="266" r:id="rId5"/>
    <p:sldId id="265" r:id="rId6"/>
  </p:sldIdLst>
  <p:sldSz cx="9144000" cy="6858000" type="letter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6FAFD8-7072-3041-97EB-5CECD6C83E54}">
          <p14:sldIdLst>
            <p14:sldId id="264"/>
            <p14:sldId id="256"/>
            <p14:sldId id="257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5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65"/>
    <p:restoredTop sz="95271"/>
  </p:normalViewPr>
  <p:slideViewPr>
    <p:cSldViewPr snapToGrid="0" snapToObjects="1">
      <p:cViewPr varScale="1">
        <p:scale>
          <a:sx n="91" d="100"/>
          <a:sy n="91" d="100"/>
        </p:scale>
        <p:origin x="304" y="19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54B12-D60B-4C43-A47F-EED59E247561}" type="datetimeFigureOut">
              <a:rPr lang="en-US" smtClean="0"/>
              <a:t>2/10/20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C08FE-8609-784B-99BF-F1882A7D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12644" y="1126683"/>
            <a:ext cx="9369287" cy="1961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32523" y="411067"/>
            <a:ext cx="9369287" cy="543090"/>
          </a:xfrm>
          <a:prstGeom prst="rect">
            <a:avLst/>
          </a:prstGeom>
          <a:solidFill>
            <a:srgbClr val="3281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1295233"/>
            <a:ext cx="7772400" cy="15539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4D565E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238539"/>
            <a:ext cx="9236765" cy="0"/>
          </a:xfrm>
          <a:prstGeom prst="line">
            <a:avLst/>
          </a:prstGeom>
          <a:ln w="12700">
            <a:solidFill>
              <a:srgbClr val="4D56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55793"/>
            <a:ext cx="7772400" cy="458857"/>
          </a:xfrm>
        </p:spPr>
        <p:txBody>
          <a:bodyPr anchor="b">
            <a:noAutofit/>
          </a:bodyPr>
          <a:lstStyle>
            <a:lvl1pPr algn="l">
              <a:defRPr sz="2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193D-42BF-544B-B958-BCE7F3EE120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F5E9-EA2C-A442-A467-9A654603E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193D-42BF-544B-B958-BCE7F3EE120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F5E9-EA2C-A442-A467-9A654603E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193D-42BF-544B-B958-BCE7F3EE120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F5E9-EA2C-A442-A467-9A654603E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193D-42BF-544B-B958-BCE7F3EE120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F5E9-EA2C-A442-A467-9A654603E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193D-42BF-544B-B958-BCE7F3EE120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F5E9-EA2C-A442-A467-9A654603E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193D-42BF-544B-B958-BCE7F3EE120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F5E9-EA2C-A442-A467-9A654603E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193D-42BF-544B-B958-BCE7F3EE120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F5E9-EA2C-A442-A467-9A654603E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193D-42BF-544B-B958-BCE7F3EE120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F5E9-EA2C-A442-A467-9A654603E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193D-42BF-544B-B958-BCE7F3EE120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F5E9-EA2C-A442-A467-9A654603E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193D-42BF-544B-B958-BCE7F3EE120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F5E9-EA2C-A442-A467-9A654603E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3193D-42BF-544B-B958-BCE7F3EE120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7F5E9-EA2C-A442-A467-9A654603E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1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g"/><Relationship Id="rId11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9" Type="http://schemas.openxmlformats.org/officeDocument/2006/relationships/image" Target="../media/image9.jpg"/><Relationship Id="rId10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74619"/>
            <a:ext cx="7772400" cy="91440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Noto Sans" charset="0"/>
                <a:ea typeface="Noto Sans" charset="0"/>
                <a:cs typeface="Noto Sans" charset="0"/>
              </a:rPr>
              <a:t>Sample Voter Guide Inserts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685800" y="534772"/>
            <a:ext cx="6858000" cy="338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Vote at Home Envelope Insert Design</a:t>
            </a:r>
            <a:endParaRPr lang="en-US" sz="2400" dirty="0">
              <a:solidFill>
                <a:schemeClr val="bg1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864" y="3932868"/>
            <a:ext cx="78288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oto Sans" charset="0"/>
                <a:ea typeface="Noto Sans" charset="0"/>
                <a:cs typeface="Noto Sans" charset="0"/>
              </a:rPr>
              <a:t>Review this presentation for examples on how to design inserts. </a:t>
            </a:r>
          </a:p>
          <a:p>
            <a:endParaRPr lang="en-US" dirty="0" smtClean="0"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dirty="0" smtClean="0">
                <a:latin typeface="Noto Sans" charset="0"/>
                <a:ea typeface="Noto Sans" charset="0"/>
                <a:cs typeface="Noto Sans" charset="0"/>
              </a:rPr>
              <a:t>Edit the templates to make your own insert for your jurisdiction(s). </a:t>
            </a:r>
          </a:p>
          <a:p>
            <a:endParaRPr lang="en-US" dirty="0" smtClean="0"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dirty="0" smtClean="0">
                <a:latin typeface="Noto Sans" charset="0"/>
                <a:ea typeface="Noto Sans" charset="0"/>
                <a:cs typeface="Noto Sans" charset="0"/>
              </a:rPr>
              <a:t>Print the insert on 8.5x11letter-sized paper.</a:t>
            </a:r>
          </a:p>
          <a:p>
            <a:endParaRPr lang="en-US" dirty="0">
              <a:latin typeface="Open Sans" charset="0"/>
              <a:ea typeface="Open Sans" charset="0"/>
              <a:cs typeface="Open San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26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88020" y="955198"/>
            <a:ext cx="27948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Deadlines</a:t>
            </a:r>
          </a:p>
          <a:p>
            <a:endParaRPr lang="en-US" sz="1600" b="1" dirty="0">
              <a:solidFill>
                <a:schemeClr val="accent1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20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You must postmark your ballot inside of your envelope by Election Day, </a:t>
            </a:r>
            <a:r>
              <a:rPr lang="en-US" sz="1200" b="1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November 6, 2018.</a:t>
            </a:r>
          </a:p>
          <a:p>
            <a:endParaRPr lang="en-US" sz="1200" b="1" dirty="0">
              <a:solidFill>
                <a:srgbClr val="FFC000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20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If you do not, bring your ballot and envelope to a drop box or vote center </a:t>
            </a:r>
            <a:r>
              <a:rPr lang="en-US" sz="1200" b="1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by 8pm on election day. </a:t>
            </a:r>
            <a:endParaRPr lang="en-US" sz="1200" b="1" dirty="0">
              <a:solidFill>
                <a:srgbClr val="FFC000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64765" y="-1"/>
            <a:ext cx="4547798" cy="13059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117475"/>
            <a:r>
              <a:rPr lang="en-US" sz="2800" b="1" dirty="0">
                <a:latin typeface="Noto Sans" charset="0"/>
                <a:ea typeface="Noto Sans" charset="0"/>
                <a:cs typeface="Noto Sans" charset="0"/>
              </a:rPr>
              <a:t>How to vote</a:t>
            </a:r>
          </a:p>
          <a:p>
            <a:pPr marL="117475"/>
            <a:r>
              <a:rPr lang="en-US" b="1" dirty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General Election</a:t>
            </a:r>
          </a:p>
          <a:p>
            <a:pPr marL="117475"/>
            <a:r>
              <a:rPr lang="en-US" dirty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Tuesday, November 6, 2018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3860" y="1656439"/>
            <a:ext cx="4066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You have 3 options to return your ballot. </a:t>
            </a:r>
            <a:endParaRPr lang="en-US" sz="1100" dirty="0">
              <a:solidFill>
                <a:schemeClr val="accent1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597" y="2322054"/>
            <a:ext cx="822960" cy="822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75" y="3372005"/>
            <a:ext cx="822960" cy="82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9" y="4477861"/>
            <a:ext cx="822960" cy="822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92398" y="2322054"/>
            <a:ext cx="30682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Drop Box</a:t>
            </a:r>
          </a:p>
          <a:p>
            <a: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You can drop off your ballot at the 25 secure drop boxes located around the county </a:t>
            </a:r>
            <a:r>
              <a:rPr lang="mr-IN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–</a:t>
            </a:r>
            <a: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 no postage required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6035" y="3381775"/>
            <a:ext cx="31346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Vote by Mail</a:t>
            </a:r>
          </a:p>
          <a:p>
            <a: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Mail your ballot so that it is postmarked by Election Day, November 6, 2018</a:t>
            </a:r>
            <a:b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en-US" sz="115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Put 78¢ postage on the envelope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6035" y="4429308"/>
            <a:ext cx="3290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Vote Center</a:t>
            </a:r>
          </a:p>
          <a:p>
            <a: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You can go to any vote center in the county. </a:t>
            </a:r>
            <a:b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5 Vote Centers will be open for 11 days in a row and 20 will be open for 4 days before Election Day, including the weekend</a:t>
            </a:r>
            <a:r>
              <a:rPr lang="en-US" sz="115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.</a:t>
            </a:r>
            <a:endParaRPr lang="en-US" sz="1150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88020" y="3429000"/>
            <a:ext cx="3348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Need help? Get in touch!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207080" y="3950080"/>
            <a:ext cx="2702638" cy="1846659"/>
            <a:chOff x="455633" y="4891921"/>
            <a:chExt cx="2702638" cy="1846659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55633" y="6173838"/>
              <a:ext cx="228600" cy="2286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33" y="5568170"/>
              <a:ext cx="228600" cy="228600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756780" y="4891921"/>
              <a:ext cx="2401491" cy="18466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200" b="1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Your County Elections Office</a:t>
              </a:r>
              <a:r>
                <a:rPr lang="en-US" sz="1200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/>
              </a:r>
              <a:br>
                <a:rPr lang="en-US" sz="1200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</a:br>
              <a:r>
                <a:rPr lang="en-US" sz="1200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4321 Franklin Ave</a:t>
              </a:r>
            </a:p>
            <a:p>
              <a:pPr>
                <a:spcAft>
                  <a:spcPts val="300"/>
                </a:spcAft>
              </a:pPr>
              <a:r>
                <a:rPr lang="en-US" sz="1200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Franklin, HN 99999-1234</a:t>
              </a:r>
            </a:p>
            <a:p>
              <a:pPr>
                <a:spcAft>
                  <a:spcPts val="900"/>
                </a:spcAft>
              </a:pPr>
              <a:r>
                <a:rPr lang="en-US" sz="1200" dirty="0" err="1" smtClean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www.yourcounty.gov</a:t>
              </a:r>
              <a:r>
                <a:rPr lang="en-US" sz="1200" dirty="0" smtClean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/elections</a:t>
              </a:r>
              <a:endPara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endParaRPr>
            </a:p>
            <a:p>
              <a:pPr>
                <a:spcAft>
                  <a:spcPts val="900"/>
                </a:spcAft>
              </a:pPr>
              <a:r>
                <a:rPr lang="en-US" sz="1200" dirty="0" err="1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elections@yourcounty.gov</a:t>
              </a:r>
              <a:endPara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endParaRPr>
            </a:p>
            <a:p>
              <a:pPr>
                <a:spcAft>
                  <a:spcPts val="900"/>
                </a:spcAft>
              </a:pPr>
              <a:r>
                <a:rPr lang="en-US" sz="1200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111-222-3333</a:t>
              </a:r>
            </a:p>
            <a:p>
              <a:pPr>
                <a:spcAft>
                  <a:spcPts val="900"/>
                </a:spcAft>
              </a:pPr>
              <a:r>
                <a:rPr lang="en-US" sz="1200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Fax: 111-222-6666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33" y="6485300"/>
              <a:ext cx="228600" cy="2286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33" y="5850992"/>
              <a:ext cx="228600" cy="2286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33" y="4935728"/>
              <a:ext cx="228600" cy="228600"/>
            </a:xfrm>
            <a:prstGeom prst="rect">
              <a:avLst/>
            </a:prstGeom>
          </p:spPr>
        </p:pic>
      </p:grpSp>
      <p:sp>
        <p:nvSpPr>
          <p:cNvPr id="31" name="Pentagon 30"/>
          <p:cNvSpPr/>
          <p:nvPr/>
        </p:nvSpPr>
        <p:spPr>
          <a:xfrm>
            <a:off x="5340772" y="6024470"/>
            <a:ext cx="3666007" cy="241257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40772" y="6002080"/>
            <a:ext cx="36676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Find the Vote Center or Drop Box nearest you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5" y="955198"/>
            <a:ext cx="685800" cy="6858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69" y="3236477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-123864"/>
            <a:ext cx="9144000" cy="7848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117475"/>
            <a:endParaRPr lang="en-US" dirty="0">
              <a:solidFill>
                <a:schemeClr val="bg1"/>
              </a:solidFill>
              <a:latin typeface="ClearviewADA" charset="0"/>
              <a:ea typeface="ClearviewADA" charset="0"/>
              <a:cs typeface="ClearviewAD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508" y="814292"/>
            <a:ext cx="3693052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1. Mark your ballot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Follow the directions on the ballot.</a:t>
            </a:r>
            <a:endParaRPr lang="en-US" sz="1100" b="1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endParaRPr lang="en-US" sz="1100" b="1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4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2. Seal your ballot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Check that you have the Return Envelope with your name on it.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Put your ballot into the envelope. </a:t>
            </a:r>
            <a:b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Only 1 ballot in each envelope.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Seal the envelope.</a:t>
            </a:r>
          </a:p>
          <a:p>
            <a:endParaRPr lang="en-US" sz="1400" b="1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4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3. Sign the </a:t>
            </a:r>
            <a:r>
              <a:rPr lang="en-US" sz="1400" b="1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envelope in front of     witness. </a:t>
            </a:r>
            <a:endParaRPr lang="en-US" sz="1400" b="1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pPr marL="344488" lvl="1" indent="-152400">
              <a:buFont typeface="Arial" charset="0"/>
              <a:buChar char="•"/>
            </a:pPr>
            <a:r>
              <a:rPr lang="en-US" sz="120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Ask someone to observe you sign your envelope. 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Date </a:t>
            </a: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and sign your name on the </a:t>
            </a:r>
            <a:b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back of the envelope in ink.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Print your name and voter registration </a:t>
            </a:r>
            <a:r>
              <a:rPr lang="en-US" sz="120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address. 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Have your witness sign and date the envelope. </a:t>
            </a:r>
            <a:endParaRPr lang="en-US" sz="1100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endParaRPr lang="en-US" sz="1400" b="1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4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Made a mistake?</a:t>
            </a:r>
          </a:p>
          <a:p>
            <a:r>
              <a:rPr lang="en-US" sz="11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If you make a mistake you can get a replacement ballot.</a:t>
            </a:r>
          </a:p>
          <a:p>
            <a:endParaRPr lang="en-US" sz="1100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1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Call 222-555-1212 </a:t>
            </a:r>
            <a:r>
              <a:rPr lang="en-US" sz="11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before</a:t>
            </a:r>
            <a:r>
              <a:rPr lang="en-US" sz="11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 Election Day</a:t>
            </a:r>
          </a:p>
          <a:p>
            <a:r>
              <a:rPr lang="en-US" sz="11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or go to any Vote Center in the County.</a:t>
            </a:r>
          </a:p>
          <a:p>
            <a:endParaRPr lang="en-US" sz="1100" dirty="0">
              <a:solidFill>
                <a:srgbClr val="4D565E"/>
              </a:solidFill>
              <a:latin typeface="ClearviewADA" charset="0"/>
              <a:ea typeface="ClearviewADA" charset="0"/>
              <a:cs typeface="ClearviewAD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507" y="202307"/>
            <a:ext cx="4207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Mark, seal, and sign your ballot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2814" y="202307"/>
            <a:ext cx="4261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50 ways to return your ballot</a:t>
            </a:r>
          </a:p>
          <a:p>
            <a:endParaRPr lang="en-US" sz="2000" b="1" dirty="0">
              <a:solidFill>
                <a:schemeClr val="bg1"/>
              </a:solidFill>
              <a:latin typeface="ClearviewADA" charset="0"/>
              <a:ea typeface="ClearviewADA" charset="0"/>
              <a:cs typeface="ClearviewADA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52814" y="814292"/>
            <a:ext cx="434753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It’s your choice!</a:t>
            </a:r>
            <a:endParaRPr lang="en-US" sz="1200" dirty="0">
              <a:solidFill>
                <a:schemeClr val="accent1"/>
              </a:solidFill>
              <a:latin typeface="Noto Sans" charset="0"/>
              <a:ea typeface="Noto Sans" charset="0"/>
              <a:cs typeface="Noto Sans" charset="0"/>
            </a:endParaRPr>
          </a:p>
          <a:p>
            <a:pPr>
              <a:spcAft>
                <a:spcPts val="300"/>
              </a:spcAft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You can return your ballot at any official drop box, vote center, by mail, or at the Elections Office.</a:t>
            </a:r>
          </a:p>
          <a:p>
            <a:pPr>
              <a:spcAft>
                <a:spcPts val="300"/>
              </a:spcAft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To find the Vote Center or Drop Box nearest you </a:t>
            </a:r>
            <a:r>
              <a:rPr lang="en-US" sz="1200" b="1" dirty="0" err="1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www.yourcounty.gov</a:t>
            </a:r>
            <a:r>
              <a:rPr lang="en-US" sz="12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/</a:t>
            </a:r>
            <a:r>
              <a:rPr lang="en-US" sz="1200" b="1" dirty="0" err="1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wheretovote</a:t>
            </a:r>
            <a:endParaRPr lang="en-US" sz="1200" b="1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pPr>
              <a:spcAft>
                <a:spcPts val="300"/>
              </a:spcAft>
            </a:pPr>
            <a:endParaRPr lang="en-US" sz="1200" dirty="0">
              <a:solidFill>
                <a:srgbClr val="4D565E"/>
              </a:solidFill>
              <a:latin typeface="ClearviewADA" charset="0"/>
              <a:ea typeface="ClearviewADA" charset="0"/>
              <a:cs typeface="ClearviewADA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16502" y="4776019"/>
            <a:ext cx="1349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Drop Boxes</a:t>
            </a:r>
          </a:p>
          <a:p>
            <a:r>
              <a:rPr lang="en-US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There are </a:t>
            </a:r>
            <a:r>
              <a:rPr lang="en-US" sz="10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25</a:t>
            </a:r>
            <a:r>
              <a:rPr lang="en-US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 secure and locked drop boxes around the county open 24 hours a day</a:t>
            </a:r>
            <a:r>
              <a:rPr lang="en-US" sz="1000" dirty="0">
                <a:solidFill>
                  <a:srgbClr val="4D565E"/>
                </a:solidFill>
              </a:rPr>
              <a:t>.</a:t>
            </a:r>
          </a:p>
          <a:p>
            <a:endParaRPr lang="en-US" sz="1000" b="1" dirty="0">
              <a:solidFill>
                <a:srgbClr val="4D565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7244" y="4791680"/>
            <a:ext cx="1212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Election Offices</a:t>
            </a:r>
          </a:p>
          <a:p>
            <a:r>
              <a:rPr lang="en-US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Open 8am - 5pm</a:t>
            </a:r>
          </a:p>
          <a:p>
            <a:r>
              <a:rPr lang="en-US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Monday - Friday</a:t>
            </a:r>
            <a:endParaRPr lang="en-US" sz="1000" b="1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79989" y="4791680"/>
            <a:ext cx="14160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Vote Centers</a:t>
            </a:r>
          </a:p>
          <a:p>
            <a:r>
              <a:rPr lang="en-US" sz="10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20</a:t>
            </a:r>
            <a:r>
              <a:rPr lang="en-US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 vote centers are open November 4 </a:t>
            </a:r>
            <a:r>
              <a:rPr lang="mr-IN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–</a:t>
            </a:r>
            <a:r>
              <a:rPr lang="en-US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 7</a:t>
            </a:r>
          </a:p>
          <a:p>
            <a:r>
              <a:rPr lang="en-US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7am </a:t>
            </a:r>
            <a:r>
              <a:rPr lang="mr-IN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–</a:t>
            </a:r>
            <a:r>
              <a:rPr lang="en-US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 8pm</a:t>
            </a:r>
          </a:p>
          <a:p>
            <a:endParaRPr lang="en-US" sz="1000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0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5</a:t>
            </a:r>
            <a:r>
              <a:rPr lang="en-US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 are open from </a:t>
            </a:r>
            <a:br>
              <a:rPr lang="en-US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en-US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October 28 through Election Day, November 7</a:t>
            </a:r>
          </a:p>
          <a:p>
            <a:endParaRPr lang="en-US" sz="1000" dirty="0">
              <a:solidFill>
                <a:srgbClr val="4D565E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45" y="1971158"/>
            <a:ext cx="3824080" cy="2619042"/>
          </a:xfrm>
          <a:prstGeom prst="rect">
            <a:avLst/>
          </a:prstGeom>
        </p:spPr>
      </p:pic>
      <p:sp>
        <p:nvSpPr>
          <p:cNvPr id="55" name="Oval 54"/>
          <p:cNvSpPr>
            <a:spLocks noChangeAspect="1"/>
          </p:cNvSpPr>
          <p:nvPr/>
        </p:nvSpPr>
        <p:spPr>
          <a:xfrm>
            <a:off x="6078073" y="4641357"/>
            <a:ext cx="133225" cy="133514"/>
          </a:xfrm>
          <a:prstGeom prst="ellipse">
            <a:avLst/>
          </a:prstGeom>
          <a:solidFill>
            <a:srgbClr val="4D56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00" dirty="0">
                <a:solidFill>
                  <a:schemeClr val="bg1"/>
                </a:solidFill>
              </a:rPr>
              <a:t>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6" name="5-Point Star 55"/>
          <p:cNvSpPr/>
          <p:nvPr/>
        </p:nvSpPr>
        <p:spPr>
          <a:xfrm>
            <a:off x="4915407" y="4634810"/>
            <a:ext cx="177819" cy="140061"/>
          </a:xfrm>
          <a:prstGeom prst="star5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iamond 57"/>
          <p:cNvSpPr/>
          <p:nvPr/>
        </p:nvSpPr>
        <p:spPr>
          <a:xfrm>
            <a:off x="7638332" y="4627895"/>
            <a:ext cx="117464" cy="110429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02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88020" y="955198"/>
            <a:ext cx="27948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Deadlines</a:t>
            </a:r>
          </a:p>
          <a:p>
            <a:endParaRPr lang="en-US" sz="1600" b="1" dirty="0">
              <a:solidFill>
                <a:schemeClr val="accent1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20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You must postmark your ballot inside of your envelope by Election Day, </a:t>
            </a:r>
            <a:r>
              <a:rPr lang="en-US" sz="1200" b="1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November 6, 2018.</a:t>
            </a:r>
          </a:p>
          <a:p>
            <a:endParaRPr lang="en-US" sz="1200" b="1" dirty="0">
              <a:solidFill>
                <a:srgbClr val="FFC000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20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If you do not, bring your ballot and envelope to our election office </a:t>
            </a:r>
            <a:r>
              <a:rPr lang="en-US" sz="1200" b="1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by 8pm on election day. </a:t>
            </a:r>
            <a:endParaRPr lang="en-US" sz="1200" b="1" dirty="0">
              <a:solidFill>
                <a:srgbClr val="FFC000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64765" y="-1"/>
            <a:ext cx="4547798" cy="13059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117475"/>
            <a:r>
              <a:rPr lang="en-US" sz="2800" b="1" dirty="0">
                <a:latin typeface="Noto Sans" charset="0"/>
                <a:ea typeface="Noto Sans" charset="0"/>
                <a:cs typeface="Noto Sans" charset="0"/>
              </a:rPr>
              <a:t>How to vote</a:t>
            </a:r>
          </a:p>
          <a:p>
            <a:pPr marL="117475"/>
            <a:r>
              <a:rPr lang="en-US" b="1" dirty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General Election</a:t>
            </a:r>
          </a:p>
          <a:p>
            <a:pPr marL="117475"/>
            <a:r>
              <a:rPr lang="en-US" dirty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Tuesday, November 6, 2018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3860" y="1656439"/>
            <a:ext cx="4066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You have 2 options to return your ballot. </a:t>
            </a:r>
            <a:endParaRPr lang="en-US" sz="1100" dirty="0">
              <a:solidFill>
                <a:schemeClr val="accent1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75" y="2553363"/>
            <a:ext cx="822960" cy="82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9" y="3659219"/>
            <a:ext cx="822960" cy="8229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16035" y="2563133"/>
            <a:ext cx="31346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Vote by Mail</a:t>
            </a:r>
          </a:p>
          <a:p>
            <a: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Mail your ballot so that it is postmarked by Election Day, November 6, 2018</a:t>
            </a:r>
            <a:b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en-US" sz="115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Put 78¢ postage on the envelope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6035" y="3610666"/>
            <a:ext cx="344352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In person</a:t>
            </a:r>
            <a:endParaRPr lang="en-US" sz="1400" b="1" dirty="0">
              <a:solidFill>
                <a:schemeClr val="accent1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You can </a:t>
            </a:r>
            <a:r>
              <a:rPr lang="en-US" sz="115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drop your ballot of at our</a:t>
            </a:r>
          </a:p>
          <a:p>
            <a:r>
              <a:rPr lang="en-US" sz="115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Election Office. </a:t>
            </a:r>
            <a: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/>
            </a:r>
            <a:b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en-US" sz="115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The election office is open: </a:t>
            </a:r>
          </a:p>
          <a:p>
            <a:r>
              <a:rPr lang="en-US" sz="115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9:00am </a:t>
            </a:r>
            <a:r>
              <a:rPr lang="mr-IN" sz="115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–</a:t>
            </a:r>
            <a:r>
              <a:rPr lang="en-US" sz="115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 5:00pm</a:t>
            </a:r>
          </a:p>
          <a:p>
            <a:r>
              <a:rPr lang="en-US" sz="115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Monday </a:t>
            </a:r>
            <a:r>
              <a:rPr lang="mr-IN" sz="115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–</a:t>
            </a:r>
            <a:r>
              <a:rPr lang="en-US" sz="115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 Friday</a:t>
            </a:r>
          </a:p>
          <a:p>
            <a:endParaRPr lang="en-US" sz="1150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15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Visit us at:</a:t>
            </a:r>
          </a:p>
          <a:p>
            <a:pPr>
              <a:spcAft>
                <a:spcPts val="300"/>
              </a:spcAft>
            </a:pPr>
            <a:r>
              <a:rPr lang="en-US" sz="110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4321 Franklin Ave</a:t>
            </a:r>
          </a:p>
          <a:p>
            <a:pPr>
              <a:spcAft>
                <a:spcPts val="300"/>
              </a:spcAft>
            </a:pPr>
            <a:r>
              <a:rPr lang="en-US" sz="110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Franklin, HN 99999-1234</a:t>
            </a:r>
            <a:endParaRPr lang="en-US" sz="1100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88020" y="3429000"/>
            <a:ext cx="3348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Need help? Get in touch!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207080" y="3950080"/>
            <a:ext cx="2702638" cy="1846659"/>
            <a:chOff x="455633" y="4891921"/>
            <a:chExt cx="2702638" cy="1846659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55633" y="6173838"/>
              <a:ext cx="228600" cy="2286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33" y="5568170"/>
              <a:ext cx="228600" cy="228600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756780" y="4891921"/>
              <a:ext cx="2401491" cy="18466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900"/>
                </a:spcAft>
              </a:pPr>
              <a:r>
                <a:rPr lang="en-US" sz="1200" b="1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Your County Elections Office</a:t>
              </a:r>
              <a:br>
                <a:rPr lang="en-US" sz="1200" b="1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</a:br>
              <a:r>
                <a:rPr lang="en-US" sz="1200" dirty="0" smtClean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4321 Franklin Ave</a:t>
              </a:r>
              <a:r>
                <a:rPr lang="en-US" sz="1200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/>
              </a:r>
              <a:br>
                <a:rPr lang="en-US" sz="1200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</a:br>
              <a:r>
                <a:rPr lang="en-US" sz="1200" dirty="0" smtClean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Franklin, HN 99999-1234</a:t>
              </a:r>
              <a:endPara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endParaRPr>
            </a:p>
            <a:p>
              <a:pPr>
                <a:spcAft>
                  <a:spcPts val="900"/>
                </a:spcAft>
              </a:pPr>
              <a:r>
                <a:rPr lang="en-US" sz="1200" dirty="0" err="1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www.yourcounty.gov</a:t>
              </a:r>
              <a:r>
                <a:rPr lang="en-US" sz="1200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/elections</a:t>
              </a:r>
            </a:p>
            <a:p>
              <a:pPr>
                <a:spcAft>
                  <a:spcPts val="900"/>
                </a:spcAft>
              </a:pPr>
              <a:r>
                <a:rPr lang="en-US" sz="1200" dirty="0" err="1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elections@yourcounty.gov</a:t>
              </a:r>
              <a:endPara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endParaRPr>
            </a:p>
            <a:p>
              <a:pPr>
                <a:spcAft>
                  <a:spcPts val="900"/>
                </a:spcAft>
              </a:pPr>
              <a:r>
                <a:rPr lang="en-US" sz="1200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111-222-3333</a:t>
              </a:r>
            </a:p>
            <a:p>
              <a:pPr>
                <a:spcAft>
                  <a:spcPts val="900"/>
                </a:spcAft>
              </a:pPr>
              <a:r>
                <a:rPr lang="en-US" sz="1200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Fax: 111-222-6666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33" y="6485300"/>
              <a:ext cx="228600" cy="2286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33" y="5850992"/>
              <a:ext cx="228600" cy="2286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33" y="4935728"/>
              <a:ext cx="228600" cy="228600"/>
            </a:xfrm>
            <a:prstGeom prst="rect">
              <a:avLst/>
            </a:prstGeom>
          </p:spPr>
        </p:pic>
      </p:grpSp>
      <p:sp>
        <p:nvSpPr>
          <p:cNvPr id="31" name="Pentagon 30"/>
          <p:cNvSpPr/>
          <p:nvPr/>
        </p:nvSpPr>
        <p:spPr>
          <a:xfrm>
            <a:off x="5340772" y="6024470"/>
            <a:ext cx="3666007" cy="241257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29064" y="6002080"/>
            <a:ext cx="2179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Know your voting rights</a:t>
            </a:r>
            <a:endParaRPr lang="en-US" sz="1200" b="1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5" y="955198"/>
            <a:ext cx="685800" cy="6858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69" y="3236477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5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-123864"/>
            <a:ext cx="9144000" cy="7848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117475"/>
            <a:endParaRPr lang="en-US" dirty="0">
              <a:solidFill>
                <a:schemeClr val="bg1"/>
              </a:solidFill>
              <a:latin typeface="ClearviewADA" charset="0"/>
              <a:ea typeface="ClearviewADA" charset="0"/>
              <a:cs typeface="ClearviewAD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508" y="814292"/>
            <a:ext cx="400289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1. Mark your ballot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Follow the directions on the ballot.</a:t>
            </a:r>
            <a:endParaRPr lang="en-US" sz="1100" b="1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endParaRPr lang="en-US" sz="1100" b="1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4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2. Seal your ballot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Check that you have the Return Envelope with your name on it.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Put your ballot into the envelope. </a:t>
            </a:r>
            <a:b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Only 1 ballot in each envelope.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Seal the envelope.</a:t>
            </a:r>
          </a:p>
          <a:p>
            <a:endParaRPr lang="en-US" sz="1400" b="1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4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3. Sign the </a:t>
            </a:r>
            <a:r>
              <a:rPr lang="en-US" sz="1400" b="1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envelope in front of a witness. </a:t>
            </a:r>
            <a:endParaRPr lang="en-US" sz="1400" b="1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pPr marL="344488" lvl="1" indent="-152400">
              <a:buFont typeface="Arial" charset="0"/>
              <a:buChar char="•"/>
            </a:pPr>
            <a:r>
              <a:rPr lang="en-US" sz="120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Ask someone to observe you sign your envelope. 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Date </a:t>
            </a: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and sign your name on the </a:t>
            </a:r>
            <a:b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back of the envelope in ink.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Print your name and voter registration </a:t>
            </a:r>
            <a:r>
              <a:rPr lang="en-US" sz="120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address. 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Have your witness sign and date the envelope. </a:t>
            </a:r>
            <a:endParaRPr lang="en-US" sz="1100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endParaRPr lang="en-US" sz="1400" b="1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4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Made a mistake?</a:t>
            </a:r>
          </a:p>
          <a:p>
            <a:r>
              <a:rPr lang="en-US" sz="11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If you make a mistake you can get a replacement ballot.</a:t>
            </a:r>
          </a:p>
          <a:p>
            <a:endParaRPr lang="en-US" sz="1100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1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Call </a:t>
            </a:r>
            <a:r>
              <a:rPr lang="en-US" sz="110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555-555-1212 </a:t>
            </a:r>
            <a:r>
              <a:rPr lang="en-US" sz="11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before</a:t>
            </a:r>
            <a:r>
              <a:rPr lang="en-US" sz="11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 Election Day</a:t>
            </a:r>
          </a:p>
          <a:p>
            <a:r>
              <a:rPr lang="en-US" sz="11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or </a:t>
            </a:r>
            <a:r>
              <a:rPr lang="en-US" sz="110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visit our Election Office</a:t>
            </a:r>
            <a:endParaRPr lang="en-US" sz="1100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endParaRPr lang="en-US" sz="1100" dirty="0">
              <a:solidFill>
                <a:srgbClr val="4D565E"/>
              </a:solidFill>
              <a:latin typeface="ClearviewADA" charset="0"/>
              <a:ea typeface="ClearviewADA" charset="0"/>
              <a:cs typeface="ClearviewAD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507" y="202307"/>
            <a:ext cx="4253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Mark, seal, and sign your ballot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2814" y="202307"/>
            <a:ext cx="4261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Know your rights</a:t>
            </a:r>
            <a:endParaRPr lang="en-US" sz="2000" b="1" dirty="0">
              <a:solidFill>
                <a:schemeClr val="bg1"/>
              </a:solidFill>
              <a:latin typeface="Noto Sans" charset="0"/>
              <a:ea typeface="Noto Sans" charset="0"/>
              <a:cs typeface="Noto Sans" charset="0"/>
            </a:endParaRPr>
          </a:p>
          <a:p>
            <a:endParaRPr lang="en-US" sz="2000" b="1" dirty="0">
              <a:solidFill>
                <a:schemeClr val="bg1"/>
              </a:solidFill>
              <a:latin typeface="ClearviewADA" charset="0"/>
              <a:ea typeface="ClearviewADA" charset="0"/>
              <a:cs typeface="ClearviewADA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52814" y="814292"/>
            <a:ext cx="434753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You cannot be denied the right to vote if you are legally qualified to do so</a:t>
            </a:r>
            <a:r>
              <a:rPr lang="en-US" sz="1400" b="1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.</a:t>
            </a:r>
            <a:endParaRPr lang="en-US" sz="1600" b="1" dirty="0" smtClean="0">
              <a:solidFill>
                <a:schemeClr val="accent1"/>
              </a:solidFill>
              <a:latin typeface="Noto Sans" charset="0"/>
              <a:ea typeface="Noto Sans" charset="0"/>
              <a:cs typeface="Noto Sans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You have the right to:</a:t>
            </a:r>
            <a:endParaRPr lang="en-US" sz="1200" dirty="0">
              <a:solidFill>
                <a:schemeClr val="accent1"/>
              </a:solidFill>
              <a:latin typeface="Noto Sans" charset="0"/>
              <a:ea typeface="Noto Sans" charset="0"/>
              <a:cs typeface="Noto Sans" charset="0"/>
            </a:endParaRPr>
          </a:p>
          <a:p>
            <a:pPr marL="34290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20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Vote </a:t>
            </a: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if you have been registered at your current address at least 22 days before Election Day</a:t>
            </a:r>
            <a:r>
              <a:rPr lang="en-US" sz="120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.</a:t>
            </a:r>
            <a:endParaRPr lang="en-US" sz="1200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pPr marL="34290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Ask any election officer for help</a:t>
            </a:r>
            <a:r>
              <a:rPr lang="en-US" sz="120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.</a:t>
            </a:r>
            <a:endParaRPr lang="en-US" sz="1200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pPr marL="34290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Be shown how to mark and cast your ballot</a:t>
            </a:r>
            <a:r>
              <a:rPr lang="en-US" sz="120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.</a:t>
            </a:r>
            <a:endParaRPr lang="en-US" sz="1200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pPr marL="34290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Ask for a new ballot if you want to change your vote before you cast it. </a:t>
            </a:r>
          </a:p>
          <a:p>
            <a:pPr marL="34290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A provisional ballot if you have no photo ID with you or your name doesn’t appear on the voter list and you believe it should. </a:t>
            </a:r>
          </a:p>
          <a:p>
            <a:pPr marL="34290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Bring your small child into the voting booth</a:t>
            </a:r>
            <a:r>
              <a:rPr lang="en-US" sz="1200" dirty="0" smtClean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.</a:t>
            </a:r>
            <a:endParaRPr lang="en-US" sz="1200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pPr marL="34290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Vote if you are in line by 7:00pm when the polls close.</a:t>
            </a:r>
          </a:p>
          <a:p>
            <a:pPr>
              <a:spcAft>
                <a:spcPts val="300"/>
              </a:spcAft>
            </a:pPr>
            <a:endParaRPr lang="en-US" sz="1200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56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843</TotalTime>
  <Words>589</Words>
  <Application>Microsoft Macintosh PowerPoint</Application>
  <PresentationFormat>Letter Paper (8.5x11 in)</PresentationFormat>
  <Paragraphs>122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ClearviewADA</vt:lpstr>
      <vt:lpstr>Noto Sans</vt:lpstr>
      <vt:lpstr>Open Sans</vt:lpstr>
      <vt:lpstr>Office Theme</vt:lpstr>
      <vt:lpstr>Sample Voter Guide Inserts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Whitney Quesenbery</dc:creator>
  <cp:lastModifiedBy>Maggie Ollove</cp:lastModifiedBy>
  <cp:revision>53</cp:revision>
  <cp:lastPrinted>2017-12-09T18:26:13Z</cp:lastPrinted>
  <dcterms:created xsi:type="dcterms:W3CDTF">2017-10-17T16:13:08Z</dcterms:created>
  <dcterms:modified xsi:type="dcterms:W3CDTF">2020-02-10T17:32:58Z</dcterms:modified>
</cp:coreProperties>
</file>