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973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2627" y="772669"/>
            <a:ext cx="5923788" cy="832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1331" y="1903476"/>
            <a:ext cx="659891" cy="751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71827" y="1900428"/>
            <a:ext cx="4718303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6551" y="2871216"/>
            <a:ext cx="5873483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06551" y="3767327"/>
            <a:ext cx="5711951" cy="469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1283" y="594293"/>
            <a:ext cx="5615432" cy="1329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76" y="1848294"/>
            <a:ext cx="5995847" cy="6330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" y="494537"/>
            <a:ext cx="5943600" cy="8229600"/>
          </a:xfrm>
          <a:custGeom>
            <a:avLst/>
            <a:gdLst/>
            <a:ahLst/>
            <a:cxnLst/>
            <a:rect l="l" t="t" r="r" b="b"/>
            <a:pathLst>
              <a:path w="5943600" h="8229600">
                <a:moveTo>
                  <a:pt x="0" y="0"/>
                </a:moveTo>
                <a:lnTo>
                  <a:pt x="5943600" y="0"/>
                </a:lnTo>
                <a:lnTo>
                  <a:pt x="5943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 marR="5080">
              <a:lnSpc>
                <a:spcPct val="78200"/>
              </a:lnSpc>
              <a:spcBef>
                <a:spcPts val="1355"/>
              </a:spcBef>
            </a:pPr>
            <a:r>
              <a:rPr spc="-5" dirty="0"/>
              <a:t>Guia de</a:t>
            </a:r>
            <a:r>
              <a:rPr spc="-75" dirty="0"/>
              <a:t> </a:t>
            </a:r>
            <a:r>
              <a:rPr spc="-5" dirty="0"/>
              <a:t>bolsillo  para</a:t>
            </a:r>
            <a:r>
              <a:rPr spc="-20" dirty="0"/>
              <a:t> </a:t>
            </a:r>
            <a:r>
              <a:rPr spc="-10" dirty="0"/>
              <a:t>Votantes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3695" y="2620315"/>
            <a:ext cx="5210175" cy="1467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84">
              <a:lnSpc>
                <a:spcPct val="1165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Junta de Elecciones del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Condado…  Elección General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2018</a:t>
            </a:r>
            <a:endParaRPr sz="24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2360"/>
              </a:spcBef>
            </a:pPr>
            <a:r>
              <a:rPr sz="1900" spc="-5" dirty="0">
                <a:latin typeface="Arial"/>
                <a:cs typeface="Arial"/>
              </a:rPr>
              <a:t>countyelections.org • (555) 555-5555 • </a:t>
            </a:r>
            <a:r>
              <a:rPr sz="1900" dirty="0">
                <a:latin typeface="Arial"/>
                <a:cs typeface="Arial"/>
              </a:rPr>
              <a:t>TTY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555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8663" y="4208583"/>
            <a:ext cx="4120184" cy="4460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0800000">
            <a:off x="304799" y="7543800"/>
            <a:ext cx="5915025" cy="822960"/>
          </a:xfrm>
          <a:prstGeom prst="rect">
            <a:avLst/>
          </a:prstGeom>
          <a:solidFill>
            <a:srgbClr val="5F5F5F">
              <a:alpha val="30194"/>
            </a:srgbClr>
          </a:solidFill>
        </p:spPr>
        <p:txBody>
          <a:bodyPr vert="horz" wrap="square" lIns="0" tIns="13271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45"/>
              </a:spcBef>
            </a:pPr>
            <a:r>
              <a:rPr sz="3400" spc="-5" dirty="0"/>
              <a:t>Derechos de</a:t>
            </a:r>
            <a:r>
              <a:rPr sz="3400" spc="35" dirty="0"/>
              <a:t> </a:t>
            </a:r>
            <a:r>
              <a:rPr sz="3400" spc="-5" dirty="0"/>
              <a:t>votantes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 rot="10800000">
            <a:off x="304799" y="381000"/>
            <a:ext cx="5839460" cy="682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2759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No se le puede negar el derecho a votar si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está  legalmente calificado para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hacerlo.</a:t>
            </a:r>
          </a:p>
          <a:p>
            <a:pPr marL="30480">
              <a:lnSpc>
                <a:spcPct val="100000"/>
              </a:lnSpc>
              <a:spcBef>
                <a:spcPts val="1475"/>
              </a:spcBef>
            </a:pPr>
            <a:r>
              <a:rPr sz="2400" b="1" spc="-5" dirty="0">
                <a:latin typeface="Arial"/>
                <a:cs typeface="Arial"/>
              </a:rPr>
              <a:t>Tiene el derecho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447040" marR="118745" indent="-339090">
              <a:lnSpc>
                <a:spcPts val="2000"/>
              </a:lnSpc>
              <a:spcBef>
                <a:spcPts val="2010"/>
              </a:spcBef>
              <a:buFont typeface="Symbol"/>
              <a:buChar char=""/>
              <a:tabLst>
                <a:tab pos="447040" algn="l"/>
                <a:tab pos="447675" algn="l"/>
              </a:tabLst>
            </a:pPr>
            <a:r>
              <a:rPr sz="2000" spc="-5" dirty="0">
                <a:latin typeface="Arial"/>
                <a:cs typeface="Arial"/>
              </a:rPr>
              <a:t>Votar si ha sido inscrito con su dirección actual  al menos 22 días antes del día de las  elecciones</a:t>
            </a:r>
            <a:endParaRPr sz="2000" dirty="0">
              <a:latin typeface="Arial"/>
              <a:cs typeface="Arial"/>
            </a:endParaRPr>
          </a:p>
          <a:p>
            <a:pPr marL="447040" indent="-339090">
              <a:lnSpc>
                <a:spcPct val="100000"/>
              </a:lnSpc>
              <a:spcBef>
                <a:spcPts val="1600"/>
              </a:spcBef>
              <a:buFont typeface="Symbol"/>
              <a:buChar char=""/>
              <a:tabLst>
                <a:tab pos="447040" algn="l"/>
                <a:tab pos="447675" algn="l"/>
              </a:tabLst>
            </a:pPr>
            <a:r>
              <a:rPr sz="2000" spc="-5" dirty="0">
                <a:latin typeface="Arial"/>
                <a:cs typeface="Arial"/>
              </a:rPr>
              <a:t>Pedir ayuda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cualquier oficial de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elecciones</a:t>
            </a:r>
            <a:endParaRPr sz="2000" dirty="0">
              <a:latin typeface="Arial"/>
              <a:cs typeface="Arial"/>
            </a:endParaRPr>
          </a:p>
          <a:p>
            <a:pPr marL="447040" indent="-339090">
              <a:lnSpc>
                <a:spcPct val="100000"/>
              </a:lnSpc>
              <a:spcBef>
                <a:spcPts val="1600"/>
              </a:spcBef>
              <a:buFont typeface="Symbol"/>
              <a:buChar char=""/>
              <a:tabLst>
                <a:tab pos="447040" algn="l"/>
                <a:tab pos="447675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que le muestren cómo marcar </a:t>
            </a:r>
            <a:r>
              <a:rPr sz="2000" dirty="0">
                <a:latin typeface="Arial"/>
                <a:cs typeface="Arial"/>
              </a:rPr>
              <a:t>y </a:t>
            </a:r>
            <a:r>
              <a:rPr sz="2000" spc="-5" dirty="0">
                <a:latin typeface="Arial"/>
                <a:cs typeface="Arial"/>
              </a:rPr>
              <a:t>emitir su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voto</a:t>
            </a:r>
            <a:endParaRPr sz="2000" dirty="0">
              <a:latin typeface="Arial"/>
              <a:cs typeface="Arial"/>
            </a:endParaRPr>
          </a:p>
          <a:p>
            <a:pPr marL="447040" marR="74930" indent="-339090">
              <a:lnSpc>
                <a:spcPts val="2000"/>
              </a:lnSpc>
              <a:spcBef>
                <a:spcPts val="2000"/>
              </a:spcBef>
              <a:buFont typeface="Symbol"/>
              <a:buChar char=""/>
              <a:tabLst>
                <a:tab pos="447040" algn="l"/>
                <a:tab pos="447675" algn="l"/>
                <a:tab pos="1981200" algn="l"/>
              </a:tabLst>
            </a:pPr>
            <a:r>
              <a:rPr sz="2000" spc="-5" dirty="0">
                <a:latin typeface="Arial"/>
                <a:cs typeface="Arial"/>
              </a:rPr>
              <a:t>Solicitar una	papeleta electoral nueva si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desea  cambiar su voto antes 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emitirlo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700" dirty="0">
              <a:latin typeface="Times New Roman"/>
              <a:cs typeface="Times New Roman"/>
            </a:endParaRPr>
          </a:p>
          <a:p>
            <a:pPr marL="447040" marR="201295" indent="-339090">
              <a:lnSpc>
                <a:spcPts val="2000"/>
              </a:lnSpc>
              <a:buFont typeface="Symbol"/>
              <a:buChar char=""/>
              <a:tabLst>
                <a:tab pos="447040" algn="l"/>
                <a:tab pos="447675" algn="l"/>
              </a:tabLst>
            </a:pPr>
            <a:r>
              <a:rPr sz="2000" spc="-5" dirty="0">
                <a:latin typeface="Arial"/>
                <a:cs typeface="Arial"/>
              </a:rPr>
              <a:t>Emitir una papeleta provisional si no tiene una  identificación con foto </a:t>
            </a:r>
            <a:r>
              <a:rPr sz="2000" dirty="0">
                <a:latin typeface="Arial"/>
                <a:cs typeface="Arial"/>
              </a:rPr>
              <a:t>o </a:t>
            </a:r>
            <a:r>
              <a:rPr sz="2000" spc="-5" dirty="0">
                <a:latin typeface="Arial"/>
                <a:cs typeface="Arial"/>
              </a:rPr>
              <a:t>si su nombre no  aparece en la lista de votantes </a:t>
            </a:r>
            <a:r>
              <a:rPr sz="2000" dirty="0">
                <a:latin typeface="Arial"/>
                <a:cs typeface="Arial"/>
              </a:rPr>
              <a:t>y </a:t>
            </a:r>
            <a:r>
              <a:rPr sz="2000" spc="-5" dirty="0">
                <a:latin typeface="Arial"/>
                <a:cs typeface="Arial"/>
              </a:rPr>
              <a:t>cree que  debería estar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allí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700" dirty="0">
              <a:latin typeface="Times New Roman"/>
              <a:cs typeface="Times New Roman"/>
            </a:endParaRPr>
          </a:p>
          <a:p>
            <a:pPr marL="447040" marR="890269" indent="-339090">
              <a:lnSpc>
                <a:spcPts val="2000"/>
              </a:lnSpc>
              <a:buFont typeface="Symbol"/>
              <a:buChar char=""/>
              <a:tabLst>
                <a:tab pos="447040" algn="l"/>
                <a:tab pos="447675" algn="l"/>
              </a:tabLst>
            </a:pPr>
            <a:r>
              <a:rPr sz="2000" spc="-5" dirty="0">
                <a:latin typeface="Arial"/>
                <a:cs typeface="Arial"/>
              </a:rPr>
              <a:t>Llevar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su niño pequeño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la cabina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  votación</a:t>
            </a:r>
            <a:endParaRPr sz="2000" dirty="0">
              <a:latin typeface="Arial"/>
              <a:cs typeface="Arial"/>
            </a:endParaRPr>
          </a:p>
          <a:p>
            <a:pPr marL="447040" marR="596900" indent="-339090">
              <a:lnSpc>
                <a:spcPct val="100000"/>
              </a:lnSpc>
              <a:spcBef>
                <a:spcPts val="1600"/>
              </a:spcBef>
              <a:buFont typeface="Symbol"/>
              <a:buChar char=""/>
              <a:tabLst>
                <a:tab pos="447040" algn="l"/>
                <a:tab pos="447675" algn="l"/>
              </a:tabLst>
            </a:pPr>
            <a:r>
              <a:rPr sz="2000" spc="-5" dirty="0">
                <a:latin typeface="Arial"/>
                <a:cs typeface="Arial"/>
              </a:rPr>
              <a:t>Votar si está en fila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las 7:00 p.m. cuando  cierran las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urnas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77240"/>
            <a:ext cx="5915025" cy="822960"/>
          </a:xfrm>
          <a:prstGeom prst="rect">
            <a:avLst/>
          </a:prstGeom>
          <a:solidFill>
            <a:srgbClr val="5F5F5F">
              <a:alpha val="30194"/>
            </a:srgbClr>
          </a:solidFill>
        </p:spPr>
        <p:txBody>
          <a:bodyPr vert="horz" wrap="square" lIns="0" tIns="15303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205"/>
              </a:spcBef>
            </a:pPr>
            <a:r>
              <a:rPr sz="3400" spc="-10" dirty="0"/>
              <a:t>Maneras </a:t>
            </a:r>
            <a:r>
              <a:rPr sz="3400" spc="-5" dirty="0"/>
              <a:t>de</a:t>
            </a:r>
            <a:r>
              <a:rPr sz="3400" spc="20" dirty="0"/>
              <a:t> </a:t>
            </a:r>
            <a:r>
              <a:rPr sz="3400" spc="-10" dirty="0"/>
              <a:t>Votar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641828" y="2808732"/>
            <a:ext cx="1147347" cy="958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154" y="5142157"/>
            <a:ext cx="1356360" cy="96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6607" y="1849729"/>
            <a:ext cx="6036310" cy="690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En las </a:t>
            </a:r>
            <a:r>
              <a:rPr sz="2400" b="1" spc="-10" dirty="0">
                <a:latin typeface="Arial"/>
                <a:cs typeface="Arial"/>
              </a:rPr>
              <a:t>urnas </a:t>
            </a:r>
            <a:r>
              <a:rPr sz="2400" b="1" spc="-5" dirty="0">
                <a:latin typeface="Arial"/>
                <a:cs typeface="Arial"/>
              </a:rPr>
              <a:t>el dia de las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Elecciones</a:t>
            </a:r>
            <a:endParaRPr sz="2400">
              <a:latin typeface="Arial"/>
              <a:cs typeface="Arial"/>
            </a:endParaRPr>
          </a:p>
          <a:p>
            <a:pPr marL="1292225">
              <a:lnSpc>
                <a:spcPts val="1920"/>
              </a:lnSpc>
              <a:spcBef>
                <a:spcPts val="1305"/>
              </a:spcBef>
            </a:pPr>
            <a:r>
              <a:rPr sz="1600" spc="-5" dirty="0">
                <a:latin typeface="Arial"/>
                <a:cs typeface="Arial"/>
              </a:rPr>
              <a:t>Las urnas estan abiertas el día de las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Elecciones,</a:t>
            </a:r>
            <a:endParaRPr sz="1600">
              <a:latin typeface="Arial"/>
              <a:cs typeface="Arial"/>
            </a:endParaRPr>
          </a:p>
          <a:p>
            <a:pPr marL="1292225">
              <a:lnSpc>
                <a:spcPts val="1920"/>
              </a:lnSpc>
            </a:pPr>
            <a:r>
              <a:rPr sz="1600" b="1" dirty="0">
                <a:latin typeface="Arial"/>
                <a:cs typeface="Arial"/>
              </a:rPr>
              <a:t>6 de noviembre de </a:t>
            </a:r>
            <a:r>
              <a:rPr sz="1600" b="1" spc="-5" dirty="0">
                <a:latin typeface="Arial"/>
                <a:cs typeface="Arial"/>
              </a:rPr>
              <a:t>6:00 am </a:t>
            </a:r>
            <a:r>
              <a:rPr sz="1600" b="1" dirty="0">
                <a:latin typeface="Arial"/>
                <a:cs typeface="Arial"/>
              </a:rPr>
              <a:t>- </a:t>
            </a:r>
            <a:r>
              <a:rPr sz="1600" b="1" spc="-5" dirty="0">
                <a:latin typeface="Arial"/>
                <a:cs typeface="Arial"/>
              </a:rPr>
              <a:t>7:00</a:t>
            </a:r>
            <a:r>
              <a:rPr sz="1600" b="1" spc="-2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pm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9222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Localice </a:t>
            </a:r>
            <a:r>
              <a:rPr sz="1600" dirty="0">
                <a:latin typeface="Arial"/>
                <a:cs typeface="Arial"/>
              </a:rPr>
              <a:t>su </a:t>
            </a:r>
            <a:r>
              <a:rPr sz="1600" spc="-5" dirty="0">
                <a:latin typeface="Arial"/>
                <a:cs typeface="Arial"/>
              </a:rPr>
              <a:t>lugar de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votación</a:t>
            </a:r>
            <a:endParaRPr sz="1600">
              <a:latin typeface="Arial"/>
              <a:cs typeface="Arial"/>
            </a:endParaRPr>
          </a:p>
          <a:p>
            <a:pPr marL="1424940" indent="-126364">
              <a:lnSpc>
                <a:spcPct val="100000"/>
              </a:lnSpc>
              <a:spcBef>
                <a:spcPts val="925"/>
              </a:spcBef>
              <a:buChar char="•"/>
              <a:tabLst>
                <a:tab pos="1425575" algn="l"/>
              </a:tabLst>
            </a:pPr>
            <a:r>
              <a:rPr sz="1600" dirty="0">
                <a:latin typeface="Arial"/>
                <a:cs typeface="Arial"/>
              </a:rPr>
              <a:t>Por internet en: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countyelections.org</a:t>
            </a:r>
            <a:endParaRPr sz="1600">
              <a:latin typeface="Arial"/>
              <a:cs typeface="Arial"/>
            </a:endParaRPr>
          </a:p>
          <a:p>
            <a:pPr marL="1424940" marR="1183005" indent="-126364">
              <a:lnSpc>
                <a:spcPct val="117500"/>
              </a:lnSpc>
              <a:buChar char="•"/>
              <a:tabLst>
                <a:tab pos="1425575" algn="l"/>
              </a:tabLst>
            </a:pPr>
            <a:r>
              <a:rPr sz="1600" dirty="0">
                <a:latin typeface="Arial"/>
                <a:cs typeface="Arial"/>
              </a:rPr>
              <a:t>Llamando al Departamento Estatal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  Elecciones 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555-555-5555</a:t>
            </a:r>
            <a:endParaRPr sz="16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255"/>
              </a:spcBef>
            </a:pPr>
            <a:r>
              <a:rPr sz="2400" b="1" spc="-5" dirty="0">
                <a:latin typeface="Arial"/>
                <a:cs typeface="Arial"/>
              </a:rPr>
              <a:t>En </a:t>
            </a:r>
            <a:r>
              <a:rPr sz="2400" b="1" spc="-10" dirty="0">
                <a:latin typeface="Arial"/>
                <a:cs typeface="Arial"/>
              </a:rPr>
              <a:t>persona </a:t>
            </a:r>
            <a:r>
              <a:rPr sz="2400" b="1" spc="-5" dirty="0">
                <a:latin typeface="Arial"/>
                <a:cs typeface="Arial"/>
              </a:rPr>
              <a:t>el día antes de las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Elecciones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428750" marR="48577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Puede calificar para votar por anticipado en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  oficina de registro de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votantes.</a:t>
            </a:r>
            <a:endParaRPr sz="1600">
              <a:latin typeface="Arial"/>
              <a:cs typeface="Arial"/>
            </a:endParaRPr>
          </a:p>
          <a:p>
            <a:pPr marL="1428750" marR="92710">
              <a:lnSpc>
                <a:spcPts val="1920"/>
              </a:lnSpc>
              <a:spcBef>
                <a:spcPts val="60"/>
              </a:spcBef>
            </a:pPr>
            <a:r>
              <a:rPr sz="1600" spc="-5" dirty="0">
                <a:latin typeface="Arial"/>
                <a:cs typeface="Arial"/>
              </a:rPr>
              <a:t>Obtenga más información en: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countyelections.org.  Período de votación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anticipada:</a:t>
            </a:r>
            <a:endParaRPr sz="1600">
              <a:latin typeface="Arial"/>
              <a:cs typeface="Arial"/>
            </a:endParaRPr>
          </a:p>
          <a:p>
            <a:pPr marL="1428750">
              <a:lnSpc>
                <a:spcPts val="1850"/>
              </a:lnSpc>
            </a:pPr>
            <a:r>
              <a:rPr sz="1600" b="1" spc="-5" dirty="0">
                <a:latin typeface="Arial"/>
                <a:cs typeface="Arial"/>
              </a:rPr>
              <a:t>21 de septiembre </a:t>
            </a:r>
            <a:r>
              <a:rPr sz="1600" b="1" dirty="0">
                <a:latin typeface="Arial"/>
                <a:cs typeface="Arial"/>
              </a:rPr>
              <a:t>- 3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noviembre.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400" b="1" spc="-5" dirty="0">
                <a:latin typeface="Arial"/>
                <a:cs typeface="Arial"/>
              </a:rPr>
              <a:t>Por correo como votante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ausente</a:t>
            </a:r>
            <a:endParaRPr sz="2400">
              <a:latin typeface="Arial"/>
              <a:cs typeface="Arial"/>
            </a:endParaRPr>
          </a:p>
          <a:p>
            <a:pPr marL="1339215" marR="295275">
              <a:lnSpc>
                <a:spcPct val="100000"/>
              </a:lnSpc>
              <a:spcBef>
                <a:spcPts val="815"/>
              </a:spcBef>
            </a:pPr>
            <a:r>
              <a:rPr sz="1600" dirty="0">
                <a:latin typeface="Arial"/>
                <a:cs typeface="Arial"/>
              </a:rPr>
              <a:t>Solicite una papeleta para votar por correo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antes  de las </a:t>
            </a:r>
            <a:r>
              <a:rPr sz="1600" b="1" dirty="0">
                <a:latin typeface="Arial"/>
                <a:cs typeface="Arial"/>
              </a:rPr>
              <a:t>5:00 p.m. el 30 de octubre </a:t>
            </a:r>
            <a:r>
              <a:rPr sz="1600" dirty="0">
                <a:latin typeface="Arial"/>
                <a:cs typeface="Arial"/>
              </a:rPr>
              <a:t>en  countyelections.org. Devuélvalo por correo,  entregelo a la oficina de registro de votantes o  déjelo en su lugar de votación el día de la  elección.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4631" y="7536180"/>
            <a:ext cx="1331975" cy="725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194"/>
            </a:srgbClr>
          </a:solidFill>
        </p:spPr>
        <p:txBody>
          <a:bodyPr vert="horz" wrap="square" lIns="0" tIns="15303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205"/>
              </a:spcBef>
            </a:pPr>
            <a:r>
              <a:rPr sz="3400" spc="-10" dirty="0"/>
              <a:t>Fechas</a:t>
            </a:r>
            <a:r>
              <a:rPr sz="3400" spc="-15" dirty="0"/>
              <a:t> </a:t>
            </a:r>
            <a:r>
              <a:rPr sz="3400" spc="-10" dirty="0"/>
              <a:t>límites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637031" y="1988819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7645907"/>
            <a:ext cx="6858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5686" y="1781823"/>
            <a:ext cx="4879975" cy="7096759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000" dirty="0">
                <a:latin typeface="Arial"/>
                <a:cs typeface="Arial"/>
              </a:rPr>
              <a:t>15 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octubre</a:t>
            </a:r>
            <a:endParaRPr sz="2000">
              <a:latin typeface="Arial"/>
              <a:cs typeface="Arial"/>
            </a:endParaRPr>
          </a:p>
          <a:p>
            <a:pPr marL="12700" marR="91440">
              <a:lnSpc>
                <a:spcPct val="100000"/>
              </a:lnSpc>
              <a:spcBef>
                <a:spcPts val="925"/>
              </a:spcBef>
            </a:pPr>
            <a:r>
              <a:rPr sz="2000" dirty="0">
                <a:latin typeface="Arial"/>
                <a:cs typeface="Arial"/>
              </a:rPr>
              <a:t>Inscríactualbase para votar, o actualice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  dirección.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40"/>
              </a:spcBef>
            </a:pPr>
            <a:r>
              <a:rPr sz="2000" i="1" dirty="0">
                <a:latin typeface="Arial"/>
                <a:cs typeface="Arial"/>
              </a:rPr>
              <a:t>Si se muda, su lugar de votación</a:t>
            </a:r>
            <a:r>
              <a:rPr sz="2000" i="1" spc="-3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cambiará.  Asegúrese de actualizar su dirección de  registro de votante cada vez que se</a:t>
            </a:r>
            <a:r>
              <a:rPr sz="2000" i="1" spc="-30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mude.</a:t>
            </a:r>
            <a:endParaRPr sz="2000">
              <a:latin typeface="Arial"/>
              <a:cs typeface="Arial"/>
            </a:endParaRPr>
          </a:p>
          <a:p>
            <a:pPr marL="12700" marR="520700">
              <a:lnSpc>
                <a:spcPct val="104200"/>
              </a:lnSpc>
              <a:spcBef>
                <a:spcPts val="1850"/>
              </a:spcBef>
            </a:pPr>
            <a:r>
              <a:rPr sz="2400" b="1" spc="-5" dirty="0">
                <a:latin typeface="Arial"/>
                <a:cs typeface="Arial"/>
              </a:rPr>
              <a:t>30 de octobre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las 5:00 p.m.  </a:t>
            </a:r>
            <a:r>
              <a:rPr sz="2000" dirty="0">
                <a:latin typeface="Arial"/>
                <a:cs typeface="Arial"/>
              </a:rPr>
              <a:t>Solicite que se le envíe por correo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una  papeleta de votación en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ausencia.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2400" b="1" dirty="0">
                <a:latin typeface="Arial"/>
                <a:cs typeface="Arial"/>
              </a:rPr>
              <a:t>3 </a:t>
            </a:r>
            <a:r>
              <a:rPr sz="2400" b="1" spc="-5" dirty="0">
                <a:latin typeface="Arial"/>
                <a:cs typeface="Arial"/>
              </a:rPr>
              <a:t>de noviembre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las 5:00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p.m.</a:t>
            </a:r>
            <a:endParaRPr sz="2400">
              <a:latin typeface="Arial"/>
              <a:cs typeface="Arial"/>
            </a:endParaRPr>
          </a:p>
          <a:p>
            <a:pPr marL="12700" marR="7620">
              <a:lnSpc>
                <a:spcPts val="2000"/>
              </a:lnSpc>
              <a:spcBef>
                <a:spcPts val="710"/>
              </a:spcBef>
            </a:pPr>
            <a:r>
              <a:rPr sz="2000" dirty="0">
                <a:latin typeface="Arial"/>
                <a:cs typeface="Arial"/>
              </a:rPr>
              <a:t>Vote una papeleta en ausencia en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persona  en su oficina local de registro de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votantes.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6 </a:t>
            </a:r>
            <a:r>
              <a:rPr sz="2400" b="1" spc="-5" dirty="0">
                <a:latin typeface="Arial"/>
                <a:cs typeface="Arial"/>
              </a:rPr>
              <a:t>de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noviembre</a:t>
            </a:r>
            <a:endParaRPr sz="2400">
              <a:latin typeface="Arial"/>
              <a:cs typeface="Arial"/>
            </a:endParaRPr>
          </a:p>
          <a:p>
            <a:pPr marL="12700" marR="99060">
              <a:lnSpc>
                <a:spcPct val="100000"/>
              </a:lnSpc>
              <a:spcBef>
                <a:spcPts val="300"/>
              </a:spcBef>
              <a:tabLst>
                <a:tab pos="1068705" algn="l"/>
              </a:tabLst>
            </a:pPr>
            <a:r>
              <a:rPr sz="2000" dirty="0">
                <a:latin typeface="Arial"/>
                <a:cs typeface="Arial"/>
              </a:rPr>
              <a:t>Dia de las Elecciones - las urnas abren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 6:00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	- 7:00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sz="1800" dirty="0">
                <a:latin typeface="Arial"/>
                <a:cs typeface="Arial"/>
              </a:rPr>
              <a:t>Obtenga más información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1800" b="1" spc="-5" dirty="0">
                <a:latin typeface="Arial"/>
                <a:cs typeface="Arial"/>
              </a:rPr>
              <a:t>countyelections.org </a:t>
            </a:r>
            <a:r>
              <a:rPr sz="1800" dirty="0">
                <a:latin typeface="Arial"/>
                <a:cs typeface="Arial"/>
              </a:rPr>
              <a:t>o (</a:t>
            </a:r>
            <a:r>
              <a:rPr sz="1800" b="1" dirty="0">
                <a:latin typeface="Arial"/>
                <a:cs typeface="Arial"/>
              </a:rPr>
              <a:t>555)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555-5555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800" dirty="0">
                <a:latin typeface="Arial"/>
                <a:cs typeface="Arial"/>
              </a:rPr>
              <a:t>o </a:t>
            </a:r>
            <a:r>
              <a:rPr sz="1800" b="1" dirty="0">
                <a:latin typeface="Arial"/>
                <a:cs typeface="Arial"/>
              </a:rPr>
              <a:t>TTY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555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215" y="883272"/>
            <a:ext cx="5962650" cy="778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967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Orientaciones para la Identificación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del  Votantes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>
              <a:latin typeface="Times New Roman"/>
              <a:cs typeface="Times New Roman"/>
            </a:endParaRPr>
          </a:p>
          <a:p>
            <a:pPr marL="1280795" marR="26924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Debe mostrar su identificación con foto  cada vez que vote 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persona.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74930" marR="12700">
              <a:lnSpc>
                <a:spcPct val="100000"/>
              </a:lnSpc>
              <a:tabLst>
                <a:tab pos="3109595" algn="l"/>
              </a:tabLst>
            </a:pPr>
            <a:r>
              <a:rPr sz="2000" dirty="0">
                <a:latin typeface="Arial"/>
                <a:cs typeface="Arial"/>
              </a:rPr>
              <a:t>Si llega al lugar de votación sin identificación con  foto, tendrá que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votar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	una papeleta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provisional.</a:t>
            </a:r>
            <a:endParaRPr sz="20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1960"/>
              </a:spcBef>
            </a:pPr>
            <a:r>
              <a:rPr sz="2400" b="1" spc="-5" dirty="0">
                <a:latin typeface="Arial"/>
                <a:cs typeface="Arial"/>
              </a:rPr>
              <a:t>Tipos de identificación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aceptable</a:t>
            </a:r>
            <a:endParaRPr sz="2400">
              <a:latin typeface="Arial"/>
              <a:cs typeface="Arial"/>
            </a:endParaRPr>
          </a:p>
          <a:p>
            <a:pPr marL="537845" indent="-304800">
              <a:lnSpc>
                <a:spcPct val="100000"/>
              </a:lnSpc>
              <a:spcBef>
                <a:spcPts val="1325"/>
              </a:spcBef>
              <a:buFont typeface="Symbol"/>
              <a:buChar char=""/>
              <a:tabLst>
                <a:tab pos="537845" algn="l"/>
                <a:tab pos="538480" algn="l"/>
              </a:tabLst>
            </a:pPr>
            <a:r>
              <a:rPr sz="1800" spc="-5" dirty="0">
                <a:latin typeface="Arial"/>
                <a:cs typeface="Arial"/>
              </a:rPr>
              <a:t>Licencia de </a:t>
            </a:r>
            <a:r>
              <a:rPr sz="1800" dirty="0">
                <a:latin typeface="Arial"/>
                <a:cs typeface="Arial"/>
              </a:rPr>
              <a:t>conducir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estado</a:t>
            </a:r>
            <a:endParaRPr sz="1800">
              <a:latin typeface="Arial"/>
              <a:cs typeface="Arial"/>
            </a:endParaRPr>
          </a:p>
          <a:p>
            <a:pPr marL="537845" indent="-304800">
              <a:lnSpc>
                <a:spcPct val="100000"/>
              </a:lnSpc>
              <a:buFont typeface="Symbol"/>
              <a:buChar char=""/>
              <a:tabLst>
                <a:tab pos="537845" algn="l"/>
                <a:tab pos="538480" algn="l"/>
              </a:tabLst>
            </a:pPr>
            <a:r>
              <a:rPr sz="1800" dirty="0">
                <a:latin typeface="Arial"/>
                <a:cs typeface="Arial"/>
              </a:rPr>
              <a:t>Identificación con foto </a:t>
            </a:r>
            <a:r>
              <a:rPr sz="1800" spc="-5" dirty="0">
                <a:latin typeface="Arial"/>
                <a:cs typeface="Arial"/>
              </a:rPr>
              <a:t>emitida por el DMV del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estado</a:t>
            </a:r>
            <a:endParaRPr sz="1800">
              <a:latin typeface="Arial"/>
              <a:cs typeface="Arial"/>
            </a:endParaRPr>
          </a:p>
          <a:p>
            <a:pPr marL="537845" indent="-304800">
              <a:lnSpc>
                <a:spcPct val="100000"/>
              </a:lnSpc>
              <a:buFont typeface="Symbol"/>
              <a:buChar char=""/>
              <a:tabLst>
                <a:tab pos="537845" algn="l"/>
                <a:tab pos="538480" algn="l"/>
              </a:tabLst>
            </a:pPr>
            <a:r>
              <a:rPr sz="1800" spc="-5" dirty="0">
                <a:latin typeface="Arial"/>
                <a:cs typeface="Arial"/>
              </a:rPr>
              <a:t>Pasaporte de los </a:t>
            </a:r>
            <a:r>
              <a:rPr sz="1800" dirty="0">
                <a:latin typeface="Arial"/>
                <a:cs typeface="Arial"/>
              </a:rPr>
              <a:t>Estados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Unidos</a:t>
            </a:r>
            <a:endParaRPr sz="1800">
              <a:latin typeface="Arial"/>
              <a:cs typeface="Arial"/>
            </a:endParaRPr>
          </a:p>
          <a:p>
            <a:pPr marL="537845" indent="-304800">
              <a:lnSpc>
                <a:spcPct val="100000"/>
              </a:lnSpc>
              <a:buFont typeface="Symbol"/>
              <a:buChar char=""/>
              <a:tabLst>
                <a:tab pos="537845" algn="l"/>
                <a:tab pos="538480" algn="l"/>
              </a:tabLst>
            </a:pPr>
            <a:r>
              <a:rPr sz="1800" dirty="0">
                <a:latin typeface="Arial"/>
                <a:cs typeface="Arial"/>
              </a:rPr>
              <a:t>Identificación con foto </a:t>
            </a:r>
            <a:r>
              <a:rPr sz="1800" spc="-5" dirty="0">
                <a:latin typeface="Arial"/>
                <a:cs typeface="Arial"/>
              </a:rPr>
              <a:t>emitida por un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empleador</a:t>
            </a:r>
            <a:endParaRPr sz="1800">
              <a:latin typeface="Arial"/>
              <a:cs typeface="Arial"/>
            </a:endParaRPr>
          </a:p>
          <a:p>
            <a:pPr marL="537845" marR="319405" indent="-304800">
              <a:lnSpc>
                <a:spcPct val="100000"/>
              </a:lnSpc>
              <a:buFont typeface="Symbol"/>
              <a:buChar char=""/>
              <a:tabLst>
                <a:tab pos="537845" algn="l"/>
                <a:tab pos="538480" algn="l"/>
              </a:tabLst>
            </a:pPr>
            <a:r>
              <a:rPr sz="1800" dirty="0">
                <a:latin typeface="Arial"/>
                <a:cs typeface="Arial"/>
              </a:rPr>
              <a:t>Tarjeta </a:t>
            </a:r>
            <a:r>
              <a:rPr sz="1800" spc="-5" dirty="0">
                <a:latin typeface="Arial"/>
                <a:cs typeface="Arial"/>
              </a:rPr>
              <a:t>de identificación de </a:t>
            </a:r>
            <a:r>
              <a:rPr sz="1800" dirty="0">
                <a:latin typeface="Arial"/>
                <a:cs typeface="Arial"/>
              </a:rPr>
              <a:t>votante </a:t>
            </a:r>
            <a:r>
              <a:rPr sz="1800" spc="-5" dirty="0">
                <a:latin typeface="Arial"/>
                <a:cs typeface="Arial"/>
              </a:rPr>
              <a:t>del estado </a:t>
            </a:r>
            <a:r>
              <a:rPr sz="1800" dirty="0">
                <a:latin typeface="Arial"/>
                <a:cs typeface="Arial"/>
              </a:rPr>
              <a:t>con  foto</a:t>
            </a:r>
            <a:endParaRPr sz="1800">
              <a:latin typeface="Arial"/>
              <a:cs typeface="Arial"/>
            </a:endParaRPr>
          </a:p>
          <a:p>
            <a:pPr marL="537845" marR="5080" indent="-304800">
              <a:lnSpc>
                <a:spcPct val="100000"/>
              </a:lnSpc>
              <a:buFont typeface="Symbol"/>
              <a:buChar char=""/>
              <a:tabLst>
                <a:tab pos="537845" algn="l"/>
                <a:tab pos="538480" algn="l"/>
              </a:tabLst>
            </a:pPr>
            <a:r>
              <a:rPr sz="1800" dirty="0">
                <a:latin typeface="Arial"/>
                <a:cs typeface="Arial"/>
              </a:rPr>
              <a:t>Otra </a:t>
            </a:r>
            <a:r>
              <a:rPr sz="1800" spc="-5" dirty="0">
                <a:latin typeface="Arial"/>
                <a:cs typeface="Arial"/>
              </a:rPr>
              <a:t>identificación </a:t>
            </a:r>
            <a:r>
              <a:rPr sz="1800" dirty="0">
                <a:latin typeface="Arial"/>
                <a:cs typeface="Arial"/>
              </a:rPr>
              <a:t>con foto </a:t>
            </a:r>
            <a:r>
              <a:rPr sz="1800" spc="-5" dirty="0">
                <a:latin typeface="Arial"/>
                <a:cs typeface="Arial"/>
              </a:rPr>
              <a:t>emitida por el gobierno de  los </a:t>
            </a:r>
            <a:r>
              <a:rPr sz="1800" dirty="0">
                <a:latin typeface="Arial"/>
                <a:cs typeface="Arial"/>
              </a:rPr>
              <a:t>Estados </a:t>
            </a:r>
            <a:r>
              <a:rPr sz="1800" spc="-5" dirty="0">
                <a:latin typeface="Arial"/>
                <a:cs typeface="Arial"/>
              </a:rPr>
              <a:t>Unidos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del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Estado</a:t>
            </a:r>
            <a:endParaRPr sz="1800">
              <a:latin typeface="Arial"/>
              <a:cs typeface="Arial"/>
            </a:endParaRPr>
          </a:p>
          <a:p>
            <a:pPr marL="537845" marR="79375" indent="-304800">
              <a:lnSpc>
                <a:spcPct val="100000"/>
              </a:lnSpc>
              <a:buFont typeface="Symbol"/>
              <a:buChar char=""/>
              <a:tabLst>
                <a:tab pos="537845" algn="l"/>
                <a:tab pos="538480" algn="l"/>
              </a:tabLst>
            </a:pPr>
            <a:r>
              <a:rPr sz="1800" dirty="0">
                <a:latin typeface="Arial"/>
                <a:cs typeface="Arial"/>
              </a:rPr>
              <a:t>Identificación con foto </a:t>
            </a:r>
            <a:r>
              <a:rPr sz="1800" spc="-5" dirty="0">
                <a:latin typeface="Arial"/>
                <a:cs typeface="Arial"/>
              </a:rPr>
              <a:t>del estudiante emitida por una  escuela, </a:t>
            </a:r>
            <a:r>
              <a:rPr sz="1800" dirty="0">
                <a:latin typeface="Arial"/>
                <a:cs typeface="Arial"/>
              </a:rPr>
              <a:t>colegio o </a:t>
            </a:r>
            <a:r>
              <a:rPr sz="1800" spc="-5" dirty="0">
                <a:latin typeface="Arial"/>
                <a:cs typeface="Arial"/>
              </a:rPr>
              <a:t>universidad ubicada en el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estado</a:t>
            </a:r>
            <a:endParaRPr sz="1800">
              <a:latin typeface="Arial"/>
              <a:cs typeface="Arial"/>
            </a:endParaRPr>
          </a:p>
          <a:p>
            <a:pPr marL="537845" indent="-304800">
              <a:lnSpc>
                <a:spcPct val="100000"/>
              </a:lnSpc>
              <a:buFont typeface="Symbol"/>
              <a:buChar char=""/>
              <a:tabLst>
                <a:tab pos="537845" algn="l"/>
                <a:tab pos="538480" algn="l"/>
              </a:tabLst>
            </a:pPr>
            <a:r>
              <a:rPr sz="1800" dirty="0">
                <a:latin typeface="Arial"/>
                <a:cs typeface="Arial"/>
              </a:rPr>
              <a:t>Inscripción tribal u </a:t>
            </a:r>
            <a:r>
              <a:rPr sz="1800" spc="-5" dirty="0">
                <a:latin typeface="Arial"/>
                <a:cs typeface="Arial"/>
              </a:rPr>
              <a:t>otra identificación </a:t>
            </a:r>
            <a:r>
              <a:rPr sz="1800" dirty="0">
                <a:latin typeface="Arial"/>
                <a:cs typeface="Arial"/>
              </a:rPr>
              <a:t>tribal con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foto</a:t>
            </a:r>
            <a:endParaRPr sz="1800">
              <a:latin typeface="Arial"/>
              <a:cs typeface="Arial"/>
            </a:endParaRPr>
          </a:p>
          <a:p>
            <a:pPr marL="252729" marR="339090">
              <a:lnSpc>
                <a:spcPct val="100000"/>
              </a:lnSpc>
              <a:spcBef>
                <a:spcPts val="1845"/>
              </a:spcBef>
            </a:pPr>
            <a:r>
              <a:rPr sz="1800" i="1" dirty="0">
                <a:latin typeface="Arial"/>
                <a:cs typeface="Arial"/>
              </a:rPr>
              <a:t>Si no tiene uno de estos, puede obtener una  identificación con foto de votante en cualquier</a:t>
            </a:r>
            <a:r>
              <a:rPr sz="1800" i="1" spc="-19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oficina  estatal de registro de votantes, ¡incluso el día de la  elección!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194"/>
            </a:srgbClr>
          </a:solidFill>
        </p:spPr>
        <p:txBody>
          <a:bodyPr vert="horz" wrap="square" lIns="0" tIns="15303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205"/>
              </a:spcBef>
            </a:pPr>
            <a:r>
              <a:rPr sz="3400" spc="-10" dirty="0"/>
              <a:t>Qué esperar </a:t>
            </a:r>
            <a:r>
              <a:rPr sz="3400" spc="-5" dirty="0"/>
              <a:t>en </a:t>
            </a:r>
            <a:r>
              <a:rPr sz="3400" spc="-10" dirty="0"/>
              <a:t>las</a:t>
            </a:r>
            <a:r>
              <a:rPr sz="3400" spc="50" dirty="0"/>
              <a:t> </a:t>
            </a:r>
            <a:r>
              <a:rPr sz="3400" spc="-10" dirty="0"/>
              <a:t>urnas.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612140" y="1832216"/>
            <a:ext cx="4865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Cuando llegue, los funcionarios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electorales  estarn allí para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ayudarle.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369" y="2704338"/>
            <a:ext cx="5500370" cy="1114425"/>
          </a:xfrm>
          <a:prstGeom prst="rect">
            <a:avLst/>
          </a:prstGeom>
          <a:ln w="38100">
            <a:solidFill>
              <a:srgbClr val="5F5F5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R="126364" algn="ctr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latin typeface="Arial"/>
                <a:cs typeface="Arial"/>
              </a:rPr>
              <a:t>Registrese</a:t>
            </a:r>
            <a:endParaRPr sz="2000">
              <a:latin typeface="Arial"/>
              <a:cs typeface="Arial"/>
            </a:endParaRPr>
          </a:p>
          <a:p>
            <a:pPr marR="126364" algn="ctr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Arial"/>
                <a:cs typeface="Arial"/>
              </a:rPr>
              <a:t>Diga o escriba su nombre y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dirección.</a:t>
            </a:r>
            <a:endParaRPr sz="2000">
              <a:latin typeface="Arial"/>
              <a:cs typeface="Arial"/>
            </a:endParaRPr>
          </a:p>
          <a:p>
            <a:pPr marR="126364" algn="ctr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Arial"/>
                <a:cs typeface="Arial"/>
              </a:rPr>
              <a:t>Muestre identificación aceptable con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369" y="4199382"/>
            <a:ext cx="5500370" cy="685800"/>
          </a:xfrm>
          <a:prstGeom prst="rect">
            <a:avLst/>
          </a:prstGeom>
          <a:ln w="38100">
            <a:solidFill>
              <a:srgbClr val="5F5F5F"/>
            </a:solidFill>
          </a:ln>
        </p:spPr>
        <p:txBody>
          <a:bodyPr vert="horz" wrap="square" lIns="0" tIns="215900" rIns="0" bIns="0" rtlCol="0">
            <a:spAutoFit/>
          </a:bodyPr>
          <a:lstStyle/>
          <a:p>
            <a:pPr marL="1843405">
              <a:lnSpc>
                <a:spcPct val="100000"/>
              </a:lnSpc>
              <a:spcBef>
                <a:spcPts val="1700"/>
              </a:spcBef>
            </a:pPr>
            <a:r>
              <a:rPr sz="2000" b="1" spc="-5" dirty="0">
                <a:latin typeface="Arial"/>
                <a:cs typeface="Arial"/>
              </a:rPr>
              <a:t>Reciba su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papeleta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369" y="5266182"/>
            <a:ext cx="5500370" cy="1033780"/>
          </a:xfrm>
          <a:prstGeom prst="rect">
            <a:avLst/>
          </a:prstGeom>
          <a:ln w="38100">
            <a:solidFill>
              <a:srgbClr val="5F5F5F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215"/>
              </a:spcBef>
            </a:pPr>
            <a:r>
              <a:rPr sz="2000" b="1" spc="-5" dirty="0">
                <a:latin typeface="Arial"/>
                <a:cs typeface="Arial"/>
              </a:rPr>
              <a:t>Revise su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papeleta</a:t>
            </a:r>
            <a:endParaRPr sz="2000">
              <a:latin typeface="Arial"/>
              <a:cs typeface="Arial"/>
            </a:endParaRPr>
          </a:p>
          <a:p>
            <a:pPr marR="1905" algn="ctr">
              <a:lnSpc>
                <a:spcPct val="100000"/>
              </a:lnSpc>
              <a:spcBef>
                <a:spcPts val="1905"/>
              </a:spcBef>
              <a:tabLst>
                <a:tab pos="3483610" algn="l"/>
              </a:tabLst>
            </a:pPr>
            <a:r>
              <a:rPr sz="2000" dirty="0">
                <a:latin typeface="Arial"/>
                <a:cs typeface="Arial"/>
              </a:rPr>
              <a:t>¿Incluye todas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contiendas	para su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distrito?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369" y="6675881"/>
            <a:ext cx="5500370" cy="881380"/>
          </a:xfrm>
          <a:prstGeom prst="rect">
            <a:avLst/>
          </a:prstGeom>
          <a:ln w="38100">
            <a:solidFill>
              <a:srgbClr val="5F5F5F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401445" marR="1066165" indent="-636270">
              <a:lnSpc>
                <a:spcPct val="100000"/>
              </a:lnSpc>
              <a:spcBef>
                <a:spcPts val="975"/>
              </a:spcBef>
            </a:pPr>
            <a:r>
              <a:rPr sz="2000" b="1" dirty="0">
                <a:latin typeface="Arial"/>
                <a:cs typeface="Arial"/>
              </a:rPr>
              <a:t>Vaya a la </a:t>
            </a:r>
            <a:r>
              <a:rPr sz="2000" b="1" spc="-5" dirty="0">
                <a:latin typeface="Arial"/>
                <a:cs typeface="Arial"/>
              </a:rPr>
              <a:t>cabina </a:t>
            </a:r>
            <a:r>
              <a:rPr sz="2000" b="1" dirty="0">
                <a:latin typeface="Arial"/>
                <a:cs typeface="Arial"/>
              </a:rPr>
              <a:t>de </a:t>
            </a:r>
            <a:r>
              <a:rPr sz="2000" b="1" spc="-5" dirty="0">
                <a:latin typeface="Arial"/>
                <a:cs typeface="Arial"/>
              </a:rPr>
              <a:t>votación </a:t>
            </a:r>
            <a:r>
              <a:rPr sz="2000" b="1" dirty="0">
                <a:latin typeface="Arial"/>
                <a:cs typeface="Arial"/>
              </a:rPr>
              <a:t>y  </a:t>
            </a:r>
            <a:r>
              <a:rPr sz="2000" b="1" spc="-5" dirty="0">
                <a:latin typeface="Arial"/>
                <a:cs typeface="Arial"/>
              </a:rPr>
              <a:t>marque su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papeleta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933" y="7874000"/>
            <a:ext cx="566991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Arial"/>
                <a:cs typeface="Arial"/>
              </a:rPr>
              <a:t>Si no está en la lista de votantes, o si no lleva</a:t>
            </a:r>
            <a:r>
              <a:rPr sz="2000" i="1" spc="-7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una  identificación con foto, un oficial de elecciones le  indicará que vote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provisionalmente.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96411" y="3842003"/>
            <a:ext cx="256540" cy="338455"/>
          </a:xfrm>
          <a:custGeom>
            <a:avLst/>
            <a:gdLst/>
            <a:ahLst/>
            <a:cxnLst/>
            <a:rect l="l" t="t" r="r" b="b"/>
            <a:pathLst>
              <a:path w="256539" h="338454">
                <a:moveTo>
                  <a:pt x="256032" y="210312"/>
                </a:moveTo>
                <a:lnTo>
                  <a:pt x="0" y="210312"/>
                </a:lnTo>
                <a:lnTo>
                  <a:pt x="128016" y="338328"/>
                </a:lnTo>
                <a:lnTo>
                  <a:pt x="256032" y="210312"/>
                </a:lnTo>
                <a:close/>
              </a:path>
              <a:path w="256539" h="338454">
                <a:moveTo>
                  <a:pt x="192024" y="0"/>
                </a:moveTo>
                <a:lnTo>
                  <a:pt x="64008" y="0"/>
                </a:lnTo>
                <a:lnTo>
                  <a:pt x="64008" y="210312"/>
                </a:lnTo>
                <a:lnTo>
                  <a:pt x="192024" y="210312"/>
                </a:lnTo>
                <a:lnTo>
                  <a:pt x="192024" y="0"/>
                </a:lnTo>
                <a:close/>
              </a:path>
            </a:pathLst>
          </a:custGeom>
          <a:solidFill>
            <a:srgbClr val="5F5F5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96411" y="6318503"/>
            <a:ext cx="256540" cy="338455"/>
          </a:xfrm>
          <a:custGeom>
            <a:avLst/>
            <a:gdLst/>
            <a:ahLst/>
            <a:cxnLst/>
            <a:rect l="l" t="t" r="r" b="b"/>
            <a:pathLst>
              <a:path w="256539" h="338454">
                <a:moveTo>
                  <a:pt x="256032" y="210312"/>
                </a:moveTo>
                <a:lnTo>
                  <a:pt x="0" y="210312"/>
                </a:lnTo>
                <a:lnTo>
                  <a:pt x="128016" y="338328"/>
                </a:lnTo>
                <a:lnTo>
                  <a:pt x="256032" y="210312"/>
                </a:lnTo>
                <a:close/>
              </a:path>
              <a:path w="256539" h="338454">
                <a:moveTo>
                  <a:pt x="192024" y="0"/>
                </a:moveTo>
                <a:lnTo>
                  <a:pt x="64008" y="0"/>
                </a:lnTo>
                <a:lnTo>
                  <a:pt x="64008" y="210312"/>
                </a:lnTo>
                <a:lnTo>
                  <a:pt x="192024" y="210312"/>
                </a:lnTo>
                <a:lnTo>
                  <a:pt x="192024" y="0"/>
                </a:lnTo>
                <a:close/>
              </a:path>
            </a:pathLst>
          </a:custGeom>
          <a:solidFill>
            <a:srgbClr val="5F5F5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6411" y="4907279"/>
            <a:ext cx="256540" cy="338455"/>
          </a:xfrm>
          <a:custGeom>
            <a:avLst/>
            <a:gdLst/>
            <a:ahLst/>
            <a:cxnLst/>
            <a:rect l="l" t="t" r="r" b="b"/>
            <a:pathLst>
              <a:path w="256539" h="338454">
                <a:moveTo>
                  <a:pt x="256032" y="210312"/>
                </a:moveTo>
                <a:lnTo>
                  <a:pt x="0" y="210312"/>
                </a:lnTo>
                <a:lnTo>
                  <a:pt x="128016" y="338328"/>
                </a:lnTo>
                <a:lnTo>
                  <a:pt x="256032" y="210312"/>
                </a:lnTo>
                <a:close/>
              </a:path>
              <a:path w="256539" h="338454">
                <a:moveTo>
                  <a:pt x="192024" y="0"/>
                </a:moveTo>
                <a:lnTo>
                  <a:pt x="64008" y="0"/>
                </a:lnTo>
                <a:lnTo>
                  <a:pt x="64008" y="210312"/>
                </a:lnTo>
                <a:lnTo>
                  <a:pt x="192024" y="210312"/>
                </a:lnTo>
                <a:lnTo>
                  <a:pt x="192024" y="0"/>
                </a:lnTo>
                <a:close/>
              </a:path>
            </a:pathLst>
          </a:custGeom>
          <a:solidFill>
            <a:srgbClr val="5F5F5F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194"/>
            </a:srgbClr>
          </a:solidFill>
        </p:spPr>
        <p:txBody>
          <a:bodyPr vert="horz" wrap="square" lIns="0" tIns="15303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205"/>
              </a:spcBef>
            </a:pPr>
            <a:r>
              <a:rPr sz="3400" spc="-5" dirty="0"/>
              <a:t>Como marcar su</a:t>
            </a:r>
            <a:r>
              <a:rPr sz="3400" spc="35" dirty="0"/>
              <a:t> </a:t>
            </a:r>
            <a:r>
              <a:rPr sz="3400" spc="-5" dirty="0"/>
              <a:t>papeleta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612140" y="1854200"/>
            <a:ext cx="3895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Para votar en una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papeleta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9643" y="2426207"/>
            <a:ext cx="1984247" cy="199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2462533"/>
            <a:ext cx="1961387" cy="1925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3257" y="4465701"/>
            <a:ext cx="19621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Haga </a:t>
            </a:r>
            <a:r>
              <a:rPr sz="1400" dirty="0">
                <a:latin typeface="Arial"/>
                <a:cs typeface="Arial"/>
              </a:rPr>
              <a:t>su selección  rellenando </a:t>
            </a:r>
            <a:r>
              <a:rPr sz="1400" spc="-5" dirty="0">
                <a:latin typeface="Arial"/>
                <a:cs typeface="Arial"/>
              </a:rPr>
              <a:t>el óvalo junto  </a:t>
            </a:r>
            <a:r>
              <a:rPr sz="1400" dirty="0">
                <a:latin typeface="Arial"/>
                <a:cs typeface="Arial"/>
              </a:rPr>
              <a:t>a su(s) </a:t>
            </a:r>
            <a:r>
              <a:rPr sz="1400" spc="-5" dirty="0">
                <a:latin typeface="Arial"/>
                <a:cs typeface="Arial"/>
              </a:rPr>
              <a:t>elección(es).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9550" y="4492281"/>
            <a:ext cx="19729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5080" indent="-12890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Cuando haya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terminado,  </a:t>
            </a:r>
            <a:r>
              <a:rPr sz="1400" spc="-5" dirty="0">
                <a:latin typeface="Arial"/>
                <a:cs typeface="Arial"/>
              </a:rPr>
              <a:t>escanee </a:t>
            </a:r>
            <a:r>
              <a:rPr sz="1400" dirty="0">
                <a:latin typeface="Arial"/>
                <a:cs typeface="Arial"/>
              </a:rPr>
              <a:t>su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papeleta.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5425236"/>
            <a:ext cx="4603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Para votar en una pantalla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táctil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0471" y="6057403"/>
            <a:ext cx="1911789" cy="1912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1334" y="6057403"/>
            <a:ext cx="1925500" cy="1912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7818" y="8083156"/>
            <a:ext cx="20021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865" marR="5080" indent="-5588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Haga </a:t>
            </a:r>
            <a:r>
              <a:rPr sz="1400" dirty="0">
                <a:latin typeface="Arial"/>
                <a:cs typeface="Arial"/>
              </a:rPr>
              <a:t>sus selecciones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  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pantalla.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5762" y="8026006"/>
            <a:ext cx="185356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554" marR="5080" indent="-23749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Revise </a:t>
            </a:r>
            <a:r>
              <a:rPr sz="1400" dirty="0">
                <a:latin typeface="Arial"/>
                <a:cs typeface="Arial"/>
              </a:rPr>
              <a:t>sus votos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antes  de emitir </a:t>
            </a:r>
            <a:r>
              <a:rPr sz="1400" dirty="0">
                <a:latin typeface="Arial"/>
                <a:cs typeface="Arial"/>
              </a:rPr>
              <a:t>su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voto.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5915025" cy="822960"/>
          </a:xfrm>
          <a:prstGeom prst="rect">
            <a:avLst/>
          </a:prstGeom>
          <a:solidFill>
            <a:srgbClr val="5F5F5F">
              <a:alpha val="30194"/>
            </a:srgbClr>
          </a:solidFill>
        </p:spPr>
        <p:txBody>
          <a:bodyPr vert="horz" wrap="square" lIns="0" tIns="73025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575"/>
              </a:spcBef>
            </a:pPr>
            <a:r>
              <a:rPr sz="3400" spc="-10" dirty="0"/>
              <a:t>Votación</a:t>
            </a:r>
            <a:r>
              <a:rPr sz="3400" spc="15" dirty="0"/>
              <a:t> </a:t>
            </a:r>
            <a:r>
              <a:rPr sz="3400" spc="-10" dirty="0"/>
              <a:t>Accesible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663355" y="5010056"/>
            <a:ext cx="68580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Antes del día de la</a:t>
            </a:r>
            <a:r>
              <a:rPr spc="-120" dirty="0"/>
              <a:t> </a:t>
            </a:r>
            <a:r>
              <a:rPr spc="-5" dirty="0"/>
              <a:t>Elección</a:t>
            </a:r>
          </a:p>
          <a:p>
            <a:pPr marL="301625" marR="389890">
              <a:lnSpc>
                <a:spcPct val="101299"/>
              </a:lnSpc>
              <a:spcBef>
                <a:spcPts val="1335"/>
              </a:spcBef>
            </a:pPr>
            <a:r>
              <a:rPr sz="1800" b="0" dirty="0">
                <a:latin typeface="Arial"/>
                <a:cs typeface="Arial"/>
              </a:rPr>
              <a:t>Los votantes con una discapacidad o enfermedad  pueden votar con una papeleta en ausencia por  correo</a:t>
            </a:r>
            <a:r>
              <a:rPr sz="1800" b="0" spc="-5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</a:t>
            </a:r>
            <a:r>
              <a:rPr sz="1800" b="0" spc="-5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en</a:t>
            </a:r>
            <a:r>
              <a:rPr sz="1800" b="0" spc="-5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persona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antes</a:t>
            </a:r>
            <a:r>
              <a:rPr sz="1800" b="0" spc="-5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del</a:t>
            </a:r>
            <a:r>
              <a:rPr sz="1800" b="0" spc="-5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día</a:t>
            </a:r>
            <a:r>
              <a:rPr sz="1800" b="0" spc="-5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</a:t>
            </a:r>
            <a:r>
              <a:rPr sz="1800" b="0" spc="-5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las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Elecciones.  Vaya a countyelections.org para obtener más  información y solicitar su papeleta de votación en  ausencia.</a:t>
            </a:r>
            <a:endParaRPr sz="180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marL="276225">
              <a:lnSpc>
                <a:spcPct val="100000"/>
              </a:lnSpc>
            </a:pPr>
            <a:r>
              <a:rPr dirty="0"/>
              <a:t>El </a:t>
            </a:r>
            <a:r>
              <a:rPr spc="-5" dirty="0"/>
              <a:t>Día </a:t>
            </a:r>
            <a:r>
              <a:rPr dirty="0"/>
              <a:t>de la</a:t>
            </a:r>
            <a:r>
              <a:rPr spc="-15" dirty="0"/>
              <a:t> </a:t>
            </a:r>
            <a:r>
              <a:rPr dirty="0"/>
              <a:t>Elecciones</a:t>
            </a:r>
          </a:p>
          <a:p>
            <a:pPr marL="1059815" marR="315595">
              <a:lnSpc>
                <a:spcPct val="100000"/>
              </a:lnSpc>
              <a:spcBef>
                <a:spcPts val="2135"/>
              </a:spcBef>
            </a:pPr>
            <a:r>
              <a:rPr sz="1800" b="0" spc="-5" dirty="0">
                <a:latin typeface="Arial"/>
                <a:cs typeface="Arial"/>
              </a:rPr>
              <a:t>Hay </a:t>
            </a:r>
            <a:r>
              <a:rPr sz="1800" b="0" dirty="0">
                <a:latin typeface="Arial"/>
                <a:cs typeface="Arial"/>
              </a:rPr>
              <a:t>sistemas </a:t>
            </a:r>
            <a:r>
              <a:rPr sz="1800" b="0" spc="-5" dirty="0">
                <a:latin typeface="Arial"/>
                <a:cs typeface="Arial"/>
              </a:rPr>
              <a:t>de </a:t>
            </a:r>
            <a:r>
              <a:rPr sz="1800" b="0" dirty="0">
                <a:latin typeface="Arial"/>
                <a:cs typeface="Arial"/>
              </a:rPr>
              <a:t>votación </a:t>
            </a:r>
            <a:r>
              <a:rPr sz="1800" b="0" spc="-5" dirty="0">
                <a:latin typeface="Arial"/>
                <a:cs typeface="Arial"/>
              </a:rPr>
              <a:t>accesibles en </a:t>
            </a:r>
            <a:r>
              <a:rPr sz="1800" b="0" dirty="0">
                <a:latin typeface="Arial"/>
                <a:cs typeface="Arial"/>
              </a:rPr>
              <a:t>cada  </a:t>
            </a:r>
            <a:r>
              <a:rPr sz="1800" b="0" spc="-5" dirty="0">
                <a:latin typeface="Arial"/>
                <a:cs typeface="Arial"/>
              </a:rPr>
              <a:t>lugar de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votación</a:t>
            </a:r>
            <a:endParaRPr sz="180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262890" marR="5080">
              <a:lnSpc>
                <a:spcPct val="100000"/>
              </a:lnSpc>
              <a:spcBef>
                <a:spcPts val="5"/>
              </a:spcBef>
            </a:pPr>
            <a:r>
              <a:rPr sz="1800" b="0" dirty="0">
                <a:latin typeface="Arial"/>
                <a:cs typeface="Arial"/>
              </a:rPr>
              <a:t>Si tiene 65 años de edad o más, o si tiene una  discapacidad física, puede votar desde su vehículo en</a:t>
            </a:r>
            <a:r>
              <a:rPr sz="1800" b="0" spc="-28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el  lugar de votación el día de la elección. Recuerde llevar  un ayudante quien pueda acudirle al lugar de votación  asistencia en la</a:t>
            </a:r>
            <a:r>
              <a:rPr sz="1800" b="0" spc="-7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acera.</a:t>
            </a:r>
            <a:endParaRPr sz="1800">
              <a:latin typeface="Arial"/>
              <a:cs typeface="Arial"/>
            </a:endParaRPr>
          </a:p>
          <a:p>
            <a:pPr marL="250190"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262890" marR="618490">
              <a:lnSpc>
                <a:spcPct val="100000"/>
              </a:lnSpc>
            </a:pPr>
            <a:r>
              <a:rPr sz="1800" b="0" dirty="0">
                <a:latin typeface="Arial"/>
                <a:cs typeface="Arial"/>
              </a:rPr>
              <a:t>Obtenga ayuda para leer o escribir de un oficial</a:t>
            </a:r>
            <a:r>
              <a:rPr sz="1800" b="0" spc="-29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de  elecciones o de su propio</a:t>
            </a:r>
            <a:r>
              <a:rPr sz="1800" b="0" spc="-10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ayudante.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638</Words>
  <Application>Microsoft Office PowerPoint</Application>
  <PresentationFormat>On-screen Show (4:3)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Guia de bolsillo  para Votantes</vt:lpstr>
      <vt:lpstr>Derechos de votantes</vt:lpstr>
      <vt:lpstr>Maneras de Votar</vt:lpstr>
      <vt:lpstr>Fechas límites</vt:lpstr>
      <vt:lpstr>PowerPoint Presentation</vt:lpstr>
      <vt:lpstr>Qué esperar en las urnas.</vt:lpstr>
      <vt:lpstr>Como marcar su papeleta</vt:lpstr>
      <vt:lpstr>Votación Accesible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Norelys Consuegra</cp:lastModifiedBy>
  <cp:revision>1</cp:revision>
  <dcterms:created xsi:type="dcterms:W3CDTF">2019-07-24T20:09:14Z</dcterms:created>
  <dcterms:modified xsi:type="dcterms:W3CDTF">2019-07-24T20:10:27Z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2019-07-23T00:00:00Z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2019-07-24T00:00:00Z</vt:filetime>
  </property>
</Properties>
</file>