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8" r:id="rId4"/>
    <p:sldId id="257" r:id="rId5"/>
    <p:sldId id="272" r:id="rId6"/>
    <p:sldId id="260" r:id="rId7"/>
    <p:sldId id="261" r:id="rId8"/>
    <p:sldId id="262" r:id="rId9"/>
  </p:sldIdLst>
  <p:sldSz cx="6858000" cy="9144000" type="letter"/>
  <p:notesSz cx="9144000" cy="6858000"/>
  <p:custDataLst>
    <p:tags r:id="rId12"/>
  </p:custData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Kurt Sampsel" initials="MOU" lastIdx="1" clrIdx="1"/>
  <p:cmAuthor id="3" name="Kurt Sampsel" initials="MOU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2C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3"/>
    <p:restoredTop sz="94690"/>
  </p:normalViewPr>
  <p:slideViewPr>
    <p:cSldViewPr snapToObjects="1" showGuides="1">
      <p:cViewPr varScale="1">
        <p:scale>
          <a:sx n="84" d="100"/>
          <a:sy n="84" d="100"/>
        </p:scale>
        <p:origin x="2784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19" d="100"/>
          <a:sy n="119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DA5F29-85DF-41F9-B2FC-A93D62456538}"/>
              </a:ext>
            </a:extLst>
          </p:cNvPr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1A23F-59C6-4A22-B235-3DF8B19D1AC2}"/>
              </a:ext>
            </a:extLst>
          </p:cNvPr>
          <p:cNvSpPr>
            <a:spLocks noGrp="1"/>
          </p:cNvSpPr>
          <p:nvPr>
            <p:ph type="dt" sz="quarter" idx="1" hasCustomPrompt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9823-5EC6-4150-9638-D9D1F3BD649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C4C10-341A-442D-88B4-BB0FB684A180}"/>
              </a:ext>
            </a:extLst>
          </p:cNvPr>
          <p:cNvSpPr>
            <a:spLocks noGrp="1"/>
          </p:cNvSpPr>
          <p:nvPr>
            <p:ph type="ftr" sz="quarter" idx="2" hasCustomPrompt="1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9B1BF-071D-4DC0-B5E5-D4695112EB34}"/>
              </a:ext>
            </a:extLst>
          </p:cNvPr>
          <p:cNvSpPr>
            <a:spLocks noGrp="1"/>
          </p:cNvSpPr>
          <p:nvPr>
            <p:ph type="sldNum" sz="quarter" idx="3" hasCustomPrompt="1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0265-2A5F-4261-A069-75D88FCAFB7E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753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 hasCustomPrompt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A27D-0EE4-7246-A98E-96C3E623E251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 hasCustomPrompt="1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F09F-8A63-0B44-9D4C-48553D4F4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ket guide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457199" y="418648"/>
            <a:ext cx="5943600" cy="822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BC3A1-4893-4301-9252-BCB05C164642}"/>
              </a:ext>
            </a:extLst>
          </p:cNvPr>
          <p:cNvSpPr txBox="1"/>
          <p:nvPr userDrawn="1"/>
        </p:nvSpPr>
        <p:spPr>
          <a:xfrm rot="10800000">
            <a:off x="694943" y="6553200"/>
            <a:ext cx="57058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ar-AE" sz="6400" b="1" i="0" dirty="0">
                <a:latin typeface="Arial" charset="0"/>
                <a:ea typeface="Arial" charset="0"/>
                <a:cs typeface="Arial" charset="0"/>
              </a:rPr>
              <a:t>دليل الجيب</a:t>
            </a:r>
          </a:p>
          <a:p>
            <a:pPr>
              <a:lnSpc>
                <a:spcPts val="6000"/>
              </a:lnSpc>
            </a:pPr>
            <a:r>
              <a:rPr lang="ar-AE" sz="6400" b="1" i="0" dirty="0">
                <a:latin typeface="Arial" charset="0"/>
                <a:ea typeface="Arial" charset="0"/>
                <a:cs typeface="Arial" charset="0"/>
              </a:rPr>
              <a:t>للمصوتين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r r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485775" y="7607112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0800000">
            <a:off x="609600" y="7710593"/>
            <a:ext cx="575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latin typeface="Arial" charset="0"/>
                <a:cs typeface="Arial" charset="0"/>
              </a:rPr>
              <a:t>حقوق الناخبين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2391" userDrawn="1">
          <p15:clr>
            <a:srgbClr val="FBAE40"/>
          </p15:clr>
        </p15:guide>
        <p15:guide id="5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ys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7724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33400" y="89611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latin typeface="Arial" charset="0"/>
                <a:cs typeface="Arial" charset="0"/>
              </a:rPr>
              <a:t>طرق التصويت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latin typeface="Arial" charset="0"/>
                <a:cs typeface="Arial" charset="0"/>
              </a:rPr>
              <a:t>المواعيد النهائية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your photo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7200" y="777240"/>
            <a:ext cx="5915025" cy="822960"/>
            <a:chOff x="457200" y="777240"/>
            <a:chExt cx="5915025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200" y="777240"/>
              <a:ext cx="5915025" cy="822960"/>
            </a:xfrm>
            <a:prstGeom prst="rect">
              <a:avLst/>
            </a:prstGeom>
            <a:solidFill>
              <a:srgbClr val="5F5F5F">
                <a:alpha val="3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35624" y="896112"/>
              <a:ext cx="5612776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ar-AE" sz="3600" b="1" dirty="0">
                  <a:latin typeface="Arial" charset="0"/>
                  <a:cs typeface="Arial" charset="0"/>
                </a:rPr>
                <a:t>إرشادات هوية الناخبين</a:t>
              </a:r>
            </a:p>
          </p:txBody>
        </p:sp>
      </p:grp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to expect at the po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82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latin typeface="Arial" charset="0"/>
                <a:cs typeface="Arial" charset="0"/>
              </a:rPr>
              <a:t> ما المتوقع في عمليات الاقتراع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w to mark a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880872"/>
            <a:ext cx="571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400" b="1" dirty="0">
                <a:latin typeface="Arial" charset="0"/>
                <a:cs typeface="Arial" charset="0"/>
              </a:rPr>
              <a:t>كيفية تحديد مرشح في بطاقة التصويت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le v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4288" y="880872"/>
            <a:ext cx="575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latin typeface="Arial" charset="0"/>
                <a:cs typeface="Arial" charset="0"/>
              </a:rPr>
              <a:t> تصويت ذوي الاحتياجات الخاصة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 hasCustomPrompt="1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41B7-EBF0-0840-9EC7-D2B846EDEDC8}" type="datetime1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 hasCustomPrompt="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 hasCustomPrompt="1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D23A-D002-A245-A77A-13036986099C}" type="slidenum">
              <a:rPr lang="en-US" smtClean="0"/>
              <a:t>‹#›</a:t>
            </a:fld>
            <a:endParaRPr lang="en-US"/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19754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5" r:id="rId3"/>
    <p:sldLayoutId id="2147483674" r:id="rId4"/>
    <p:sldLayoutId id="2147483681" r:id="rId5"/>
    <p:sldLayoutId id="2147483680" r:id="rId6"/>
    <p:sldLayoutId id="2147483679" r:id="rId7"/>
    <p:sldLayoutId id="2147483677" r:id="rId8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 rot="10800000">
            <a:off x="646230" y="5532179"/>
            <a:ext cx="5646814" cy="4936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defRPr/>
            </a:pPr>
            <a:r>
              <a:rPr lang="ar-AE" dirty="0"/>
              <a:t>الانتخابات العامة 2018</a:t>
            </a: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 rot="10800000">
            <a:off x="675466" y="4988762"/>
            <a:ext cx="5529566" cy="3514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marR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countyelections.org • (555) 555-5555 • TTY 555</a:t>
            </a:r>
          </a:p>
        </p:txBody>
      </p:sp>
      <p:sp>
        <p:nvSpPr>
          <p:cNvPr id="21" name="TextBox 20"/>
          <p:cNvSpPr txBox="1"/>
          <p:nvPr/>
        </p:nvSpPr>
        <p:spPr>
          <a:xfrm rot="10800000">
            <a:off x="675466" y="5965770"/>
            <a:ext cx="5617578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AE" sz="3200" b="1" dirty="0">
                <a:latin typeface="Arial" charset="0"/>
                <a:ea typeface="Arial" charset="0"/>
                <a:cs typeface="Arial" charset="0"/>
              </a:rPr>
              <a:t>مجلس انتخابات المقاطعة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04">
            <a:off x="991902" y="875066"/>
            <a:ext cx="3657600" cy="3657600"/>
          </a:xfrm>
          <a:prstGeom prst="rect">
            <a:avLst/>
          </a:prstGeo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DEB5A31-0164-466A-A66D-54A1D6DDCA47}"/>
              </a:ext>
            </a:extLst>
          </p:cNvPr>
          <p:cNvSpPr txBox="1">
            <a:spLocks/>
          </p:cNvSpPr>
          <p:nvPr/>
        </p:nvSpPr>
        <p:spPr>
          <a:xfrm rot="10800000">
            <a:off x="-3124200" y="-976709"/>
            <a:ext cx="4468298" cy="3514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marR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AE" dirty="0">
                <a:solidFill>
                  <a:srgbClr val="FF0000"/>
                </a:solidFill>
              </a:rPr>
              <a:t>- مجلس انتخابات - المقاطعة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19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11D9C-F798-4715-98F2-6D34DACC729B}"/>
              </a:ext>
            </a:extLst>
          </p:cNvPr>
          <p:cNvSpPr txBox="1"/>
          <p:nvPr/>
        </p:nvSpPr>
        <p:spPr>
          <a:xfrm rot="10800000">
            <a:off x="457200" y="311792"/>
            <a:ext cx="59150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لا يمكن منعك من حق التصويت إذا كنت مؤهلاً قانونًا لذلك.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ar-AE" sz="2400" b="1">
                <a:latin typeface="Arial" charset="0"/>
                <a:cs typeface="Arial" charset="0"/>
              </a:rPr>
              <a:t>لديك الحق في ما يلي</a:t>
            </a:r>
          </a:p>
          <a:p>
            <a:endParaRPr lang="en-US" sz="1400" b="1" dirty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التصويت إذا كنت مسجلاً في عنوانك الحالي قبل 22 يومًا على الأقل من يوم الانتخاب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طلب المساعدة من أي مسؤول انتخابي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معرفة كيفية الاقتراع والإدلاء بصوتك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طلب بطاقة اقتراع جديدة إذا أردت تغيير تصويتك قبل الإدلاء به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 الاقتراع مؤقتًا إذا لم يكن لديك بطاقة هوية بصورة بصحبتك أو إذا كان اسمك لا يظهر بقائمة الناخبين وتعتقد أنه يجب تواجد اسمك بها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 إحضار طفلك الصغير إلى مقصورة التصويت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ar-AE" sz="2000">
                <a:latin typeface="Arial" charset="0"/>
                <a:ea typeface="Arial" charset="0"/>
                <a:cs typeface="Arial" charset="0"/>
              </a:rPr>
              <a:t>التصويت إذا كنت متواجدًا في تمام الساعة 7:00 مساءً عند إغلاق عمليات الاقتراع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61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1" y="18243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 dirty="0">
                <a:latin typeface="Arial" charset="0"/>
                <a:ea typeface="Arial" charset="0"/>
                <a:cs typeface="Arial" charset="0"/>
              </a:rPr>
              <a:t>في عملية الاقتراع أثناء يوم الانتخابات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65" y="2809429"/>
            <a:ext cx="1158035" cy="969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46437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>
                <a:latin typeface="Arial" charset="0"/>
                <a:ea typeface="Arial" charset="0"/>
                <a:cs typeface="Arial" charset="0"/>
              </a:rPr>
              <a:t>بشكل شخصي قبل يوم الانتخابات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1" y="5148753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b="0" dirty="0">
                <a:latin typeface="Arial" charset="0"/>
                <a:ea typeface="Arial" charset="0"/>
                <a:cs typeface="Arial" charset="0"/>
              </a:rPr>
              <a:t>قد تكون مؤهلاً للتصويت مبكرًا في مكتب تسجيل الناخبين. تعرّف على المزيد عبر 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000" b="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فترة التصويت المبكر:</a:t>
            </a:r>
            <a:r>
              <a:rPr lang="ar-AE" sz="2000" b="1" dirty="0">
                <a:latin typeface="Arial" charset="0"/>
                <a:ea typeface="Arial" charset="0"/>
                <a:cs typeface="Arial" charset="0"/>
              </a:rPr>
              <a:t> 21 سبتمبر – 3 نوفمبر.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99" y="5351016"/>
            <a:ext cx="1356970" cy="9692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7868" y="67773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>
                <a:latin typeface="Arial" charset="0"/>
                <a:ea typeface="Arial" charset="0"/>
                <a:cs typeface="Arial" charset="0"/>
              </a:rPr>
              <a:t> عبر البريد كناخب لا يستطيع الحضور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1" y="7239000"/>
            <a:ext cx="4114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b="0" dirty="0">
                <a:latin typeface="Arial" charset="0"/>
                <a:ea typeface="Arial" charset="0"/>
                <a:cs typeface="Arial" charset="0"/>
              </a:rPr>
              <a:t>ا</a:t>
            </a:r>
            <a:r>
              <a:rPr lang="ar-AE" sz="2000" b="0" baseline="0" dirty="0">
                <a:latin typeface="Arial" charset="0"/>
                <a:ea typeface="Arial" charset="0"/>
                <a:cs typeface="Arial" charset="0"/>
              </a:rPr>
              <a:t>طلب الاقتراع الغيابي </a:t>
            </a:r>
            <a:r>
              <a:rPr lang="ar-AE" sz="2000" b="1" baseline="0" dirty="0">
                <a:latin typeface="Arial" charset="0"/>
                <a:ea typeface="Arial" charset="0"/>
                <a:cs typeface="Arial" charset="0"/>
              </a:rPr>
              <a:t>في الساعة 5:00 مساء في 30 أكتوبر</a:t>
            </a:r>
            <a:r>
              <a:rPr lang="ar-AE" sz="2000" b="0" dirty="0">
                <a:latin typeface="Arial" charset="0"/>
                <a:ea typeface="Arial" charset="0"/>
                <a:cs typeface="Arial" charset="0"/>
              </a:rPr>
              <a:t> عبر 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ar-AE" sz="2000" b="0" dirty="0">
                <a:latin typeface="Arial" charset="0"/>
                <a:ea typeface="Arial" charset="0"/>
                <a:cs typeface="Arial" charset="0"/>
              </a:rPr>
              <a:t>. أعد إرساله عبر البريد أو سلمّه إلى مكتب تسجيل الناخبين أو ضعه في مكان الاقتراع يوم الانتخاب.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57" y="7535751"/>
            <a:ext cx="1353312" cy="7264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0D4671-7BCB-4D72-89F9-87EA46336366}"/>
              </a:ext>
            </a:extLst>
          </p:cNvPr>
          <p:cNvSpPr txBox="1"/>
          <p:nvPr/>
        </p:nvSpPr>
        <p:spPr>
          <a:xfrm>
            <a:off x="409575" y="2286000"/>
            <a:ext cx="4391025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i="0" dirty="0">
                <a:latin typeface="Arial" charset="0"/>
                <a:ea typeface="Arial" charset="0"/>
                <a:cs typeface="Arial" charset="0"/>
              </a:rPr>
              <a:t>تُفتح عملية الاقتراع بيوم الانتخابات في</a:t>
            </a:r>
            <a:r>
              <a:rPr lang="ar-AE" sz="2000" b="1" i="0" baseline="0" dirty="0">
                <a:latin typeface="Arial" charset="0"/>
                <a:ea typeface="Arial" charset="0"/>
                <a:cs typeface="Arial" charset="0"/>
              </a:rPr>
              <a:t> 6 نوفمبر، من الساعة 6:00 صباحًا - إلى 7:00 مساءً.</a:t>
            </a:r>
          </a:p>
          <a:p>
            <a:endParaRPr lang="en-US" sz="1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ابحث عن مكان الاقتراع المخصص لك</a:t>
            </a:r>
          </a:p>
          <a:p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"/>
              </a:spcAft>
            </a:pP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• عبر الإنترنت على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countyelections.org</a:t>
            </a:r>
          </a:p>
          <a:p>
            <a:pPr marL="169863" indent="-169863">
              <a:lnSpc>
                <a:spcPct val="100000"/>
              </a:lnSpc>
              <a:spcBef>
                <a:spcPts val="0"/>
              </a:spcBef>
              <a:spcAft>
                <a:spcPts val="50"/>
              </a:spcAft>
            </a:pP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• بالاتصال بإدارة الانتخابات بالولاية على الرقم 555-555-5555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4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9058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302317"/>
            <a:ext cx="685800" cy="68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9D2EA46-033C-4E79-BFC8-DDA35AFE1638}"/>
              </a:ext>
            </a:extLst>
          </p:cNvPr>
          <p:cNvSpPr txBox="1"/>
          <p:nvPr/>
        </p:nvSpPr>
        <p:spPr>
          <a:xfrm>
            <a:off x="457200" y="1851049"/>
            <a:ext cx="487680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>
                <a:latin typeface="Arial" charset="0"/>
                <a:cs typeface="Arial" charset="0"/>
              </a:rPr>
              <a:t>15 أكتوبر</a:t>
            </a: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سجّل للتصويت أو قم بتحديث عنوانك.</a:t>
            </a:r>
          </a:p>
          <a:p>
            <a:endParaRPr lang="en-US" sz="10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ar-AE" sz="2000" i="1" dirty="0">
                <a:latin typeface="Arial" charset="0"/>
                <a:ea typeface="Arial" charset="0"/>
                <a:cs typeface="Arial" charset="0"/>
              </a:rPr>
              <a:t>إذا انتقلت من مكانك، فسيتغير مكان الاقتراع. احرص على تحديث عنوان تسجيل الناخب في كل مرة تنتقل من مكانك.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r>
              <a:rPr lang="ar-AE" sz="2400" b="1" dirty="0">
                <a:latin typeface="Arial" charset="0"/>
                <a:cs typeface="Arial" charset="0"/>
              </a:rPr>
              <a:t>30 أكتوبر في الساعة 5:00 مساءً.</a:t>
            </a: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اطلب إرسال اقتراع غيابي إليك </a:t>
            </a:r>
            <a:br>
              <a:rPr lang="ar-AE" sz="2000" dirty="0">
                <a:latin typeface="Arial" charset="0"/>
                <a:ea typeface="Arial" charset="0"/>
                <a:cs typeface="Arial" charset="0"/>
              </a:rPr>
            </a:b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بالبريد.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r>
              <a:rPr lang="ar-AE" sz="2400" b="1" dirty="0">
                <a:latin typeface="Arial" charset="0"/>
                <a:cs typeface="Arial" charset="0"/>
              </a:rPr>
              <a:t>3 نوفمبر في الساعة 5:00 مساءً.</a:t>
            </a: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صوّت في الاقتراع الغيابي شخصيًا </a:t>
            </a:r>
            <a:br>
              <a:rPr lang="ar-AE" sz="2000" dirty="0">
                <a:latin typeface="Arial" charset="0"/>
                <a:ea typeface="Arial" charset="0"/>
                <a:cs typeface="Arial" charset="0"/>
              </a:rPr>
            </a:b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في مكتب تسجيل الناخبين المحلي التابع لك.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r>
              <a:rPr lang="ar-AE" sz="2400" b="1" dirty="0">
                <a:latin typeface="Arial" charset="0"/>
                <a:cs typeface="Arial" charset="0"/>
              </a:rPr>
              <a:t>6 نوفمبر</a:t>
            </a: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يوم الانتخاب - تُفتح عمليات الاقتراع في الساعة 6:00 صباحًا إلى الساعة 7:00 مساءً.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تعرّف على المزيد عبر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 أو 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555-5555</a:t>
            </a:r>
            <a:r>
              <a:rPr lang="en-US" sz="3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ar-AE" sz="2000" b="1" dirty="0">
                <a:latin typeface="Arial" charset="0"/>
                <a:ea typeface="Arial" charset="0"/>
                <a:cs typeface="Arial" charset="0"/>
              </a:rPr>
              <a:t>555) </a:t>
            </a: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أو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TTY 555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0D639FF4-E784-477D-9A63-F1B0D4594D3D}"/>
              </a:ext>
            </a:extLst>
          </p:cNvPr>
          <p:cNvSpPr txBox="1">
            <a:spLocks/>
          </p:cNvSpPr>
          <p:nvPr/>
        </p:nvSpPr>
        <p:spPr>
          <a:xfrm>
            <a:off x="7086600" y="1989058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175BE658-E2E2-49CD-A0DB-69E4A0C38545}"/>
              </a:ext>
            </a:extLst>
          </p:cNvPr>
          <p:cNvSpPr txBox="1">
            <a:spLocks/>
          </p:cNvSpPr>
          <p:nvPr/>
        </p:nvSpPr>
        <p:spPr>
          <a:xfrm>
            <a:off x="7086600" y="5180493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57E43F8C-A46A-4CE3-B2B9-DD1D4B429948}"/>
              </a:ext>
            </a:extLst>
          </p:cNvPr>
          <p:cNvSpPr txBox="1">
            <a:spLocks/>
          </p:cNvSpPr>
          <p:nvPr/>
        </p:nvSpPr>
        <p:spPr>
          <a:xfrm>
            <a:off x="7086600" y="6404176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05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837446"/>
            <a:ext cx="5867400" cy="6880134"/>
            <a:chOff x="609600" y="1902601"/>
            <a:chExt cx="6160770" cy="634075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260" y="1905000"/>
              <a:ext cx="685800" cy="6858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" name="TextBox 5"/>
            <p:cNvSpPr txBox="1"/>
            <p:nvPr userDrawn="1"/>
          </p:nvSpPr>
          <p:spPr>
            <a:xfrm>
              <a:off x="646814" y="1902601"/>
              <a:ext cx="4945961" cy="62402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ar-AE" sz="1900" b="0" i="0" dirty="0">
                  <a:latin typeface="Arial" charset="0"/>
                  <a:ea typeface="Arial" charset="0"/>
                  <a:cs typeface="Arial" charset="0"/>
                </a:rPr>
                <a:t>ينبغي عليك إظهار بطاقة هويتك التي تحتوي على صورة لك عند التصويت شخصيًا.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09600" y="2797314"/>
              <a:ext cx="6160770" cy="544604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ar-AE" sz="1900" b="0" i="0" dirty="0">
                  <a:latin typeface="Arial" charset="0"/>
                  <a:ea typeface="Arial" charset="0"/>
                  <a:cs typeface="Arial" charset="0"/>
                </a:rPr>
                <a:t>إذا وصلت إلى مكان الاقتراع بدون بطاقة هوية تحمل صورتك، فسيتعين عليك التصويت في اقتراع مؤقت.</a:t>
              </a:r>
            </a:p>
            <a:p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ar-AE" sz="2400" b="1" dirty="0">
                  <a:latin typeface="Arial" charset="0"/>
                  <a:ea typeface="Arial" charset="0"/>
                  <a:cs typeface="Arial" charset="0"/>
                </a:rPr>
                <a:t>نماذج الهوية المقبولة</a:t>
              </a:r>
            </a:p>
            <a:p>
              <a:endParaRPr lang="en-US" sz="1200" b="1" dirty="0">
                <a:latin typeface="Arial" charset="0"/>
                <a:ea typeface="Arial" charset="0"/>
                <a:cs typeface="Arial" charset="0"/>
              </a:endParaRP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رخصة القيادة بالولاية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بطاقة هوية تحمل صورة من إصدار إدارة المركبات بالولاية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جواز سفر أمريكي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بطاقة هوية بصورة من إصدار جهة العمل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بطاقة هوية بصورة المخصصة للانتخاب بالولاية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بطاقات الهوية الأخرى من إصدار حكومة الولاية أو حكومة الولايا المتحدة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بطاقة هوية الطالب بصورة الصادرة من المدرسة أو الكلية أو الجامعة الموجودة في الولاية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ar-AE" sz="1900" dirty="0">
                  <a:latin typeface="Arial" charset="0"/>
                  <a:ea typeface="Arial" charset="0"/>
                  <a:cs typeface="Arial" charset="0"/>
                </a:rPr>
                <a:t>بطاقة الهوية بصورة القبلية الخاصة بالتسجيل أو غيرها من بطاقات الهوية القبلية</a:t>
              </a:r>
            </a:p>
            <a:p>
              <a:pPr marL="342900" indent="-342900">
                <a:buFont typeface="Arial" charset="0"/>
                <a:buChar char="•"/>
              </a:pPr>
              <a:endParaRPr lang="en-US" sz="19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ar-AE" sz="1900" i="1" dirty="0">
                  <a:latin typeface="Arial" charset="0"/>
                  <a:ea typeface="Arial" charset="0"/>
                  <a:cs typeface="Arial" charset="0"/>
                </a:rPr>
                <a:t>إذا لم يكن لديك واحدة منها، فيمكنك الحصول على بطاقة هوية بصورة للناخبين </a:t>
              </a:r>
              <a:r>
                <a:rPr lang="ar-AE" sz="1900" b="1" i="1" dirty="0">
                  <a:latin typeface="Arial" charset="0"/>
                  <a:ea typeface="Arial" charset="0"/>
                  <a:cs typeface="Arial" charset="0"/>
                </a:rPr>
                <a:t>مجانية</a:t>
              </a:r>
              <a:r>
                <a:rPr lang="ar-AE" sz="1900" i="1" dirty="0">
                  <a:latin typeface="Arial" charset="0"/>
                  <a:ea typeface="Arial" charset="0"/>
                  <a:cs typeface="Arial" charset="0"/>
                </a:rPr>
                <a:t> من أي مكتب تسجيل ناخبين بالولاية، بما في ذلك يوم الانتخاب</a:t>
              </a:r>
              <a:r>
                <a:rPr lang="ar-AE" sz="2000" i="1" dirty="0">
                  <a:latin typeface="Arial" charset="0"/>
                  <a:ea typeface="Arial" charset="0"/>
                  <a:cs typeface="Arial" charset="0"/>
                </a:rPr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2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06714"/>
            <a:ext cx="578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عند الوصول، سيكون مسؤولو الانتخابات هناك لمساعدتك.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256" y="2703000"/>
            <a:ext cx="5499847" cy="1114551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256" y="4198863"/>
            <a:ext cx="5499847" cy="68580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256" y="5265974"/>
            <a:ext cx="5499847" cy="1033271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/>
              <a:t> </a:t>
            </a:r>
            <a:r>
              <a:rPr lang="en-US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856" y="2735045"/>
            <a:ext cx="504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تسجيل الوصول</a:t>
            </a:r>
          </a:p>
          <a:p>
            <a:pPr marL="233363"/>
            <a:r>
              <a:rPr lang="ar-AE" sz="2000" dirty="0">
                <a:latin typeface="Arial" charset="0"/>
                <a:ea typeface="Arial" charset="0"/>
                <a:cs typeface="Arial" charset="0"/>
              </a:rPr>
              <a:t>قل اسمك وعنوانك أو اكتبهما.</a:t>
            </a:r>
          </a:p>
          <a:p>
            <a:pPr marL="233363"/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أظهر بطاقة الهوية بصورة المقبولة.</a:t>
            </a:r>
          </a:p>
          <a:p>
            <a:pPr algn="ctr"/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856" y="4376931"/>
            <a:ext cx="504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احصل على بطاقة التصويت الخاصة بك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410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تفقد بطاقة التصويت الخاصة بك</a:t>
            </a:r>
          </a:p>
          <a:p>
            <a:pPr algn="ctr"/>
            <a:r>
              <a:rPr lang="ar-AE" sz="2000" dirty="0">
                <a:latin typeface="Arial" charset="0"/>
                <a:ea typeface="Arial" charset="0"/>
                <a:cs typeface="Arial" charset="0"/>
              </a:rPr>
              <a:t>هل تتضمن كل المتنافسين في الانتخابات بمنطقتك؟</a:t>
            </a:r>
          </a:p>
          <a:p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6998" y="6761468"/>
            <a:ext cx="327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اذهب إلى مقصورة التصويت وصوّت في بطاقة التصويت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256" y="6675166"/>
            <a:ext cx="5499847" cy="88049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2200" y="7848600"/>
            <a:ext cx="5591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i="1" dirty="0">
                <a:latin typeface="Arial" charset="0"/>
                <a:ea typeface="Arial" charset="0"/>
                <a:cs typeface="Arial" charset="0"/>
              </a:rPr>
              <a:t>إذا لم تكن مدرجًا في قائمة الناخبين أو إذا لم تحضر معك بطاقة هوية بصورة، فسوف يوجهك مسؤول الانتخابات للتصويت مؤقتًا.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296163" y="3842383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96163" y="6318041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96163" y="4907350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14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1" y="1828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 dirty="0">
                <a:latin typeface="Arial" charset="0"/>
                <a:ea typeface="Arial" charset="0"/>
                <a:cs typeface="Arial" charset="0"/>
              </a:rPr>
              <a:t>للتصويت في بطاقة التصويت الورقية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132C9-6631-43AE-A2D8-DD6A87135BA5}"/>
              </a:ext>
            </a:extLst>
          </p:cNvPr>
          <p:cNvGrpSpPr/>
          <p:nvPr/>
        </p:nvGrpSpPr>
        <p:grpSpPr>
          <a:xfrm>
            <a:off x="3922724" y="2426208"/>
            <a:ext cx="2184928" cy="2836873"/>
            <a:chOff x="802739" y="2426208"/>
            <a:chExt cx="2184928" cy="28368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426208"/>
              <a:ext cx="1961607" cy="1993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2739" y="4432084"/>
              <a:ext cx="2184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16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حدد اختيارك عن طريق ملء الشكل البيضاوي المجاور لاختيارك.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0CDFDA-4E77-48A3-AE24-AAD082CB09DF}"/>
              </a:ext>
            </a:extLst>
          </p:cNvPr>
          <p:cNvGrpSpPr/>
          <p:nvPr/>
        </p:nvGrpSpPr>
        <p:grpSpPr>
          <a:xfrm>
            <a:off x="1066800" y="2426208"/>
            <a:ext cx="2184928" cy="2613099"/>
            <a:chOff x="3906775" y="2426208"/>
            <a:chExt cx="2184928" cy="2613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829" y="2426208"/>
              <a:ext cx="1988820" cy="19933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06775" y="4454532"/>
              <a:ext cx="218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16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عند الانتهاء، امسح ورقة التصويت ضوئيًا.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5399838"/>
            <a:ext cx="571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 dirty="0">
                <a:latin typeface="Arial" charset="0"/>
                <a:ea typeface="Arial" charset="0"/>
                <a:cs typeface="Arial" charset="0"/>
              </a:rPr>
              <a:t>للتصويت على شاشة لمس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760AA7-C27D-4D1F-849D-B81E1D83D626}"/>
              </a:ext>
            </a:extLst>
          </p:cNvPr>
          <p:cNvGrpSpPr/>
          <p:nvPr/>
        </p:nvGrpSpPr>
        <p:grpSpPr>
          <a:xfrm>
            <a:off x="3946329" y="6021779"/>
            <a:ext cx="2184928" cy="2617927"/>
            <a:chOff x="826344" y="6021779"/>
            <a:chExt cx="2184928" cy="26179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85" y="6021779"/>
              <a:ext cx="1961822" cy="19933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26344" y="8054931"/>
              <a:ext cx="218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حدد اختياراتك على الشاشة.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8B053A-6873-4C0A-BF05-EFF70981F2F6}"/>
              </a:ext>
            </a:extLst>
          </p:cNvPr>
          <p:cNvGrpSpPr/>
          <p:nvPr/>
        </p:nvGrpSpPr>
        <p:grpSpPr>
          <a:xfrm>
            <a:off x="1178322" y="6021779"/>
            <a:ext cx="1975352" cy="2824389"/>
            <a:chOff x="4018297" y="6021779"/>
            <a:chExt cx="1975352" cy="28243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297" y="6021779"/>
              <a:ext cx="1975352" cy="19933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75389" y="8015171"/>
              <a:ext cx="184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16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تحقق من تصويتك قبل الإدلاء به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46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1828800"/>
            <a:ext cx="5638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 dirty="0">
                <a:latin typeface="Arial" charset="0"/>
                <a:ea typeface="Arial" charset="0"/>
                <a:cs typeface="Arial" charset="0"/>
              </a:rPr>
              <a:t>قبل يوم الانتخاب</a:t>
            </a:r>
          </a:p>
          <a:p>
            <a:endParaRPr lang="en-US" sz="1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يمكن للناخبين ذوي الاحتياجات الخاصة التصويت بواسطة الاقتراع الغيابي عبر البريد أو شخصيًا قبل يوم الانتخاب. اذهب إلى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ar-AE" sz="2000" dirty="0">
                <a:latin typeface="Arial" charset="0"/>
                <a:ea typeface="Arial" charset="0"/>
                <a:cs typeface="Arial" charset="0"/>
              </a:rPr>
              <a:t> لمعرفة المزيد وطلب الاقتراع الغيابي.</a:t>
            </a:r>
          </a:p>
          <a:p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3617655"/>
            <a:ext cx="55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i="0" dirty="0">
                <a:latin typeface="Arial" charset="0"/>
                <a:ea typeface="Arial" charset="0"/>
                <a:cs typeface="Arial" charset="0"/>
              </a:rPr>
              <a:t>في يوم الانتخاب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26822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هناك أنظمة تصويت لذوي الاحتياجات الخاصة في كل مكان اقتراع.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4294644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625" y="5217855"/>
            <a:ext cx="5536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إذا كنت تبلغ من العمر 65 عامًا فأكثر، أو إذا كنت تعاني من إعاقة جسدية، فيمكنك التصويت من مركبتك في مكان الاقتراع في يوم الانتخاب.</a:t>
            </a:r>
            <a:r>
              <a:rPr lang="ar-AE" sz="20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تذكر أن تحضر معك مساعدًا يمكنه الدخول لتقديم المساعدة على الطريق.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ar-AE" sz="2000" dirty="0">
                <a:latin typeface="Arial" charset="0"/>
                <a:ea typeface="Arial" charset="0"/>
                <a:cs typeface="Arial" charset="0"/>
              </a:rPr>
              <a:t>احصل على المساعدة في القراءة أو الكتابة من مسؤول انتخابي أو المساعد الخاص بك.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624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I2orLvL3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5352</TotalTime>
  <Words>618</Words>
  <Application>Microsoft Office PowerPoint</Application>
  <PresentationFormat>Letter Paper (8.5x11 in)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Souk Chanthavong</cp:lastModifiedBy>
  <cp:revision>176</cp:revision>
  <cp:lastPrinted>2018-03-06T17:05:08Z</cp:lastPrinted>
  <dcterms:created xsi:type="dcterms:W3CDTF">2017-03-03T21:28:40Z</dcterms:created>
  <dcterms:modified xsi:type="dcterms:W3CDTF">2019-07-31T22:29:34Z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D66BF25E-07C1-4537-B640-8D54F1202A20</vt:lpwstr>
  </property>
  <property fmtid="{D5CDD505-2E9C-101B-9397-08002B2CF9AE}" pid="3" name="ArticulatePath">
    <vt:lpwstr>Pocket-Voter-Guide-template</vt:lpwstr>
  </property>
</Properties>
</file>