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handoutMasterIdLst>
    <p:handoutMasterId r:id="rId53"/>
  </p:handoutMasterIdLst>
  <p:sldIdLst>
    <p:sldId id="265" r:id="rId2"/>
    <p:sldId id="412" r:id="rId3"/>
    <p:sldId id="400" r:id="rId4"/>
    <p:sldId id="354" r:id="rId5"/>
    <p:sldId id="355" r:id="rId6"/>
    <p:sldId id="384" r:id="rId7"/>
    <p:sldId id="372" r:id="rId8"/>
    <p:sldId id="391" r:id="rId9"/>
    <p:sldId id="363" r:id="rId10"/>
    <p:sldId id="359" r:id="rId11"/>
    <p:sldId id="362" r:id="rId12"/>
    <p:sldId id="398" r:id="rId13"/>
    <p:sldId id="360" r:id="rId14"/>
    <p:sldId id="366" r:id="rId15"/>
    <p:sldId id="399" r:id="rId16"/>
    <p:sldId id="367" r:id="rId17"/>
    <p:sldId id="397" r:id="rId18"/>
    <p:sldId id="413" r:id="rId19"/>
    <p:sldId id="390" r:id="rId20"/>
    <p:sldId id="403" r:id="rId21"/>
    <p:sldId id="402" r:id="rId22"/>
    <p:sldId id="393" r:id="rId23"/>
    <p:sldId id="394" r:id="rId24"/>
    <p:sldId id="358" r:id="rId25"/>
    <p:sldId id="395" r:id="rId26"/>
    <p:sldId id="410" r:id="rId27"/>
    <p:sldId id="379" r:id="rId28"/>
    <p:sldId id="381" r:id="rId29"/>
    <p:sldId id="411" r:id="rId30"/>
    <p:sldId id="373" r:id="rId31"/>
    <p:sldId id="376" r:id="rId32"/>
    <p:sldId id="365" r:id="rId33"/>
    <p:sldId id="361" r:id="rId34"/>
    <p:sldId id="370" r:id="rId35"/>
    <p:sldId id="368" r:id="rId36"/>
    <p:sldId id="404" r:id="rId37"/>
    <p:sldId id="415" r:id="rId38"/>
    <p:sldId id="389" r:id="rId39"/>
    <p:sldId id="414" r:id="rId40"/>
    <p:sldId id="356" r:id="rId41"/>
    <p:sldId id="374" r:id="rId42"/>
    <p:sldId id="377" r:id="rId43"/>
    <p:sldId id="408" r:id="rId44"/>
    <p:sldId id="409" r:id="rId45"/>
    <p:sldId id="375" r:id="rId46"/>
    <p:sldId id="401" r:id="rId47"/>
    <p:sldId id="407" r:id="rId48"/>
    <p:sldId id="405" r:id="rId49"/>
    <p:sldId id="406" r:id="rId50"/>
    <p:sldId id="357" r:id="rId51"/>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ney Quesenbery" initials="WQ" lastIdx="24" clrIdx="0">
    <p:extLst/>
  </p:cmAuthor>
  <p:cmAuthor id="2" name="Whitney Quesenbery" initials="WQ [2]" lastIdx="1" clrIdx="1">
    <p:extLst/>
  </p:cmAuthor>
  <p:cmAuthor id="3" name="Whitney Quesenbery" initials="WQ [3]" lastIdx="1" clrIdx="2">
    <p:extLst/>
  </p:cmAuthor>
  <p:cmAuthor id="4" name="Whitney Quesenbery" initials="WQ [4]" lastIdx="1" clrIdx="3">
    <p:extLst/>
  </p:cmAuthor>
  <p:cmAuthor id="5" name="Whitney Quesenbery" initials="WQ [5]" lastIdx="1" clrIdx="4">
    <p:extLst/>
  </p:cmAuthor>
  <p:cmAuthor id="6" name="Whitney Quesenbery" initials="WQ [6]" lastIdx="1" clrIdx="5">
    <p:extLst/>
  </p:cmAuthor>
  <p:cmAuthor id="7" name="Whitney Quesenbery" initials="WQ [7]" lastIdx="1" clrIdx="6">
    <p:extLst/>
  </p:cmAuthor>
  <p:cmAuthor id="8" name="Whitney Quesenbery" initials="WQ [8]" lastIdx="1" clrIdx="7">
    <p:extLst/>
  </p:cmAuthor>
  <p:cmAuthor id="9" name="Whitney Quesenbery" initials="WQ [9]" lastIdx="1" clrIdx="8">
    <p:extLst/>
  </p:cmAuthor>
  <p:cmAuthor id="10" name="Whitney Quesenbery" initials="WQ [10]" lastIdx="1" clrIdx="9">
    <p:extLst/>
  </p:cmAuthor>
  <p:cmAuthor id="11" name="Whitney Quesenbery" initials="WQ [11]" lastIdx="1" clrIdx="10">
    <p:extLst/>
  </p:cmAuthor>
  <p:cmAuthor id="12" name="Whitney Quesenbery" initials="WQ [12]" lastIdx="1" clrIdx="11">
    <p:extLst/>
  </p:cmAuthor>
  <p:cmAuthor id="13" name="Whitney Quesenbery" initials="WQ [13]" lastIdx="1" clrIdx="12">
    <p:extLst/>
  </p:cmAuthor>
  <p:cmAuthor id="14" name="Whitney Quesenbery" initials="WQ [14]" lastIdx="1" clrIdx="13">
    <p:extLst/>
  </p:cmAuthor>
  <p:cmAuthor id="15" name="Whitney Quesenbery" initials="WQ [15]" lastIdx="1" clrIdx="14">
    <p:extLst/>
  </p:cmAuthor>
  <p:cmAuthor id="16" name="Whitney Quesenbery" initials="WQ [16]" lastIdx="1" clrIdx="15">
    <p:extLst/>
  </p:cmAuthor>
  <p:cmAuthor id="17" name="Whitney Quesenbery" initials="WQ [17]" lastIdx="1" clrIdx="16">
    <p:extLst/>
  </p:cmAuthor>
  <p:cmAuthor id="18" name="Whitney Quesenbery" initials="WQ [18]" lastIdx="1" clrIdx="17">
    <p:extLst/>
  </p:cmAuthor>
  <p:cmAuthor id="19" name="Whitney Quesenbery" initials="WQ [19]" lastIdx="1" clrIdx="18">
    <p:extLst/>
  </p:cmAuthor>
  <p:cmAuthor id="20" name="Whitney Quesenbery" initials="WQ [20]" lastIdx="1" clrIdx="19">
    <p:extLst/>
  </p:cmAuthor>
  <p:cmAuthor id="21" name="Whitney Quesenbery" initials="WQ [21]" lastIdx="1" clrIdx="20">
    <p:extLst/>
  </p:cmAuthor>
  <p:cmAuthor id="22" name="Whitney Quesenbery" initials="WQ [22]" lastIdx="1" clrIdx="21">
    <p:extLst/>
  </p:cmAuthor>
  <p:cmAuthor id="23" name="Whitney Quesenbery" initials="WQ [23]" lastIdx="1" clrIdx="22">
    <p:extLst/>
  </p:cmAuthor>
  <p:cmAuthor id="24" name="Whitney Quesenbery" initials="WQ [24]" lastIdx="1" clrIdx="23">
    <p:extLst/>
  </p:cmAuthor>
  <p:cmAuthor id="25" name="Whitney Quesenbery" initials="WQ [25]" lastIdx="1" clrIdx="24">
    <p:extLst/>
  </p:cmAuthor>
  <p:cmAuthor id="26" name="Whitney Quesenbery" initials="WQ [26]" lastIdx="1" clrIdx="25">
    <p:extLst/>
  </p:cmAuthor>
  <p:cmAuthor id="27" name="Whitney Quesenbery" initials="WQ [27]" lastIdx="1" clrIdx="26">
    <p:extLst/>
  </p:cmAuthor>
  <p:cmAuthor id="28" name="Whitney Quesenbery" initials="WQ [28]" lastIdx="1" clrIdx="27">
    <p:extLst/>
  </p:cmAuthor>
  <p:cmAuthor id="29" name="Whitney Quesenbery" initials="WQ [29]" lastIdx="1" clrIdx="28">
    <p:extLst/>
  </p:cmAuthor>
  <p:cmAuthor id="30" name="Whitney Quesenbery" initials="WQ [30]" lastIdx="1" clrIdx="29">
    <p:extLst/>
  </p:cmAuthor>
  <p:cmAuthor id="31" name="Whitney Quesenbery" initials="WQ [31]" lastIdx="1" clrIdx="30">
    <p:extLst/>
  </p:cmAuthor>
  <p:cmAuthor id="32" name="Whitney Quesenbery" initials="WQ [32]" lastIdx="1" clrIdx="31">
    <p:extLst/>
  </p:cmAuthor>
  <p:cmAuthor id="33" name="Whitney Quesenbery" initials="WQ [33]" lastIdx="1" clrIdx="32">
    <p:extLst/>
  </p:cmAuthor>
  <p:cmAuthor id="34" name="Nancy Frishberg" initials="NF" lastIdx="9" clrIdx="33">
    <p:extLst/>
  </p:cmAuthor>
  <p:cmAuthor id="35" name="Nancy Frishberg" initials="NF [2]" lastIdx="1" clrIdx="34">
    <p:extLst/>
  </p:cmAuthor>
  <p:cmAuthor id="36" name="Nancy Frishberg" initials="NF [3]" lastIdx="1" clrIdx="3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565E"/>
    <a:srgbClr val="3281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250" autoAdjust="0"/>
    <p:restoredTop sz="95701" autoAdjust="0"/>
  </p:normalViewPr>
  <p:slideViewPr>
    <p:cSldViewPr snapToGrid="0" snapToObjects="1">
      <p:cViewPr varScale="1">
        <p:scale>
          <a:sx n="99" d="100"/>
          <a:sy n="99" d="100"/>
        </p:scale>
        <p:origin x="216" y="176"/>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9DD2FE88-B22B-8E4D-848F-90977E7B4C38}" type="datetimeFigureOut">
              <a:t>4/6/18</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7BED47C-59AD-E24D-B5AC-BB7C427C4D4A}" type="slidenum">
              <a:t>‹#›</a:t>
            </a:fld>
            <a:endParaRPr lang="en-US"/>
          </a:p>
        </p:txBody>
      </p:sp>
    </p:spTree>
    <p:extLst>
      <p:ext uri="{BB962C8B-B14F-4D97-AF65-F5344CB8AC3E}">
        <p14:creationId xmlns:p14="http://schemas.microsoft.com/office/powerpoint/2010/main" val="3586935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6422372-B27E-1548-9D84-5CBE2534D908}" type="datetimeFigureOut">
              <a:t>4/6/18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CC713703-D750-9D4F-ADAB-C368A0F46C79}" type="slidenum">
              <a:t>‹#›</a:t>
            </a:fld>
            <a:endParaRPr lang="en-US"/>
          </a:p>
        </p:txBody>
      </p:sp>
    </p:spTree>
    <p:extLst>
      <p:ext uri="{BB962C8B-B14F-4D97-AF65-F5344CB8AC3E}">
        <p14:creationId xmlns:p14="http://schemas.microsoft.com/office/powerpoint/2010/main" val="23188686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713703-D750-9D4F-ADAB-C368A0F46C79}" type="slidenum">
              <a:rPr lang="uk-UA"/>
              <a:pPr/>
              <a:t>1</a:t>
            </a:fld>
            <a:endParaRPr lang="uk-UA"/>
          </a:p>
        </p:txBody>
      </p:sp>
    </p:spTree>
    <p:extLst>
      <p:ext uri="{BB962C8B-B14F-4D97-AF65-F5344CB8AC3E}">
        <p14:creationId xmlns:p14="http://schemas.microsoft.com/office/powerpoint/2010/main" val="332937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 Contests</a:t>
            </a:r>
            <a:r>
              <a:rPr lang="en-US" baseline="0" dirty="0"/>
              <a:t> in order prescribed by law (President; Congress (US Senate, US Representative); state offices; local offices, non-partisan offices; state measures, then local measures)</a:t>
            </a:r>
          </a:p>
          <a:p>
            <a:r>
              <a:rPr lang="en-US" baseline="0" dirty="0"/>
              <a:t>2. Instructions at top of first page: Party-nominated offices then Voter-nominated offices</a:t>
            </a:r>
          </a:p>
          <a:p>
            <a:r>
              <a:rPr lang="en-US" baseline="0" dirty="0"/>
              <a:t>3. Instruction to turn over page to continue voting</a:t>
            </a:r>
          </a:p>
          <a:p>
            <a:r>
              <a:rPr lang="en-US" baseline="0" dirty="0"/>
              <a:t>4. Shaded titles for contest </a:t>
            </a:r>
          </a:p>
          <a:p>
            <a:r>
              <a:rPr lang="en-US" baseline="0" dirty="0"/>
              <a:t>5. Vote for one, right-justified close to area to be marked, an arrow with only head and tail.</a:t>
            </a:r>
          </a:p>
          <a:p>
            <a:r>
              <a:rPr lang="en-US" baseline="0" dirty="0"/>
              <a:t>6. Candidate names fit into one column</a:t>
            </a:r>
          </a:p>
          <a:p>
            <a:r>
              <a:rPr lang="en-US" baseline="0" dirty="0"/>
              <a:t>7. How many columns? Where are other contests, relative to US Senate?</a:t>
            </a:r>
          </a:p>
        </p:txBody>
      </p:sp>
      <p:sp>
        <p:nvSpPr>
          <p:cNvPr id="4" name="Slide Number Placeholder 3"/>
          <p:cNvSpPr>
            <a:spLocks noGrp="1"/>
          </p:cNvSpPr>
          <p:nvPr>
            <p:ph type="sldNum" sz="quarter" idx="10"/>
          </p:nvPr>
        </p:nvSpPr>
        <p:spPr/>
        <p:txBody>
          <a:bodyPr/>
          <a:lstStyle/>
          <a:p>
            <a:fld id="{CC713703-D750-9D4F-ADAB-C368A0F46C79}" type="slidenum">
              <a:rPr lang="uk-UA" smtClean="0"/>
              <a:t>5</a:t>
            </a:fld>
            <a:endParaRPr lang="uk-UA"/>
          </a:p>
        </p:txBody>
      </p:sp>
    </p:spTree>
    <p:extLst>
      <p:ext uri="{BB962C8B-B14F-4D97-AF65-F5344CB8AC3E}">
        <p14:creationId xmlns:p14="http://schemas.microsoft.com/office/powerpoint/2010/main" val="1646362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column layouts:</a:t>
            </a:r>
          </a:p>
          <a:p>
            <a:r>
              <a:rPr lang="en-US" baseline="0" dirty="0"/>
              <a:t>1 of 3 columns:  7 counties</a:t>
            </a:r>
          </a:p>
          <a:p>
            <a:r>
              <a:rPr lang="en-US" baseline="0" dirty="0"/>
              <a:t>Double-width column: 7 counties</a:t>
            </a:r>
          </a:p>
          <a:p>
            <a:r>
              <a:rPr lang="en-US" baseline="0"/>
              <a:t>1 of 2 equal columns: 11 counties</a:t>
            </a:r>
            <a:endParaRPr lang="en-US"/>
          </a:p>
        </p:txBody>
      </p:sp>
      <p:sp>
        <p:nvSpPr>
          <p:cNvPr id="4" name="Slide Number Placeholder 3"/>
          <p:cNvSpPr>
            <a:spLocks noGrp="1"/>
          </p:cNvSpPr>
          <p:nvPr>
            <p:ph type="sldNum" sz="quarter" idx="10"/>
          </p:nvPr>
        </p:nvSpPr>
        <p:spPr/>
        <p:txBody>
          <a:bodyPr/>
          <a:lstStyle/>
          <a:p>
            <a:fld id="{CC713703-D750-9D4F-ADAB-C368A0F46C79}" type="slidenum">
              <a:rPr lang="uk-UA" smtClean="0"/>
              <a:t>8</a:t>
            </a:fld>
            <a:endParaRPr lang="uk-UA"/>
          </a:p>
        </p:txBody>
      </p:sp>
    </p:spTree>
    <p:extLst>
      <p:ext uri="{BB962C8B-B14F-4D97-AF65-F5344CB8AC3E}">
        <p14:creationId xmlns:p14="http://schemas.microsoft.com/office/powerpoint/2010/main" val="562643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13703-D750-9D4F-ADAB-C368A0F46C79}" type="slidenum">
              <a:rPr lang="uk-UA" smtClean="0"/>
              <a:t>17</a:t>
            </a:fld>
            <a:endParaRPr lang="uk-UA"/>
          </a:p>
        </p:txBody>
      </p:sp>
    </p:spTree>
    <p:extLst>
      <p:ext uri="{BB962C8B-B14F-4D97-AF65-F5344CB8AC3E}">
        <p14:creationId xmlns:p14="http://schemas.microsoft.com/office/powerpoint/2010/main" val="1607621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13703-D750-9D4F-ADAB-C368A0F46C79}" type="slidenum">
              <a:rPr lang="uk-UA" smtClean="0"/>
              <a:t>23</a:t>
            </a:fld>
            <a:endParaRPr lang="uk-UA"/>
          </a:p>
        </p:txBody>
      </p:sp>
    </p:spTree>
    <p:extLst>
      <p:ext uri="{BB962C8B-B14F-4D97-AF65-F5344CB8AC3E}">
        <p14:creationId xmlns:p14="http://schemas.microsoft.com/office/powerpoint/2010/main" val="548479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13703-D750-9D4F-ADAB-C368A0F46C79}" type="slidenum">
              <a:rPr lang="uk-UA" smtClean="0"/>
              <a:t>24</a:t>
            </a:fld>
            <a:endParaRPr lang="uk-UA"/>
          </a:p>
        </p:txBody>
      </p:sp>
    </p:spTree>
    <p:extLst>
      <p:ext uri="{BB962C8B-B14F-4D97-AF65-F5344CB8AC3E}">
        <p14:creationId xmlns:p14="http://schemas.microsoft.com/office/powerpoint/2010/main" val="100904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27 counties that have 2 or 3 columns for the US</a:t>
            </a:r>
            <a:r>
              <a:rPr lang="en-US" baseline="0" dirty="0"/>
              <a:t> Senate race, 11 have instructions/Contest title on only first column</a:t>
            </a:r>
          </a:p>
          <a:p>
            <a:r>
              <a:rPr lang="en-US" baseline="0" dirty="0"/>
              <a:t>(For the six that cross the page or card boundary - LA, San Diego, Madera, </a:t>
            </a:r>
            <a:endParaRPr lang="en-US" dirty="0"/>
          </a:p>
        </p:txBody>
      </p:sp>
      <p:sp>
        <p:nvSpPr>
          <p:cNvPr id="4" name="Slide Number Placeholder 3"/>
          <p:cNvSpPr>
            <a:spLocks noGrp="1"/>
          </p:cNvSpPr>
          <p:nvPr>
            <p:ph type="sldNum" sz="quarter" idx="10"/>
          </p:nvPr>
        </p:nvSpPr>
        <p:spPr/>
        <p:txBody>
          <a:bodyPr/>
          <a:lstStyle/>
          <a:p>
            <a:fld id="{CC713703-D750-9D4F-ADAB-C368A0F46C79}" type="slidenum">
              <a:rPr lang="uk-UA" smtClean="0"/>
              <a:t>31</a:t>
            </a:fld>
            <a:endParaRPr lang="uk-UA"/>
          </a:p>
        </p:txBody>
      </p:sp>
    </p:spTree>
    <p:extLst>
      <p:ext uri="{BB962C8B-B14F-4D97-AF65-F5344CB8AC3E}">
        <p14:creationId xmlns:p14="http://schemas.microsoft.com/office/powerpoint/2010/main" val="1967252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713703-D750-9D4F-ADAB-C368A0F46C79}" type="slidenum">
              <a:rPr lang="uk-UA" smtClean="0"/>
              <a:t>40</a:t>
            </a:fld>
            <a:endParaRPr lang="uk-UA"/>
          </a:p>
        </p:txBody>
      </p:sp>
    </p:spTree>
    <p:extLst>
      <p:ext uri="{BB962C8B-B14F-4D97-AF65-F5344CB8AC3E}">
        <p14:creationId xmlns:p14="http://schemas.microsoft.com/office/powerpoint/2010/main" val="442187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281B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60400"/>
            <a:ext cx="7772400" cy="2521450"/>
          </a:xfrm>
        </p:spPr>
        <p:txBody>
          <a:bodyPr anchor="b">
            <a:noAutofit/>
          </a:bodyPr>
          <a:lstStyle>
            <a:lvl1pPr algn="l">
              <a:defRPr sz="4800" baseline="0">
                <a:solidFill>
                  <a:schemeClr val="bg1"/>
                </a:solidFill>
              </a:defRPr>
            </a:lvl1pPr>
          </a:lstStyle>
          <a:p>
            <a:r>
              <a:rPr lang="en-US" dirty="0"/>
              <a:t>Insert title here</a:t>
            </a:r>
          </a:p>
        </p:txBody>
      </p:sp>
      <p:sp>
        <p:nvSpPr>
          <p:cNvPr id="4" name="Rectangle 3"/>
          <p:cNvSpPr/>
          <p:nvPr userDrawn="1"/>
        </p:nvSpPr>
        <p:spPr>
          <a:xfrm>
            <a:off x="0" y="3548483"/>
            <a:ext cx="9144000" cy="330951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85800" y="3895976"/>
            <a:ext cx="7772400" cy="1752600"/>
          </a:xfrm>
        </p:spPr>
        <p:txBody>
          <a:bodyPr>
            <a:normAutofit/>
          </a:bodyPr>
          <a:lstStyle>
            <a:lvl1pPr marL="0" indent="0" algn="l">
              <a:buNone/>
              <a:defRPr sz="2800">
                <a:solidFill>
                  <a:srgbClr val="4D565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CCD-2-color-320-132.gi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5146" y="5983972"/>
            <a:ext cx="2118853" cy="874027"/>
          </a:xfrm>
          <a:prstGeom prst="rect">
            <a:avLst/>
          </a:prstGeom>
        </p:spPr>
      </p:pic>
    </p:spTree>
    <p:extLst>
      <p:ext uri="{BB962C8B-B14F-4D97-AF65-F5344CB8AC3E}">
        <p14:creationId xmlns:p14="http://schemas.microsoft.com/office/powerpoint/2010/main" val="1771200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sz="3600">
                <a:solidFill>
                  <a:srgbClr val="4D565E"/>
                </a:solidFill>
              </a:defRPr>
            </a:lvl1pPr>
          </a:lstStyle>
          <a:p>
            <a:r>
              <a:rPr lang="en-US" dirty="0"/>
              <a:t>Click to edit Master title style</a:t>
            </a:r>
          </a:p>
        </p:txBody>
      </p:sp>
      <p:sp>
        <p:nvSpPr>
          <p:cNvPr id="3" name="Content Placeholder 2"/>
          <p:cNvSpPr>
            <a:spLocks noGrp="1"/>
          </p:cNvSpPr>
          <p:nvPr>
            <p:ph idx="1"/>
          </p:nvPr>
        </p:nvSpPr>
        <p:spPr>
          <a:xfrm>
            <a:off x="1567544" y="1600200"/>
            <a:ext cx="7119256" cy="4525963"/>
          </a:xfrm>
        </p:spPr>
        <p:txBody>
          <a:bodyPr>
            <a:normAutofit/>
          </a:bodyPr>
          <a:lstStyle>
            <a:lvl1pPr>
              <a:defRPr sz="2600">
                <a:solidFill>
                  <a:srgbClr val="4D565E"/>
                </a:solidFill>
              </a:defRPr>
            </a:lvl1pPr>
            <a:lvl2pPr>
              <a:defRPr sz="2000" b="0">
                <a:solidFill>
                  <a:srgbClr val="4D565E"/>
                </a:solidFill>
              </a:defRPr>
            </a:lvl2pPr>
            <a:lvl3pPr>
              <a:defRPr sz="1600" b="0">
                <a:solidFill>
                  <a:srgbClr val="4D565E"/>
                </a:solidFill>
              </a:defRPr>
            </a:lvl3pPr>
            <a:lvl4pPr>
              <a:defRPr sz="1600" b="0">
                <a:solidFill>
                  <a:srgbClr val="4D565E"/>
                </a:solidFill>
              </a:defRPr>
            </a:lvl4pPr>
            <a:lvl5pPr>
              <a:defRPr sz="1600" b="0">
                <a:solidFill>
                  <a:srgbClr val="4D565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65828" y="6439140"/>
            <a:ext cx="5155679" cy="365125"/>
          </a:xfrm>
          <a:prstGeom prst="rect">
            <a:avLst/>
          </a:prstGeom>
          <a:ln>
            <a:noFill/>
          </a:ln>
        </p:spPr>
        <p:txBody>
          <a:bodyPr vert="horz" lIns="91440" tIns="45720" rIns="91440" bIns="45720" rtlCol="0" anchor="ctr"/>
          <a:lstStyle>
            <a:lvl1pPr algn="l">
              <a:defRPr sz="1400" b="1">
                <a:solidFill>
                  <a:schemeClr val="bg1"/>
                </a:solidFill>
              </a:defRPr>
            </a:lvl1pPr>
          </a:lstStyle>
          <a:p>
            <a:fld id="{F38DEBB7-00AA-8740-8EF2-7AA259A7C86C}" type="slidenum">
              <a:rPr lang="en-US" smtClean="0"/>
              <a:pPr/>
              <a:t>‹#›</a:t>
            </a:fld>
            <a:r>
              <a:rPr lang="en-US"/>
              <a:t> | Ballot layouts for the US Senate – California Primary 2016</a:t>
            </a:r>
            <a:endParaRPr lang="en-US" dirty="0"/>
          </a:p>
        </p:txBody>
      </p:sp>
    </p:spTree>
    <p:extLst>
      <p:ext uri="{BB962C8B-B14F-4D97-AF65-F5344CB8AC3E}">
        <p14:creationId xmlns:p14="http://schemas.microsoft.com/office/powerpoint/2010/main" val="286551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3"/>
          </p:nvPr>
        </p:nvSpPr>
        <p:spPr>
          <a:xfrm>
            <a:off x="165828" y="6439140"/>
            <a:ext cx="5155679" cy="365125"/>
          </a:xfrm>
          <a:prstGeom prst="rect">
            <a:avLst/>
          </a:prstGeom>
          <a:ln>
            <a:noFill/>
          </a:ln>
        </p:spPr>
        <p:txBody>
          <a:bodyPr vert="horz" lIns="91440" tIns="45720" rIns="91440" bIns="45720" rtlCol="0" anchor="ctr"/>
          <a:lstStyle>
            <a:lvl1pPr algn="l">
              <a:defRPr sz="1400" b="1">
                <a:solidFill>
                  <a:schemeClr val="bg1"/>
                </a:solidFill>
              </a:defRPr>
            </a:lvl1pPr>
          </a:lstStyle>
          <a:p>
            <a:fld id="{F38DEBB7-00AA-8740-8EF2-7AA259A7C86C}" type="slidenum">
              <a:rPr lang="en-US" smtClean="0"/>
              <a:pPr/>
              <a:t>‹#›</a:t>
            </a:fld>
            <a:r>
              <a:rPr lang="en-US"/>
              <a:t> | Ballot layouts for the US Senate – California Primary 2016</a:t>
            </a:r>
            <a:endParaRPr lang="en-US" dirty="0"/>
          </a:p>
        </p:txBody>
      </p:sp>
    </p:spTree>
    <p:extLst>
      <p:ext uri="{BB962C8B-B14F-4D97-AF65-F5344CB8AC3E}">
        <p14:creationId xmlns:p14="http://schemas.microsoft.com/office/powerpoint/2010/main" val="121625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165828" y="6439140"/>
            <a:ext cx="5155679" cy="365125"/>
          </a:xfrm>
          <a:prstGeom prst="rect">
            <a:avLst/>
          </a:prstGeom>
          <a:ln>
            <a:noFill/>
          </a:ln>
        </p:spPr>
        <p:txBody>
          <a:bodyPr vert="horz" lIns="91440" tIns="45720" rIns="91440" bIns="45720" rtlCol="0" anchor="ctr"/>
          <a:lstStyle>
            <a:lvl1pPr algn="l">
              <a:defRPr sz="1400" b="1">
                <a:solidFill>
                  <a:schemeClr val="bg1"/>
                </a:solidFill>
              </a:defRPr>
            </a:lvl1pPr>
          </a:lstStyle>
          <a:p>
            <a:fld id="{F38DEBB7-00AA-8740-8EF2-7AA259A7C86C}" type="slidenum">
              <a:rPr lang="en-US" smtClean="0"/>
              <a:pPr/>
              <a:t>‹#›</a:t>
            </a:fld>
            <a:r>
              <a:rPr lang="en-US"/>
              <a:t> | Ballot layouts for the US Senate – California Primary 2016</a:t>
            </a:r>
            <a:endParaRPr lang="en-US" dirty="0"/>
          </a:p>
        </p:txBody>
      </p:sp>
    </p:spTree>
    <p:extLst>
      <p:ext uri="{BB962C8B-B14F-4D97-AF65-F5344CB8AC3E}">
        <p14:creationId xmlns:p14="http://schemas.microsoft.com/office/powerpoint/2010/main" val="1181290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45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3"/>
          </p:nvPr>
        </p:nvSpPr>
        <p:spPr>
          <a:xfrm>
            <a:off x="165828" y="6439140"/>
            <a:ext cx="5155679" cy="365125"/>
          </a:xfrm>
          <a:prstGeom prst="rect">
            <a:avLst/>
          </a:prstGeom>
          <a:ln>
            <a:noFill/>
          </a:ln>
        </p:spPr>
        <p:txBody>
          <a:bodyPr vert="horz" lIns="91440" tIns="45720" rIns="91440" bIns="45720" rtlCol="0" anchor="ctr"/>
          <a:lstStyle>
            <a:lvl1pPr algn="l">
              <a:defRPr sz="1400" b="1">
                <a:solidFill>
                  <a:schemeClr val="bg1"/>
                </a:solidFill>
              </a:defRPr>
            </a:lvl1pPr>
          </a:lstStyle>
          <a:p>
            <a:fld id="{F38DEBB7-00AA-8740-8EF2-7AA259A7C86C}" type="slidenum">
              <a:rPr lang="en-US" smtClean="0"/>
              <a:pPr/>
              <a:t>‹#›</a:t>
            </a:fld>
            <a:r>
              <a:rPr lang="en-US"/>
              <a:t> | Ballot layouts for the US Senate – California Primary 2016</a:t>
            </a:r>
            <a:endParaRPr lang="en-US" dirty="0"/>
          </a:p>
        </p:txBody>
      </p:sp>
    </p:spTree>
    <p:extLst>
      <p:ext uri="{BB962C8B-B14F-4D97-AF65-F5344CB8AC3E}">
        <p14:creationId xmlns:p14="http://schemas.microsoft.com/office/powerpoint/2010/main" val="2415079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033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Things to copy</a:t>
            </a:r>
          </a:p>
        </p:txBody>
      </p:sp>
      <p:graphicFrame>
        <p:nvGraphicFramePr>
          <p:cNvPr id="3" name="Table 2"/>
          <p:cNvGraphicFramePr>
            <a:graphicFrameLocks noGrp="1"/>
          </p:cNvGraphicFramePr>
          <p:nvPr userDrawn="1">
            <p:extLst>
              <p:ext uri="{D42A27DB-BD31-4B8C-83A1-F6EECF244321}">
                <p14:modId xmlns:p14="http://schemas.microsoft.com/office/powerpoint/2010/main" val="4049176217"/>
              </p:ext>
            </p:extLst>
          </p:nvPr>
        </p:nvGraphicFramePr>
        <p:xfrm>
          <a:off x="211398" y="1557592"/>
          <a:ext cx="4868805" cy="1112520"/>
        </p:xfrm>
        <a:graphic>
          <a:graphicData uri="http://schemas.openxmlformats.org/drawingml/2006/table">
            <a:tbl>
              <a:tblPr firstRow="1" bandRow="1">
                <a:tableStyleId>{5C22544A-7EE6-4342-B048-85BDC9FD1C3A}</a:tableStyleId>
              </a:tblPr>
              <a:tblGrid>
                <a:gridCol w="1125361">
                  <a:extLst>
                    <a:ext uri="{9D8B030D-6E8A-4147-A177-3AD203B41FA5}">
                      <a16:colId xmlns:a16="http://schemas.microsoft.com/office/drawing/2014/main" val="20000"/>
                    </a:ext>
                  </a:extLst>
                </a:gridCol>
                <a:gridCol w="3743444">
                  <a:extLst>
                    <a:ext uri="{9D8B030D-6E8A-4147-A177-3AD203B41FA5}">
                      <a16:colId xmlns:a16="http://schemas.microsoft.com/office/drawing/2014/main" val="20001"/>
                    </a:ext>
                  </a:extLst>
                </a:gridCol>
              </a:tblGrid>
              <a:tr h="370840">
                <a:tc>
                  <a:txBody>
                    <a:bodyPr/>
                    <a:lstStyle/>
                    <a:p>
                      <a:r>
                        <a:rPr lang="en-US"/>
                        <a:t>Table</a:t>
                      </a:r>
                    </a:p>
                  </a:txBody>
                  <a:tcPr>
                    <a:lnL w="3175" cap="flat" cmpd="sng" algn="ctr">
                      <a:solidFill>
                        <a:srgbClr val="4D565E"/>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4D565E"/>
                      </a:solidFill>
                      <a:prstDash val="solid"/>
                      <a:round/>
                      <a:headEnd type="none" w="med" len="med"/>
                      <a:tailEnd type="none" w="med" len="med"/>
                    </a:lnT>
                    <a:lnB w="3175" cap="flat" cmpd="sng" algn="ctr">
                      <a:solidFill>
                        <a:srgbClr val="4D565E"/>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Format</a:t>
                      </a:r>
                    </a:p>
                  </a:txBody>
                  <a:tcPr>
                    <a:lnL w="3175" cap="flat" cmpd="sng" algn="ctr">
                      <a:noFill/>
                      <a:prstDash val="solid"/>
                      <a:round/>
                      <a:headEnd type="none" w="med" len="med"/>
                      <a:tailEnd type="none" w="med" len="med"/>
                    </a:lnL>
                    <a:lnR w="3175" cap="flat" cmpd="sng" algn="ctr">
                      <a:solidFill>
                        <a:srgbClr val="4D565E"/>
                      </a:solidFill>
                      <a:prstDash val="solid"/>
                      <a:round/>
                      <a:headEnd type="none" w="med" len="med"/>
                      <a:tailEnd type="none" w="med" len="med"/>
                    </a:lnR>
                    <a:lnT w="3175" cap="flat" cmpd="sng" algn="ctr">
                      <a:solidFill>
                        <a:srgbClr val="4D565E"/>
                      </a:solidFill>
                      <a:prstDash val="solid"/>
                      <a:round/>
                      <a:headEnd type="none" w="med" len="med"/>
                      <a:tailEnd type="none" w="med" len="med"/>
                    </a:lnT>
                    <a:lnB w="3175" cap="flat" cmpd="sng" algn="ctr">
                      <a:solidFill>
                        <a:srgbClr val="4D565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a:solidFill>
                            <a:srgbClr val="4D565E"/>
                          </a:solidFill>
                        </a:rPr>
                        <a:t>asdf</a:t>
                      </a:r>
                    </a:p>
                  </a:txBody>
                  <a:tcPr>
                    <a:lnL w="3175" cap="flat" cmpd="sng" algn="ctr">
                      <a:solidFill>
                        <a:srgbClr val="4D565E"/>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4D565E"/>
                      </a:solidFill>
                      <a:prstDash val="solid"/>
                      <a:round/>
                      <a:headEnd type="none" w="med" len="med"/>
                      <a:tailEnd type="none" w="med" len="med"/>
                    </a:lnT>
                    <a:lnB w="3175" cap="flat" cmpd="sng" algn="ctr">
                      <a:solidFill>
                        <a:srgbClr val="4D565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a:solidFill>
                            <a:srgbClr val="4D565E"/>
                          </a:solidFill>
                        </a:rPr>
                        <a:t>asdf</a:t>
                      </a:r>
                    </a:p>
                  </a:txBody>
                  <a:tcPr>
                    <a:lnL w="3175" cap="flat" cmpd="sng" algn="ctr">
                      <a:noFill/>
                      <a:prstDash val="solid"/>
                      <a:round/>
                      <a:headEnd type="none" w="med" len="med"/>
                      <a:tailEnd type="none" w="med" len="med"/>
                    </a:lnL>
                    <a:lnR w="3175" cap="flat" cmpd="sng" algn="ctr">
                      <a:solidFill>
                        <a:srgbClr val="4D565E"/>
                      </a:solidFill>
                      <a:prstDash val="solid"/>
                      <a:round/>
                      <a:headEnd type="none" w="med" len="med"/>
                      <a:tailEnd type="none" w="med" len="med"/>
                    </a:lnR>
                    <a:lnT w="3175" cap="flat" cmpd="sng" algn="ctr">
                      <a:solidFill>
                        <a:srgbClr val="4D565E"/>
                      </a:solidFill>
                      <a:prstDash val="solid"/>
                      <a:round/>
                      <a:headEnd type="none" w="med" len="med"/>
                      <a:tailEnd type="none" w="med" len="med"/>
                    </a:lnT>
                    <a:lnB w="3175" cap="flat" cmpd="sng" algn="ctr">
                      <a:solidFill>
                        <a:srgbClr val="4D565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a:txBody>
                    <a:bodyPr/>
                    <a:lstStyle/>
                    <a:p>
                      <a:endParaRPr lang="en-US">
                        <a:solidFill>
                          <a:srgbClr val="4D565E"/>
                        </a:solidFill>
                      </a:endParaRPr>
                    </a:p>
                  </a:txBody>
                  <a:tcPr>
                    <a:lnL w="3175" cap="flat" cmpd="sng" algn="ctr">
                      <a:solidFill>
                        <a:srgbClr val="4D565E"/>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4D565E"/>
                      </a:solidFill>
                      <a:prstDash val="solid"/>
                      <a:round/>
                      <a:headEnd type="none" w="med" len="med"/>
                      <a:tailEnd type="none" w="med" len="med"/>
                    </a:lnT>
                    <a:lnB w="3175" cap="flat" cmpd="sng" algn="ctr">
                      <a:solidFill>
                        <a:srgbClr val="4D565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a:solidFill>
                          <a:srgbClr val="4D565E"/>
                        </a:solidFill>
                      </a:endParaRPr>
                    </a:p>
                  </a:txBody>
                  <a:tcPr>
                    <a:lnL w="3175" cap="flat" cmpd="sng" algn="ctr">
                      <a:noFill/>
                      <a:prstDash val="solid"/>
                      <a:round/>
                      <a:headEnd type="none" w="med" len="med"/>
                      <a:tailEnd type="none" w="med" len="med"/>
                    </a:lnL>
                    <a:lnR w="3175" cap="flat" cmpd="sng" algn="ctr">
                      <a:solidFill>
                        <a:srgbClr val="4D565E"/>
                      </a:solidFill>
                      <a:prstDash val="solid"/>
                      <a:round/>
                      <a:headEnd type="none" w="med" len="med"/>
                      <a:tailEnd type="none" w="med" len="med"/>
                    </a:lnR>
                    <a:lnT w="3175" cap="flat" cmpd="sng" algn="ctr">
                      <a:solidFill>
                        <a:srgbClr val="4D565E"/>
                      </a:solidFill>
                      <a:prstDash val="solid"/>
                      <a:round/>
                      <a:headEnd type="none" w="med" len="med"/>
                      <a:tailEnd type="none" w="med" len="med"/>
                    </a:lnT>
                    <a:lnB w="3175" cap="flat" cmpd="sng" algn="ctr">
                      <a:solidFill>
                        <a:srgbClr val="4D565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p:sp>
        <p:nvSpPr>
          <p:cNvPr id="4" name="Rectangle 3"/>
          <p:cNvSpPr/>
          <p:nvPr userDrawn="1"/>
        </p:nvSpPr>
        <p:spPr>
          <a:xfrm>
            <a:off x="211398" y="3036645"/>
            <a:ext cx="1817763" cy="163511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4D565E"/>
                </a:solidFill>
              </a:rPr>
              <a:t>This</a:t>
            </a:r>
            <a:r>
              <a:rPr lang="en-US" baseline="0">
                <a:solidFill>
                  <a:srgbClr val="4D565E"/>
                </a:solidFill>
              </a:rPr>
              <a:t> is a rectangle</a:t>
            </a:r>
            <a:endParaRPr lang="en-US">
              <a:solidFill>
                <a:srgbClr val="4D565E"/>
              </a:solidFill>
            </a:endParaRPr>
          </a:p>
        </p:txBody>
      </p:sp>
      <p:sp>
        <p:nvSpPr>
          <p:cNvPr id="5" name="Rectangle 4"/>
          <p:cNvSpPr/>
          <p:nvPr userDrawn="1"/>
        </p:nvSpPr>
        <p:spPr>
          <a:xfrm>
            <a:off x="2181561" y="3036645"/>
            <a:ext cx="1817763" cy="1635117"/>
          </a:xfrm>
          <a:prstGeom prst="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4D565E"/>
                </a:solidFill>
              </a:rPr>
              <a:t>This</a:t>
            </a:r>
            <a:r>
              <a:rPr lang="en-US" baseline="0">
                <a:solidFill>
                  <a:srgbClr val="4D565E"/>
                </a:solidFill>
              </a:rPr>
              <a:t> is a rectangle</a:t>
            </a:r>
            <a:endParaRPr lang="en-US">
              <a:solidFill>
                <a:srgbClr val="4D565E"/>
              </a:solidFill>
            </a:endParaRPr>
          </a:p>
        </p:txBody>
      </p:sp>
      <p:cxnSp>
        <p:nvCxnSpPr>
          <p:cNvPr id="7" name="Straight Arrow Connector 6"/>
          <p:cNvCxnSpPr/>
          <p:nvPr userDrawn="1"/>
        </p:nvCxnSpPr>
        <p:spPr>
          <a:xfrm>
            <a:off x="5255382" y="3299432"/>
            <a:ext cx="2408717" cy="0"/>
          </a:xfrm>
          <a:prstGeom prst="straightConnector1">
            <a:avLst/>
          </a:prstGeom>
          <a:ln w="38100" cmpd="sng">
            <a:solidFill>
              <a:schemeClr val="accent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userDrawn="1"/>
        </p:nvCxnSpPr>
        <p:spPr>
          <a:xfrm>
            <a:off x="5255382" y="3641622"/>
            <a:ext cx="2408717" cy="0"/>
          </a:xfrm>
          <a:prstGeom prst="straightConnector1">
            <a:avLst/>
          </a:prstGeom>
          <a:ln w="38100" cmpd="sng">
            <a:solidFill>
              <a:srgbClr val="3281B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 name="Oval 8"/>
          <p:cNvSpPr>
            <a:spLocks noChangeAspect="1"/>
          </p:cNvSpPr>
          <p:nvPr userDrawn="1"/>
        </p:nvSpPr>
        <p:spPr>
          <a:xfrm>
            <a:off x="5693331" y="1557592"/>
            <a:ext cx="496341" cy="499134"/>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bg1"/>
                </a:solidFill>
              </a:rPr>
              <a:t>1</a:t>
            </a:r>
          </a:p>
        </p:txBody>
      </p:sp>
      <p:sp>
        <p:nvSpPr>
          <p:cNvPr id="10" name="Oval 9"/>
          <p:cNvSpPr>
            <a:spLocks noChangeAspect="1"/>
          </p:cNvSpPr>
          <p:nvPr userDrawn="1"/>
        </p:nvSpPr>
        <p:spPr>
          <a:xfrm>
            <a:off x="6342072" y="1557592"/>
            <a:ext cx="496341" cy="499134"/>
          </a:xfrm>
          <a:prstGeom prst="ellipse">
            <a:avLst/>
          </a:prstGeom>
          <a:solidFill>
            <a:srgbClr val="FFFFFF"/>
          </a:solidFill>
          <a:ln>
            <a:solidFill>
              <a:srgbClr val="3281B0"/>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2"/>
                </a:solidFill>
              </a:rPr>
              <a:t>1</a:t>
            </a:r>
          </a:p>
        </p:txBody>
      </p:sp>
      <p:sp>
        <p:nvSpPr>
          <p:cNvPr id="11" name="Rectangle 10"/>
          <p:cNvSpPr/>
          <p:nvPr userDrawn="1"/>
        </p:nvSpPr>
        <p:spPr>
          <a:xfrm>
            <a:off x="4371909" y="4253346"/>
            <a:ext cx="1817763" cy="1635117"/>
          </a:xfrm>
          <a:prstGeom prst="rect">
            <a:avLst/>
          </a:prstGeom>
          <a:solidFill>
            <a:srgbClr val="FFFFFF"/>
          </a:solidFill>
          <a:ln w="3175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rgbClr val="4D565E"/>
                </a:solidFill>
              </a:rPr>
              <a:t>This</a:t>
            </a:r>
            <a:r>
              <a:rPr lang="en-US" baseline="0" dirty="0">
                <a:solidFill>
                  <a:srgbClr val="4D565E"/>
                </a:solidFill>
              </a:rPr>
              <a:t> is a rectangle</a:t>
            </a:r>
            <a:endParaRPr lang="en-US" dirty="0">
              <a:solidFill>
                <a:srgbClr val="4D565E"/>
              </a:solidFill>
            </a:endParaRPr>
          </a:p>
        </p:txBody>
      </p:sp>
    </p:spTree>
    <p:extLst>
      <p:ext uri="{BB962C8B-B14F-4D97-AF65-F5344CB8AC3E}">
        <p14:creationId xmlns:p14="http://schemas.microsoft.com/office/powerpoint/2010/main" val="58230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5154" y="2976249"/>
            <a:ext cx="5641645" cy="1143000"/>
          </a:xfrm>
        </p:spPr>
        <p:txBody>
          <a:bodyPr/>
          <a:lstStyle>
            <a:lvl1pPr>
              <a:defRPr sz="4000">
                <a:solidFill>
                  <a:schemeClr val="tx1"/>
                </a:solidFill>
              </a:defRPr>
            </a:lvl1pPr>
          </a:lstStyle>
          <a:p>
            <a:r>
              <a:rPr lang="en-US"/>
              <a:t>Click to edit Master title style</a:t>
            </a:r>
          </a:p>
        </p:txBody>
      </p:sp>
      <p:sp>
        <p:nvSpPr>
          <p:cNvPr id="4" name="Content Placeholder 3"/>
          <p:cNvSpPr>
            <a:spLocks noGrp="1"/>
          </p:cNvSpPr>
          <p:nvPr>
            <p:ph sz="quarter" idx="10"/>
          </p:nvPr>
        </p:nvSpPr>
        <p:spPr>
          <a:xfrm>
            <a:off x="3044825" y="4260850"/>
            <a:ext cx="5641975" cy="1365250"/>
          </a:xfrm>
        </p:spPr>
        <p:txBody>
          <a:bodyPr>
            <a:noAutofit/>
          </a:bodyPr>
          <a:lstStyle>
            <a:lvl1pPr marL="0" indent="0">
              <a:buNone/>
              <a:defRPr sz="2800">
                <a:solidFill>
                  <a:srgbClr val="FFFFFF"/>
                </a:solidFill>
              </a:defRPr>
            </a:lvl1pPr>
            <a:lvl2pPr>
              <a:defRPr sz="20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432438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379180"/>
            <a:ext cx="9144000" cy="457674"/>
          </a:xfrm>
          <a:prstGeom prst="rect">
            <a:avLst/>
          </a:prstGeom>
          <a:solidFill>
            <a:srgbClr val="3281B0"/>
          </a:solidFill>
          <a:ln>
            <a:solidFill>
              <a:srgbClr val="3281B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0" name="Picture 9" descr="CCD-PPT-Footer-Logo-copy.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549955" y="6502099"/>
            <a:ext cx="2468880" cy="274320"/>
          </a:xfrm>
          <a:prstGeom prst="rect">
            <a:avLst/>
          </a:prstGeom>
        </p:spPr>
      </p:pic>
      <p:sp>
        <p:nvSpPr>
          <p:cNvPr id="5" name="Footer Placeholder 4"/>
          <p:cNvSpPr>
            <a:spLocks noGrp="1"/>
          </p:cNvSpPr>
          <p:nvPr>
            <p:ph type="ftr" sz="quarter" idx="3"/>
          </p:nvPr>
        </p:nvSpPr>
        <p:spPr>
          <a:xfrm>
            <a:off x="165828" y="6439140"/>
            <a:ext cx="5155679" cy="365125"/>
          </a:xfrm>
          <a:prstGeom prst="rect">
            <a:avLst/>
          </a:prstGeom>
          <a:ln>
            <a:noFill/>
          </a:ln>
        </p:spPr>
        <p:txBody>
          <a:bodyPr vert="horz" lIns="91440" tIns="45720" rIns="91440" bIns="45720" rtlCol="0" anchor="ctr"/>
          <a:lstStyle>
            <a:lvl1pPr algn="l">
              <a:defRPr sz="1400" b="1">
                <a:solidFill>
                  <a:schemeClr val="bg1"/>
                </a:solidFill>
              </a:defRPr>
            </a:lvl1pPr>
          </a:lstStyle>
          <a:p>
            <a:fld id="{F38DEBB7-00AA-8740-8EF2-7AA259A7C86C}" type="slidenum">
              <a:rPr lang="en-US" smtClean="0"/>
              <a:pPr/>
              <a:t>‹#›</a:t>
            </a:fld>
            <a:r>
              <a:rPr lang="en-US" dirty="0"/>
              <a:t> | Ballot layouts for the US Senate – California Primary 2016</a:t>
            </a:r>
          </a:p>
        </p:txBody>
      </p:sp>
    </p:spTree>
    <p:extLst>
      <p:ext uri="{BB962C8B-B14F-4D97-AF65-F5344CB8AC3E}">
        <p14:creationId xmlns:p14="http://schemas.microsoft.com/office/powerpoint/2010/main" val="277606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60" r:id="rId5"/>
    <p:sldLayoutId id="2147483652" r:id="rId6"/>
    <p:sldLayoutId id="2147483657" r:id="rId7"/>
    <p:sldLayoutId id="2147483662" r:id="rId8"/>
    <p:sldLayoutId id="2147483663" r:id="rId9"/>
  </p:sldLayoutIdLst>
  <p:hf hdr="0" dt="0"/>
  <p:txStyles>
    <p:titleStyle>
      <a:lvl1pPr algn="l" defTabSz="457200" rtl="0" eaLnBrk="1" latinLnBrk="0" hangingPunct="1">
        <a:spcBef>
          <a:spcPct val="0"/>
        </a:spcBef>
        <a:buNone/>
        <a:defRPr sz="3600" b="1" i="0" kern="1200">
          <a:solidFill>
            <a:srgbClr val="4D565E"/>
          </a:solidFill>
          <a:latin typeface="+mj-lt"/>
          <a:ea typeface="+mj-ea"/>
          <a:cs typeface="ClearviewADA"/>
        </a:defRPr>
      </a:lvl1pPr>
    </p:titleStyle>
    <p:bodyStyle>
      <a:lvl1pPr marL="342900" indent="-342900" algn="l" defTabSz="457200" rtl="0" eaLnBrk="1" latinLnBrk="0" hangingPunct="1">
        <a:spcBef>
          <a:spcPct val="20000"/>
        </a:spcBef>
        <a:buFont typeface="Wingdings" charset="2"/>
        <a:buChar char="§"/>
        <a:defRPr sz="2800" b="0" i="0" kern="1200" baseline="0">
          <a:solidFill>
            <a:srgbClr val="4D565E"/>
          </a:solidFill>
          <a:latin typeface="+mj-lt"/>
          <a:ea typeface="+mn-ea"/>
          <a:cs typeface="ClearviewADA"/>
        </a:defRPr>
      </a:lvl1pPr>
      <a:lvl2pPr marL="742950" indent="-285750" algn="l" defTabSz="457200" rtl="0" eaLnBrk="1" latinLnBrk="0" hangingPunct="1">
        <a:spcBef>
          <a:spcPct val="20000"/>
        </a:spcBef>
        <a:buFont typeface="Wingdings" charset="2"/>
        <a:buChar char="§"/>
        <a:defRPr sz="2400" b="0" i="0" kern="1200">
          <a:solidFill>
            <a:srgbClr val="4D565E"/>
          </a:solidFill>
          <a:latin typeface="+mj-lt"/>
          <a:ea typeface="+mn-ea"/>
          <a:cs typeface="ClearviewADA"/>
        </a:defRPr>
      </a:lvl2pPr>
      <a:lvl3pPr marL="1143000" indent="-228600" algn="l" defTabSz="457200" rtl="0" eaLnBrk="1" latinLnBrk="0" hangingPunct="1">
        <a:spcBef>
          <a:spcPct val="20000"/>
        </a:spcBef>
        <a:buFont typeface="Wingdings" charset="2"/>
        <a:buChar char="§"/>
        <a:defRPr sz="1800" b="0" i="0" kern="1200">
          <a:solidFill>
            <a:srgbClr val="4D565E"/>
          </a:solidFill>
          <a:latin typeface="+mj-lt"/>
          <a:ea typeface="+mn-ea"/>
          <a:cs typeface="ClearviewADA"/>
        </a:defRPr>
      </a:lvl3pPr>
      <a:lvl4pPr marL="1600200" indent="-228600" algn="l" defTabSz="457200" rtl="0" eaLnBrk="1" latinLnBrk="0" hangingPunct="1">
        <a:spcBef>
          <a:spcPct val="20000"/>
        </a:spcBef>
        <a:buFont typeface="Wingdings" charset="2"/>
        <a:buChar char="§"/>
        <a:defRPr sz="1800" b="0" i="0" kern="1200">
          <a:solidFill>
            <a:srgbClr val="4D565E"/>
          </a:solidFill>
          <a:latin typeface="+mj-lt"/>
          <a:ea typeface="+mn-ea"/>
          <a:cs typeface="ClearviewADA"/>
        </a:defRPr>
      </a:lvl4pPr>
      <a:lvl5pPr marL="2057400" indent="-228600" algn="l" defTabSz="457200" rtl="0" eaLnBrk="1" latinLnBrk="0" hangingPunct="1">
        <a:spcBef>
          <a:spcPct val="20000"/>
        </a:spcBef>
        <a:buFont typeface="Wingdings" charset="2"/>
        <a:buChar char="§"/>
        <a:defRPr sz="1800" b="0" i="0" kern="1200">
          <a:solidFill>
            <a:srgbClr val="4D565E"/>
          </a:solidFill>
          <a:latin typeface="+mj-lt"/>
          <a:ea typeface="+mn-ea"/>
          <a:cs typeface="ClearviewAD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5400" dirty="0"/>
              <a:t>Analysis of ballots</a:t>
            </a:r>
            <a:br>
              <a:rPr lang="en-US" dirty="0"/>
            </a:br>
            <a:r>
              <a:rPr lang="en-US" sz="3600" dirty="0"/>
              <a:t>US Senate contest</a:t>
            </a:r>
            <a:br>
              <a:rPr lang="en-US" sz="3600" dirty="0"/>
            </a:br>
            <a:r>
              <a:rPr lang="en-US" sz="3600" dirty="0"/>
              <a:t>California 2016 Primary</a:t>
            </a:r>
            <a:endParaRPr lang="en-US" sz="4400" dirty="0"/>
          </a:p>
        </p:txBody>
      </p:sp>
      <p:sp>
        <p:nvSpPr>
          <p:cNvPr id="6" name="Subtitle 5"/>
          <p:cNvSpPr>
            <a:spLocks noGrp="1"/>
          </p:cNvSpPr>
          <p:nvPr>
            <p:ph type="subTitle" idx="1"/>
          </p:nvPr>
        </p:nvSpPr>
        <p:spPr>
          <a:xfrm>
            <a:off x="685800" y="3895976"/>
            <a:ext cx="7772400" cy="2424000"/>
          </a:xfrm>
        </p:spPr>
        <p:txBody>
          <a:bodyPr>
            <a:normAutofit/>
          </a:bodyPr>
          <a:lstStyle/>
          <a:p>
            <a:r>
              <a:rPr lang="en-US" sz="2000" dirty="0"/>
              <a:t>Nancy Frishberg</a:t>
            </a:r>
          </a:p>
          <a:p>
            <a:r>
              <a:rPr lang="en-US" sz="2000" dirty="0"/>
              <a:t>Whitney </a:t>
            </a:r>
            <a:r>
              <a:rPr lang="en-US" sz="2000" dirty="0" err="1"/>
              <a:t>Quesenbery</a:t>
            </a:r>
            <a:endParaRPr lang="en-US" sz="2000" dirty="0"/>
          </a:p>
          <a:p>
            <a:r>
              <a:rPr lang="en-US" sz="2000" dirty="0"/>
              <a:t>Center for Civic Design</a:t>
            </a:r>
          </a:p>
          <a:p>
            <a:r>
              <a:rPr lang="en-US" sz="2000" dirty="0"/>
              <a:t>@</a:t>
            </a:r>
            <a:r>
              <a:rPr lang="en-US" sz="2000" dirty="0" err="1"/>
              <a:t>civicdesign</a:t>
            </a:r>
            <a:r>
              <a:rPr lang="en-US" sz="2000" dirty="0"/>
              <a:t> | </a:t>
            </a:r>
            <a:r>
              <a:rPr lang="en-US" sz="2000" dirty="0" err="1"/>
              <a:t>civicdesign.org</a:t>
            </a:r>
            <a:endParaRPr lang="en-US" sz="2000" dirty="0"/>
          </a:p>
        </p:txBody>
      </p:sp>
      <p:sp>
        <p:nvSpPr>
          <p:cNvPr id="5" name="Subtitle 2"/>
          <p:cNvSpPr txBox="1">
            <a:spLocks/>
          </p:cNvSpPr>
          <p:nvPr/>
        </p:nvSpPr>
        <p:spPr>
          <a:xfrm>
            <a:off x="633982" y="3874613"/>
            <a:ext cx="3719945" cy="175260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Wingdings" charset="2"/>
              <a:buNone/>
              <a:defRPr sz="3600" b="0" i="0" kern="1200" baseline="0">
                <a:solidFill>
                  <a:srgbClr val="4D565E"/>
                </a:solidFill>
                <a:latin typeface="ClearviewADA"/>
                <a:ea typeface="+mn-ea"/>
                <a:cs typeface="ClearviewADA"/>
              </a:defRPr>
            </a:lvl1pPr>
            <a:lvl2pPr marL="457200" indent="0" algn="ctr" defTabSz="457200" rtl="0" eaLnBrk="1" latinLnBrk="0" hangingPunct="1">
              <a:spcBef>
                <a:spcPct val="20000"/>
              </a:spcBef>
              <a:buFont typeface="Wingdings" charset="2"/>
              <a:buNone/>
              <a:defRPr sz="1800" b="0" i="0" kern="1200">
                <a:solidFill>
                  <a:schemeClr val="tx1">
                    <a:tint val="75000"/>
                  </a:schemeClr>
                </a:solidFill>
                <a:latin typeface="ClearviewADA"/>
                <a:ea typeface="+mn-ea"/>
                <a:cs typeface="ClearviewADA"/>
              </a:defRPr>
            </a:lvl2pPr>
            <a:lvl3pPr marL="914400" indent="0" algn="ctr" defTabSz="457200" rtl="0" eaLnBrk="1" latinLnBrk="0" hangingPunct="1">
              <a:spcBef>
                <a:spcPct val="20000"/>
              </a:spcBef>
              <a:buFont typeface="Wingdings" charset="2"/>
              <a:buNone/>
              <a:defRPr sz="1800" b="0" i="0" kern="1200">
                <a:solidFill>
                  <a:schemeClr val="tx1">
                    <a:tint val="75000"/>
                  </a:schemeClr>
                </a:solidFill>
                <a:latin typeface="ClearviewADA"/>
                <a:ea typeface="+mn-ea"/>
                <a:cs typeface="ClearviewADA"/>
              </a:defRPr>
            </a:lvl3pPr>
            <a:lvl4pPr marL="1371600" indent="0" algn="ctr" defTabSz="457200" rtl="0" eaLnBrk="1" latinLnBrk="0" hangingPunct="1">
              <a:spcBef>
                <a:spcPct val="20000"/>
              </a:spcBef>
              <a:buFont typeface="Wingdings" charset="2"/>
              <a:buNone/>
              <a:defRPr sz="1800" b="0" i="0" kern="1200">
                <a:solidFill>
                  <a:schemeClr val="tx1">
                    <a:tint val="75000"/>
                  </a:schemeClr>
                </a:solidFill>
                <a:latin typeface="ClearviewADA"/>
                <a:ea typeface="+mn-ea"/>
                <a:cs typeface="ClearviewADA"/>
              </a:defRPr>
            </a:lvl4pPr>
            <a:lvl5pPr marL="1828800" indent="0" algn="ctr" defTabSz="457200" rtl="0" eaLnBrk="1" latinLnBrk="0" hangingPunct="1">
              <a:spcBef>
                <a:spcPct val="20000"/>
              </a:spcBef>
              <a:buFont typeface="Wingdings" charset="2"/>
              <a:buNone/>
              <a:defRPr sz="1800" b="0" i="0" kern="1200">
                <a:solidFill>
                  <a:schemeClr val="tx1">
                    <a:tint val="75000"/>
                  </a:schemeClr>
                </a:solidFill>
                <a:latin typeface="ClearviewADA"/>
                <a:ea typeface="+mn-ea"/>
                <a:cs typeface="ClearviewAD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endParaRPr lang="en-US" sz="2800" dirty="0"/>
          </a:p>
        </p:txBody>
      </p:sp>
      <p:sp>
        <p:nvSpPr>
          <p:cNvPr id="2" name="TextBox 1"/>
          <p:cNvSpPr txBox="1"/>
          <p:nvPr/>
        </p:nvSpPr>
        <p:spPr>
          <a:xfrm>
            <a:off x="685800" y="6110506"/>
            <a:ext cx="1966885" cy="369332"/>
          </a:xfrm>
          <a:prstGeom prst="rect">
            <a:avLst/>
          </a:prstGeom>
          <a:noFill/>
        </p:spPr>
        <p:txBody>
          <a:bodyPr wrap="none" rtlCol="0">
            <a:spAutoFit/>
          </a:bodyPr>
          <a:lstStyle/>
          <a:p>
            <a:r>
              <a:rPr lang="en-US" dirty="0"/>
              <a:t>September 1, 2016</a:t>
            </a:r>
          </a:p>
        </p:txBody>
      </p:sp>
    </p:spTree>
    <p:extLst>
      <p:ext uri="{BB962C8B-B14F-4D97-AF65-F5344CB8AC3E}">
        <p14:creationId xmlns:p14="http://schemas.microsoft.com/office/powerpoint/2010/main" val="563350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16841" y="1862998"/>
            <a:ext cx="2593847" cy="4462760"/>
          </a:xfrm>
          <a:prstGeom prst="rect">
            <a:avLst/>
          </a:prstGeom>
          <a:noFill/>
        </p:spPr>
        <p:txBody>
          <a:bodyPr wrap="square" rtlCol="0">
            <a:spAutoFit/>
          </a:bodyPr>
          <a:lstStyle/>
          <a:p>
            <a:r>
              <a:rPr lang="en-US" sz="2000" b="1" dirty="0"/>
              <a:t>Senate on the back</a:t>
            </a:r>
          </a:p>
          <a:p>
            <a:pPr>
              <a:spcAft>
                <a:spcPts val="400"/>
              </a:spcAft>
            </a:pPr>
            <a:r>
              <a:rPr lang="en-US" b="1" dirty="0">
                <a:solidFill>
                  <a:sysClr val="windowText" lastClr="000000"/>
                </a:solidFill>
              </a:rPr>
              <a:t>Front </a:t>
            </a:r>
            <a:r>
              <a:rPr lang="en-US" dirty="0">
                <a:solidFill>
                  <a:sysClr val="windowText" lastClr="000000"/>
                </a:solidFill>
              </a:rPr>
              <a:t>(reduced size)</a:t>
            </a:r>
            <a:endParaRPr lang="en-US" b="1" dirty="0">
              <a:solidFill>
                <a:sysClr val="windowText" lastClr="000000"/>
              </a:solidFill>
            </a:endParaRPr>
          </a:p>
          <a:p>
            <a:pPr>
              <a:spcAft>
                <a:spcPts val="400"/>
              </a:spcAft>
            </a:pPr>
            <a:r>
              <a:rPr lang="en-US" dirty="0">
                <a:solidFill>
                  <a:sysClr val="windowText" lastClr="000000"/>
                </a:solidFill>
              </a:rPr>
              <a:t>Voting instructions</a:t>
            </a:r>
            <a:endParaRPr lang="en-US" b="1" dirty="0">
              <a:solidFill>
                <a:sysClr val="windowText" lastClr="000000"/>
              </a:solidFill>
            </a:endParaRPr>
          </a:p>
          <a:p>
            <a:pPr>
              <a:spcAft>
                <a:spcPts val="400"/>
              </a:spcAft>
            </a:pPr>
            <a:r>
              <a:rPr lang="en-US" dirty="0">
                <a:solidFill>
                  <a:sysClr val="windowText" lastClr="000000"/>
                </a:solidFill>
              </a:rPr>
              <a:t>3 column format</a:t>
            </a:r>
          </a:p>
          <a:p>
            <a:pPr>
              <a:spcAft>
                <a:spcPts val="400"/>
              </a:spcAft>
            </a:pPr>
            <a:r>
              <a:rPr lang="en-US" dirty="0">
                <a:solidFill>
                  <a:sysClr val="windowText" lastClr="000000"/>
                </a:solidFill>
              </a:rPr>
              <a:t>Column 1: President or blank (NPP)</a:t>
            </a:r>
          </a:p>
          <a:p>
            <a:pPr>
              <a:spcAft>
                <a:spcPts val="400"/>
              </a:spcAft>
            </a:pPr>
            <a:r>
              <a:rPr lang="en-US" dirty="0">
                <a:solidFill>
                  <a:sysClr val="windowText" lastClr="000000"/>
                </a:solidFill>
              </a:rPr>
              <a:t>Large message to turn the ballot over</a:t>
            </a:r>
          </a:p>
          <a:p>
            <a:pPr>
              <a:spcAft>
                <a:spcPts val="400"/>
              </a:spcAft>
            </a:pPr>
            <a:r>
              <a:rPr lang="en-US" b="1" dirty="0">
                <a:solidFill>
                  <a:sysClr val="windowText" lastClr="000000"/>
                </a:solidFill>
              </a:rPr>
              <a:t>Back</a:t>
            </a:r>
          </a:p>
          <a:p>
            <a:pPr>
              <a:spcAft>
                <a:spcPts val="400"/>
              </a:spcAft>
            </a:pPr>
            <a:r>
              <a:rPr lang="en-US" dirty="0">
                <a:solidFill>
                  <a:sysClr val="windowText" lastClr="000000"/>
                </a:solidFill>
              </a:rPr>
              <a:t>Column 1: Senate</a:t>
            </a:r>
          </a:p>
          <a:p>
            <a:pPr>
              <a:spcAft>
                <a:spcPts val="400"/>
              </a:spcAft>
            </a:pPr>
            <a:r>
              <a:rPr lang="en-US" dirty="0">
                <a:solidFill>
                  <a:sysClr val="windowText" lastClr="000000"/>
                </a:solidFill>
              </a:rPr>
              <a:t>Columns 2 &amp; 3: Other contests </a:t>
            </a:r>
          </a:p>
          <a:p>
            <a:pPr>
              <a:spcAft>
                <a:spcPts val="400"/>
              </a:spcAft>
            </a:pPr>
            <a:r>
              <a:rPr lang="en-US" dirty="0"/>
              <a:t>Used by: </a:t>
            </a:r>
            <a:r>
              <a:rPr lang="en-US" b="1" dirty="0"/>
              <a:t>9 counties</a:t>
            </a:r>
            <a:endParaRPr lang="en-US" dirty="0"/>
          </a:p>
          <a:p>
            <a:pPr>
              <a:spcAft>
                <a:spcPts val="400"/>
              </a:spcAft>
            </a:pPr>
            <a:r>
              <a:rPr lang="en-US" dirty="0"/>
              <a:t>Shown: </a:t>
            </a:r>
            <a:r>
              <a:rPr lang="en-US" b="1" dirty="0"/>
              <a:t>Mono</a:t>
            </a:r>
          </a:p>
        </p:txBody>
      </p:sp>
      <p:grpSp>
        <p:nvGrpSpPr>
          <p:cNvPr id="14" name="Group 13" descr="Two smaller images of alternate forms of front of ballot with Presidential race (top), and No Party Preference (bottom), both with message and arrows pointing to right to turn over page and continue voting."/>
          <p:cNvGrpSpPr/>
          <p:nvPr/>
        </p:nvGrpSpPr>
        <p:grpSpPr>
          <a:xfrm>
            <a:off x="240632" y="877350"/>
            <a:ext cx="1821669" cy="5321239"/>
            <a:chOff x="240632" y="877350"/>
            <a:chExt cx="1821669" cy="5321239"/>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0632" y="877350"/>
              <a:ext cx="1821669" cy="244031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0632" y="3388947"/>
              <a:ext cx="1821669" cy="2440310"/>
            </a:xfrm>
            <a:prstGeom prst="rect">
              <a:avLst/>
            </a:prstGeom>
          </p:spPr>
        </p:pic>
        <p:sp>
          <p:nvSpPr>
            <p:cNvPr id="12" name="TextBox 11"/>
            <p:cNvSpPr txBox="1"/>
            <p:nvPr/>
          </p:nvSpPr>
          <p:spPr>
            <a:xfrm>
              <a:off x="240632" y="5829257"/>
              <a:ext cx="1821669" cy="369332"/>
            </a:xfrm>
            <a:prstGeom prst="rect">
              <a:avLst/>
            </a:prstGeom>
            <a:noFill/>
          </p:spPr>
          <p:txBody>
            <a:bodyPr wrap="square" rtlCol="0">
              <a:spAutoFit/>
            </a:bodyPr>
            <a:lstStyle/>
            <a:p>
              <a:r>
                <a:rPr lang="en-US" dirty="0"/>
                <a:t>Front</a:t>
              </a:r>
            </a:p>
          </p:txBody>
        </p:sp>
      </p:grpSp>
      <p:grpSp>
        <p:nvGrpSpPr>
          <p:cNvPr id="15" name="Group 14" descr="Image of back of ballot showing one column Senate race and two more columns with other races."/>
          <p:cNvGrpSpPr/>
          <p:nvPr/>
        </p:nvGrpSpPr>
        <p:grpSpPr>
          <a:xfrm>
            <a:off x="2329974" y="877350"/>
            <a:ext cx="3771068" cy="5321239"/>
            <a:chOff x="2329974" y="877350"/>
            <a:chExt cx="3771068" cy="5321239"/>
          </a:xfrm>
        </p:grpSpPr>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9974" y="877350"/>
              <a:ext cx="3771068" cy="4951908"/>
            </a:xfrm>
            <a:prstGeom prst="rect">
              <a:avLst/>
            </a:prstGeom>
          </p:spPr>
        </p:pic>
        <p:sp>
          <p:nvSpPr>
            <p:cNvPr id="13" name="TextBox 12"/>
            <p:cNvSpPr txBox="1"/>
            <p:nvPr/>
          </p:nvSpPr>
          <p:spPr>
            <a:xfrm>
              <a:off x="2417901" y="5829257"/>
              <a:ext cx="1821669" cy="369332"/>
            </a:xfrm>
            <a:prstGeom prst="rect">
              <a:avLst/>
            </a:prstGeom>
            <a:noFill/>
          </p:spPr>
          <p:txBody>
            <a:bodyPr wrap="square" rtlCol="0">
              <a:spAutoFit/>
            </a:bodyPr>
            <a:lstStyle/>
            <a:p>
              <a:r>
                <a:rPr lang="en-US" dirty="0"/>
                <a:t>Back</a:t>
              </a:r>
            </a:p>
          </p:txBody>
        </p:sp>
      </p:grpSp>
    </p:spTree>
    <p:extLst>
      <p:ext uri="{BB962C8B-B14F-4D97-AF65-F5344CB8AC3E}">
        <p14:creationId xmlns:p14="http://schemas.microsoft.com/office/powerpoint/2010/main" val="785773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column layouts</a:t>
            </a:r>
          </a:p>
        </p:txBody>
      </p:sp>
      <p:sp>
        <p:nvSpPr>
          <p:cNvPr id="4" name="Content Placeholder 3"/>
          <p:cNvSpPr>
            <a:spLocks noGrp="1"/>
          </p:cNvSpPr>
          <p:nvPr>
            <p:ph sz="quarter" idx="10"/>
          </p:nvPr>
        </p:nvSpPr>
        <p:spPr/>
        <p:txBody>
          <a:bodyPr/>
          <a:lstStyle/>
          <a:p>
            <a:r>
              <a:rPr lang="en-US" dirty="0"/>
              <a:t>24 counties used 2 columns to display choices for US Senate</a:t>
            </a:r>
          </a:p>
        </p:txBody>
      </p:sp>
    </p:spTree>
    <p:extLst>
      <p:ext uri="{BB962C8B-B14F-4D97-AF65-F5344CB8AC3E}">
        <p14:creationId xmlns:p14="http://schemas.microsoft.com/office/powerpoint/2010/main" val="185855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Two-column layout dilemma</a:t>
            </a:r>
          </a:p>
        </p:txBody>
      </p:sp>
      <p:sp>
        <p:nvSpPr>
          <p:cNvPr id="3" name="Content Placeholder 2"/>
          <p:cNvSpPr>
            <a:spLocks noGrp="1"/>
          </p:cNvSpPr>
          <p:nvPr>
            <p:ph idx="1"/>
          </p:nvPr>
        </p:nvSpPr>
        <p:spPr/>
        <p:txBody>
          <a:bodyPr>
            <a:normAutofit/>
          </a:bodyPr>
          <a:lstStyle/>
          <a:p>
            <a:pPr marL="0" indent="0">
              <a:buNone/>
            </a:pPr>
            <a:r>
              <a:rPr lang="en-US" dirty="0"/>
              <a:t>Our research confirms the Better Ballot work from the Brennan Center</a:t>
            </a:r>
          </a:p>
          <a:p>
            <a:r>
              <a:rPr lang="en-US" dirty="0"/>
              <a:t>A contest invites errors where candidate names continue across a column or page boundary </a:t>
            </a:r>
          </a:p>
          <a:p>
            <a:r>
              <a:rPr lang="en-US" dirty="0"/>
              <a:t>Given that, which choice is better?</a:t>
            </a:r>
          </a:p>
          <a:p>
            <a:pPr lvl="1"/>
            <a:r>
              <a:rPr lang="en-US" dirty="0"/>
              <a:t>Make the columns as even as possible in length, for a unified look, or</a:t>
            </a:r>
          </a:p>
          <a:p>
            <a:pPr lvl="1"/>
            <a:r>
              <a:rPr lang="en-US" dirty="0"/>
              <a:t>Fill Column 1 (to indicate a long list), then add the rest in Column 2</a:t>
            </a:r>
          </a:p>
          <a:p>
            <a:endParaRPr lang="en-US" dirty="0"/>
          </a:p>
          <a:p>
            <a:endParaRPr lang="en-US" dirty="0"/>
          </a:p>
          <a:p>
            <a:endParaRPr lang="en-US" dirty="0"/>
          </a:p>
        </p:txBody>
      </p:sp>
    </p:spTree>
    <p:extLst>
      <p:ext uri="{BB962C8B-B14F-4D97-AF65-F5344CB8AC3E}">
        <p14:creationId xmlns:p14="http://schemas.microsoft.com/office/powerpoint/2010/main" val="708623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Image of ballot with Presidential race in Column 1, Senate in 2 &amp; 3."/>
          <p:cNvGrpSpPr/>
          <p:nvPr/>
        </p:nvGrpSpPr>
        <p:grpSpPr>
          <a:xfrm>
            <a:off x="184696" y="1248618"/>
            <a:ext cx="2850604" cy="4456622"/>
            <a:chOff x="184696" y="1248618"/>
            <a:chExt cx="2850604" cy="4456622"/>
          </a:xfrm>
        </p:grpSpPr>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38333" y="1394981"/>
              <a:ext cx="3110670" cy="2817944"/>
            </a:xfrm>
            <a:prstGeom prst="rect">
              <a:avLst/>
            </a:prstGeom>
          </p:spPr>
        </p:pic>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t="-991"/>
            <a:stretch/>
          </p:blipFill>
          <p:spPr>
            <a:xfrm rot="5400000">
              <a:off x="590749" y="3260689"/>
              <a:ext cx="2038499" cy="2850603"/>
            </a:xfrm>
            <a:prstGeom prst="rect">
              <a:avLst/>
            </a:prstGeom>
          </p:spPr>
        </p:pic>
      </p:grpSp>
      <p:sp>
        <p:nvSpPr>
          <p:cNvPr id="8" name="TextBox 7"/>
          <p:cNvSpPr txBox="1"/>
          <p:nvPr/>
        </p:nvSpPr>
        <p:spPr>
          <a:xfrm>
            <a:off x="6680201" y="3483415"/>
            <a:ext cx="2463799" cy="2585323"/>
          </a:xfrm>
          <a:prstGeom prst="rect">
            <a:avLst/>
          </a:prstGeom>
          <a:noFill/>
        </p:spPr>
        <p:txBody>
          <a:bodyPr wrap="square" rtlCol="0">
            <a:spAutoFit/>
          </a:bodyPr>
          <a:lstStyle/>
          <a:p>
            <a:r>
              <a:rPr lang="en-US" b="1" dirty="0"/>
              <a:t>Senate on the front</a:t>
            </a:r>
          </a:p>
          <a:p>
            <a:r>
              <a:rPr lang="en-US" dirty="0">
                <a:solidFill>
                  <a:srgbClr val="4D565E"/>
                </a:solidFill>
              </a:rPr>
              <a:t>3 column format</a:t>
            </a:r>
          </a:p>
          <a:p>
            <a:r>
              <a:rPr lang="en-US" dirty="0">
                <a:solidFill>
                  <a:srgbClr val="4D565E"/>
                </a:solidFill>
              </a:rPr>
              <a:t>Column 1: President</a:t>
            </a:r>
          </a:p>
          <a:p>
            <a:r>
              <a:rPr lang="en-US" dirty="0">
                <a:solidFill>
                  <a:srgbClr val="4D565E"/>
                </a:solidFill>
              </a:rPr>
              <a:t>Columns 2 &amp; 3: Senate</a:t>
            </a:r>
          </a:p>
          <a:p>
            <a:r>
              <a:rPr lang="en-US" dirty="0">
                <a:solidFill>
                  <a:srgbClr val="4D565E"/>
                </a:solidFill>
              </a:rPr>
              <a:t>Columns: Even or uneven</a:t>
            </a:r>
          </a:p>
          <a:p>
            <a:r>
              <a:rPr lang="en-US" dirty="0"/>
              <a:t>Used in: 24 counties </a:t>
            </a:r>
          </a:p>
          <a:p>
            <a:r>
              <a:rPr lang="en-US" dirty="0"/>
              <a:t>Shown:  </a:t>
            </a:r>
            <a:r>
              <a:rPr lang="en-US" b="1" dirty="0"/>
              <a:t>Ventura (even), Mariposa (uneven)</a:t>
            </a:r>
          </a:p>
        </p:txBody>
      </p:sp>
      <p:grpSp>
        <p:nvGrpSpPr>
          <p:cNvPr id="7" name="Group 6" descr="Image of ballot with Presidential race in Column 1 (left), and Senate in Columns 2 &amp; 3."/>
          <p:cNvGrpSpPr/>
          <p:nvPr/>
        </p:nvGrpSpPr>
        <p:grpSpPr>
          <a:xfrm>
            <a:off x="3369840" y="1248618"/>
            <a:ext cx="3206418" cy="4417028"/>
            <a:chOff x="3369840" y="1248618"/>
            <a:chExt cx="3206418" cy="4417028"/>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3886682" y="3039308"/>
              <a:ext cx="2122196" cy="313048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3820724" y="797734"/>
              <a:ext cx="2304649" cy="3206418"/>
            </a:xfrm>
            <a:prstGeom prst="rect">
              <a:avLst/>
            </a:prstGeom>
          </p:spPr>
        </p:pic>
      </p:grpSp>
      <p:sp>
        <p:nvSpPr>
          <p:cNvPr id="5" name="TextBox 4"/>
          <p:cNvSpPr txBox="1"/>
          <p:nvPr/>
        </p:nvSpPr>
        <p:spPr>
          <a:xfrm>
            <a:off x="279400" y="5842000"/>
            <a:ext cx="1472263" cy="369332"/>
          </a:xfrm>
          <a:prstGeom prst="rect">
            <a:avLst/>
          </a:prstGeom>
          <a:noFill/>
        </p:spPr>
        <p:txBody>
          <a:bodyPr wrap="none" rtlCol="0">
            <a:spAutoFit/>
          </a:bodyPr>
          <a:lstStyle/>
          <a:p>
            <a:r>
              <a:rPr lang="en-US" dirty="0"/>
              <a:t>Even columns</a:t>
            </a:r>
          </a:p>
        </p:txBody>
      </p:sp>
      <p:sp>
        <p:nvSpPr>
          <p:cNvPr id="11" name="TextBox 10"/>
          <p:cNvSpPr txBox="1"/>
          <p:nvPr/>
        </p:nvSpPr>
        <p:spPr>
          <a:xfrm>
            <a:off x="3378200" y="5829300"/>
            <a:ext cx="1749197" cy="369332"/>
          </a:xfrm>
          <a:prstGeom prst="rect">
            <a:avLst/>
          </a:prstGeom>
          <a:noFill/>
        </p:spPr>
        <p:txBody>
          <a:bodyPr wrap="none" rtlCol="0">
            <a:spAutoFit/>
          </a:bodyPr>
          <a:lstStyle/>
          <a:p>
            <a:r>
              <a:rPr lang="en-US" dirty="0"/>
              <a:t>Uneven columns</a:t>
            </a:r>
          </a:p>
        </p:txBody>
      </p:sp>
    </p:spTree>
    <p:extLst>
      <p:ext uri="{BB962C8B-B14F-4D97-AF65-F5344CB8AC3E}">
        <p14:creationId xmlns:p14="http://schemas.microsoft.com/office/powerpoint/2010/main" val="1163303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column layout</a:t>
            </a:r>
          </a:p>
        </p:txBody>
      </p:sp>
      <p:sp>
        <p:nvSpPr>
          <p:cNvPr id="4" name="Content Placeholder 3"/>
          <p:cNvSpPr>
            <a:spLocks noGrp="1"/>
          </p:cNvSpPr>
          <p:nvPr>
            <p:ph sz="quarter" idx="10"/>
          </p:nvPr>
        </p:nvSpPr>
        <p:spPr>
          <a:xfrm>
            <a:off x="3044825" y="4260850"/>
            <a:ext cx="5968546" cy="1365250"/>
          </a:xfrm>
        </p:spPr>
        <p:txBody>
          <a:bodyPr/>
          <a:lstStyle/>
          <a:p>
            <a:r>
              <a:rPr lang="en-US" dirty="0"/>
              <a:t>3 counties use 3 columns </a:t>
            </a:r>
          </a:p>
        </p:txBody>
      </p:sp>
    </p:spTree>
    <p:extLst>
      <p:ext uri="{BB962C8B-B14F-4D97-AF65-F5344CB8AC3E}">
        <p14:creationId xmlns:p14="http://schemas.microsoft.com/office/powerpoint/2010/main" val="1769835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Three-column layout</a:t>
            </a:r>
          </a:p>
        </p:txBody>
      </p:sp>
      <p:sp>
        <p:nvSpPr>
          <p:cNvPr id="3" name="Content Placeholder 2"/>
          <p:cNvSpPr>
            <a:spLocks noGrp="1"/>
          </p:cNvSpPr>
          <p:nvPr>
            <p:ph idx="1"/>
          </p:nvPr>
        </p:nvSpPr>
        <p:spPr/>
        <p:txBody>
          <a:bodyPr/>
          <a:lstStyle/>
          <a:p>
            <a:pPr marL="0" indent="0">
              <a:buNone/>
            </a:pPr>
            <a:r>
              <a:rPr lang="en-US" dirty="0"/>
              <a:t>Three-column layouts have similar challenges to two-column treatments.</a:t>
            </a:r>
          </a:p>
          <a:p>
            <a:pPr marL="0" indent="0">
              <a:buNone/>
            </a:pPr>
            <a:endParaRPr lang="en-US" dirty="0"/>
          </a:p>
          <a:p>
            <a:pPr marL="0" indent="0">
              <a:buNone/>
            </a:pPr>
            <a:r>
              <a:rPr lang="en-US" dirty="0"/>
              <a:t>What design choices do election officials have when choosing to use 3 columns?</a:t>
            </a:r>
          </a:p>
          <a:p>
            <a:r>
              <a:rPr lang="en-US" dirty="0"/>
              <a:t>Make instructions/contest titles span width or one column only</a:t>
            </a:r>
          </a:p>
          <a:p>
            <a:r>
              <a:rPr lang="en-US" dirty="0"/>
              <a:t>Add boundaries around or remove boundaries within the area with 34 names</a:t>
            </a:r>
          </a:p>
          <a:p>
            <a:r>
              <a:rPr lang="en-US" dirty="0"/>
              <a:t>Add instructional text as headings or footers</a:t>
            </a:r>
          </a:p>
          <a:p>
            <a:endParaRPr lang="en-US" dirty="0"/>
          </a:p>
        </p:txBody>
      </p:sp>
    </p:spTree>
    <p:extLst>
      <p:ext uri="{BB962C8B-B14F-4D97-AF65-F5344CB8AC3E}">
        <p14:creationId xmlns:p14="http://schemas.microsoft.com/office/powerpoint/2010/main" val="869398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Party ballot with US Senate race taking up the lower half of the page."/>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0420" y="612742"/>
            <a:ext cx="3364604" cy="5040651"/>
          </a:xfrm>
          <a:prstGeom prst="rect">
            <a:avLst/>
          </a:prstGeom>
          <a:ln>
            <a:solidFill>
              <a:schemeClr val="tx1"/>
            </a:solidFill>
          </a:ln>
        </p:spPr>
      </p:pic>
      <p:sp>
        <p:nvSpPr>
          <p:cNvPr id="4" name="TextBox 3"/>
          <p:cNvSpPr txBox="1"/>
          <p:nvPr/>
        </p:nvSpPr>
        <p:spPr>
          <a:xfrm>
            <a:off x="5029200" y="1901890"/>
            <a:ext cx="3935692" cy="2585323"/>
          </a:xfrm>
          <a:prstGeom prst="rect">
            <a:avLst/>
          </a:prstGeom>
          <a:noFill/>
        </p:spPr>
        <p:txBody>
          <a:bodyPr wrap="square" rtlCol="0">
            <a:spAutoFit/>
          </a:bodyPr>
          <a:lstStyle/>
          <a:p>
            <a:r>
              <a:rPr lang="en-US" b="1" dirty="0"/>
              <a:t>Three-column layout</a:t>
            </a:r>
          </a:p>
          <a:p>
            <a:pPr marL="285750" indent="-285750">
              <a:buFont typeface="Arial" charset="0"/>
              <a:buChar char="•"/>
            </a:pPr>
            <a:r>
              <a:rPr lang="en-US" dirty="0">
                <a:solidFill>
                  <a:srgbClr val="4D565E"/>
                </a:solidFill>
              </a:rPr>
              <a:t>US Senate contest fills full page, spans 3 columns</a:t>
            </a:r>
          </a:p>
          <a:p>
            <a:pPr marL="285750" indent="-285750">
              <a:buFont typeface="Arial" charset="0"/>
              <a:buChar char="•"/>
            </a:pPr>
            <a:r>
              <a:rPr lang="en-US" dirty="0">
                <a:solidFill>
                  <a:srgbClr val="4D565E"/>
                </a:solidFill>
              </a:rPr>
              <a:t>Instructions and contest titles span all 3 columns to page edge</a:t>
            </a:r>
          </a:p>
          <a:p>
            <a:pPr marL="285750" indent="-285750">
              <a:buFont typeface="Arial" charset="0"/>
              <a:buChar char="•"/>
            </a:pPr>
            <a:r>
              <a:rPr lang="en-US" dirty="0">
                <a:solidFill>
                  <a:srgbClr val="4D565E"/>
                </a:solidFill>
              </a:rPr>
              <a:t>No columnar (vertical) lines within the contest</a:t>
            </a:r>
          </a:p>
          <a:p>
            <a:r>
              <a:rPr lang="en-US" dirty="0"/>
              <a:t>Used by: 3 counties</a:t>
            </a:r>
          </a:p>
          <a:p>
            <a:r>
              <a:rPr lang="en-US" dirty="0"/>
              <a:t>Shown: </a:t>
            </a:r>
            <a:r>
              <a:rPr lang="en-US" b="1" dirty="0"/>
              <a:t>Trinity</a:t>
            </a:r>
          </a:p>
        </p:txBody>
      </p:sp>
    </p:spTree>
    <p:extLst>
      <p:ext uri="{BB962C8B-B14F-4D97-AF65-F5344CB8AC3E}">
        <p14:creationId xmlns:p14="http://schemas.microsoft.com/office/powerpoint/2010/main" val="522802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82494" y="3003327"/>
            <a:ext cx="3912124" cy="2862322"/>
          </a:xfrm>
          <a:prstGeom prst="rect">
            <a:avLst/>
          </a:prstGeom>
          <a:noFill/>
        </p:spPr>
        <p:txBody>
          <a:bodyPr wrap="square" rtlCol="0">
            <a:spAutoFit/>
          </a:bodyPr>
          <a:lstStyle/>
          <a:p>
            <a:r>
              <a:rPr lang="en-US" b="1" dirty="0"/>
              <a:t>Three-column layout</a:t>
            </a:r>
          </a:p>
          <a:p>
            <a:pPr marL="285750" indent="-285750">
              <a:buFont typeface="Arial" charset="0"/>
              <a:buChar char="•"/>
            </a:pPr>
            <a:r>
              <a:rPr lang="en-US" dirty="0">
                <a:solidFill>
                  <a:srgbClr val="4D565E"/>
                </a:solidFill>
              </a:rPr>
              <a:t>Senate contest fills whole page in 3 columns</a:t>
            </a:r>
          </a:p>
          <a:p>
            <a:pPr marL="285750" indent="-285750">
              <a:buFont typeface="Arial" charset="0"/>
              <a:buChar char="•"/>
            </a:pPr>
            <a:r>
              <a:rPr lang="en-US" dirty="0">
                <a:solidFill>
                  <a:srgbClr val="4D565E"/>
                </a:solidFill>
              </a:rPr>
              <a:t>Instructions, contest titles placed in column 1 only</a:t>
            </a:r>
          </a:p>
          <a:p>
            <a:pPr marL="285750" indent="-285750">
              <a:buFont typeface="Arial" charset="0"/>
              <a:buChar char="•"/>
            </a:pPr>
            <a:r>
              <a:rPr lang="en-US" dirty="0">
                <a:solidFill>
                  <a:srgbClr val="4D565E"/>
                </a:solidFill>
              </a:rPr>
              <a:t>Columnar (vertical) lines separate columns</a:t>
            </a:r>
          </a:p>
          <a:p>
            <a:pPr marL="285750" indent="-285750">
              <a:buFont typeface="Arial" charset="0"/>
              <a:buChar char="•"/>
            </a:pPr>
            <a:r>
              <a:rPr lang="en-US" dirty="0">
                <a:solidFill>
                  <a:srgbClr val="4D565E"/>
                </a:solidFill>
              </a:rPr>
              <a:t>“Continue voting” message in footer, not specific to US Senate contest</a:t>
            </a:r>
          </a:p>
          <a:p>
            <a:r>
              <a:rPr lang="en-US" dirty="0"/>
              <a:t>Shown: </a:t>
            </a:r>
            <a:r>
              <a:rPr lang="en-US" b="1" dirty="0"/>
              <a:t>Sacramento</a:t>
            </a:r>
          </a:p>
        </p:txBody>
      </p:sp>
      <p:grpSp>
        <p:nvGrpSpPr>
          <p:cNvPr id="9" name="Group 8" descr="Image of 3 column Senate race with boxed area featuring footers for all columns."/>
          <p:cNvGrpSpPr/>
          <p:nvPr/>
        </p:nvGrpSpPr>
        <p:grpSpPr>
          <a:xfrm>
            <a:off x="139485" y="247973"/>
            <a:ext cx="4274354" cy="5624698"/>
            <a:chOff x="139485" y="247973"/>
            <a:chExt cx="4274354" cy="5624698"/>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9485" y="247973"/>
              <a:ext cx="4274354" cy="5624698"/>
            </a:xfrm>
            <a:prstGeom prst="rect">
              <a:avLst/>
            </a:prstGeom>
          </p:spPr>
        </p:pic>
        <p:sp>
          <p:nvSpPr>
            <p:cNvPr id="6" name="Rectangle 5"/>
            <p:cNvSpPr/>
            <p:nvPr/>
          </p:nvSpPr>
          <p:spPr>
            <a:xfrm>
              <a:off x="353291" y="5081155"/>
              <a:ext cx="2878282" cy="4572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descr="Callout enlargens the messages at bottom of each column &quot;Continue voting on next column&quot; or &quot;Continue voting on next ballot card&quot; for rightmost column, in English and Spanish."/>
          <p:cNvGrpSpPr/>
          <p:nvPr/>
        </p:nvGrpSpPr>
        <p:grpSpPr>
          <a:xfrm>
            <a:off x="3096491" y="1403129"/>
            <a:ext cx="5642263" cy="3678026"/>
            <a:chOff x="3096491" y="1403129"/>
            <a:chExt cx="5642263" cy="3678026"/>
          </a:xfrm>
        </p:grpSpPr>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29000" y="1403129"/>
              <a:ext cx="5309754" cy="852055"/>
            </a:xfrm>
            <a:prstGeom prst="rect">
              <a:avLst/>
            </a:prstGeom>
            <a:ln w="25400">
              <a:solidFill>
                <a:schemeClr val="tx1"/>
              </a:solidFill>
            </a:ln>
          </p:spPr>
        </p:pic>
        <p:cxnSp>
          <p:nvCxnSpPr>
            <p:cNvPr id="8" name="Straight Connector 7"/>
            <p:cNvCxnSpPr/>
            <p:nvPr/>
          </p:nvCxnSpPr>
          <p:spPr>
            <a:xfrm flipV="1">
              <a:off x="3096491" y="2227515"/>
              <a:ext cx="332509" cy="2853640"/>
            </a:xfrm>
            <a:prstGeom prst="line">
              <a:avLst/>
            </a:prstGeom>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96624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Multi-card system</a:t>
            </a:r>
          </a:p>
        </p:txBody>
      </p:sp>
      <p:sp>
        <p:nvSpPr>
          <p:cNvPr id="3" name="Content Placeholder 2"/>
          <p:cNvSpPr>
            <a:spLocks noGrp="1"/>
          </p:cNvSpPr>
          <p:nvPr>
            <p:ph sz="quarter" idx="10"/>
          </p:nvPr>
        </p:nvSpPr>
        <p:spPr/>
        <p:txBody>
          <a:bodyPr/>
          <a:lstStyle/>
          <a:p>
            <a:r>
              <a:rPr lang="en-US" dirty="0"/>
              <a:t>6 counties use a multi-card system</a:t>
            </a:r>
          </a:p>
          <a:p>
            <a:endParaRPr lang="en-US" dirty="0"/>
          </a:p>
        </p:txBody>
      </p:sp>
    </p:spTree>
    <p:extLst>
      <p:ext uri="{BB962C8B-B14F-4D97-AF65-F5344CB8AC3E}">
        <p14:creationId xmlns:p14="http://schemas.microsoft.com/office/powerpoint/2010/main" val="603113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ballot</a:t>
            </a:r>
          </a:p>
        </p:txBody>
      </p:sp>
      <p:sp>
        <p:nvSpPr>
          <p:cNvPr id="3" name="Content Placeholder 2"/>
          <p:cNvSpPr>
            <a:spLocks noGrp="1"/>
          </p:cNvSpPr>
          <p:nvPr>
            <p:ph idx="1"/>
          </p:nvPr>
        </p:nvSpPr>
        <p:spPr>
          <a:xfrm>
            <a:off x="1567544" y="1600200"/>
            <a:ext cx="7119256" cy="4724400"/>
          </a:xfrm>
        </p:spPr>
        <p:txBody>
          <a:bodyPr>
            <a:normAutofit lnSpcReduction="10000"/>
          </a:bodyPr>
          <a:lstStyle/>
          <a:p>
            <a:r>
              <a:rPr lang="en-US" dirty="0"/>
              <a:t>The Mark-a-Vote system has a different form factor for ballot cards from those already described</a:t>
            </a:r>
          </a:p>
          <a:p>
            <a:pPr lvl="1"/>
            <a:r>
              <a:rPr lang="en-US" dirty="0"/>
              <a:t>These counties faced the challenge of laying out the Senate race, knowing 2 sides of a card or more are needed.</a:t>
            </a:r>
          </a:p>
          <a:p>
            <a:r>
              <a:rPr lang="en-US" dirty="0"/>
              <a:t>Los Angeles uses the Ink A Vote system, similarly configured.</a:t>
            </a:r>
          </a:p>
          <a:p>
            <a:pPr lvl="1"/>
            <a:r>
              <a:rPr lang="en-US" dirty="0"/>
              <a:t>Advance testing allowed Los Angeles to test and revise multiple times before committing to a design. </a:t>
            </a:r>
          </a:p>
          <a:p>
            <a:pPr lvl="1"/>
            <a:r>
              <a:rPr lang="en-US" dirty="0"/>
              <a:t>One thing learned during testing was that by removing the contest title on the second card it signaled ”continuation of list,” and prevented some errors.</a:t>
            </a:r>
          </a:p>
        </p:txBody>
      </p:sp>
    </p:spTree>
    <p:extLst>
      <p:ext uri="{BB962C8B-B14F-4D97-AF65-F5344CB8AC3E}">
        <p14:creationId xmlns:p14="http://schemas.microsoft.com/office/powerpoint/2010/main" val="1990870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About this election contest</a:t>
            </a:r>
            <a:endParaRPr lang="en-US" dirty="0"/>
          </a:p>
        </p:txBody>
      </p:sp>
      <p:sp>
        <p:nvSpPr>
          <p:cNvPr id="3" name="Content Placeholder 2"/>
          <p:cNvSpPr>
            <a:spLocks noGrp="1"/>
          </p:cNvSpPr>
          <p:nvPr>
            <p:ph idx="1"/>
          </p:nvPr>
        </p:nvSpPr>
        <p:spPr/>
        <p:txBody>
          <a:bodyPr/>
          <a:lstStyle/>
          <a:p>
            <a:r>
              <a:rPr lang="en-US"/>
              <a:t>This contest is part of the California Top-Two Primary.</a:t>
            </a:r>
          </a:p>
          <a:p>
            <a:r>
              <a:rPr lang="en-US"/>
              <a:t>Each voter gets one vote.</a:t>
            </a:r>
          </a:p>
          <a:p>
            <a:r>
              <a:rPr lang="en-US"/>
              <a:t>There were 34 candidates (plus a write-in).</a:t>
            </a:r>
          </a:p>
          <a:p>
            <a:r>
              <a:rPr lang="en-US"/>
              <a:t>The two candidates with the most votes go on to the General Election.</a:t>
            </a:r>
          </a:p>
          <a:p>
            <a:endParaRPr lang="en-US"/>
          </a:p>
          <a:p>
            <a:r>
              <a:rPr lang="en-US"/>
              <a:t>The required ballot order is:</a:t>
            </a:r>
            <a:br>
              <a:rPr lang="en-US"/>
            </a:br>
            <a:r>
              <a:rPr lang="en-US"/>
              <a:t>President, US Senate, US Representative, state and local offices</a:t>
            </a:r>
          </a:p>
          <a:p>
            <a:endParaRPr lang="en-US" dirty="0"/>
          </a:p>
        </p:txBody>
      </p:sp>
    </p:spTree>
    <p:extLst>
      <p:ext uri="{BB962C8B-B14F-4D97-AF65-F5344CB8AC3E}">
        <p14:creationId xmlns:p14="http://schemas.microsoft.com/office/powerpoint/2010/main" val="2015411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Card B front showing Senate race with with 15 candidates, headings and other markings."/>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3283" y="1954184"/>
            <a:ext cx="2771359" cy="3633009"/>
          </a:xfrm>
          <a:prstGeom prst="rect">
            <a:avLst/>
          </a:prstGeom>
          <a:ln>
            <a:solidFill>
              <a:srgbClr val="3281B0"/>
            </a:solidFill>
          </a:ln>
        </p:spPr>
      </p:pic>
      <p:pic>
        <p:nvPicPr>
          <p:cNvPr id="5" name="Picture 4" descr="Image of Card B back showing Senate race with 19 candidates listed (&amp; write in space), headings and other markings."/>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90214" y="1952787"/>
            <a:ext cx="2847423" cy="3645488"/>
          </a:xfrm>
          <a:prstGeom prst="rect">
            <a:avLst/>
          </a:prstGeom>
          <a:ln>
            <a:solidFill>
              <a:srgbClr val="3281B0"/>
            </a:solidFill>
          </a:ln>
        </p:spPr>
      </p:pic>
      <p:sp>
        <p:nvSpPr>
          <p:cNvPr id="8" name="TextBox 7"/>
          <p:cNvSpPr txBox="1"/>
          <p:nvPr/>
        </p:nvSpPr>
        <p:spPr>
          <a:xfrm>
            <a:off x="6313720" y="2803692"/>
            <a:ext cx="2536908" cy="3139321"/>
          </a:xfrm>
          <a:prstGeom prst="rect">
            <a:avLst/>
          </a:prstGeom>
          <a:noFill/>
        </p:spPr>
        <p:txBody>
          <a:bodyPr wrap="square" rtlCol="0">
            <a:spAutoFit/>
          </a:bodyPr>
          <a:lstStyle/>
          <a:p>
            <a:r>
              <a:rPr lang="en-US" b="1" dirty="0"/>
              <a:t>Two ballot cards </a:t>
            </a:r>
          </a:p>
          <a:p>
            <a:r>
              <a:rPr lang="en-US" dirty="0">
                <a:solidFill>
                  <a:srgbClr val="4D565E"/>
                </a:solidFill>
              </a:rPr>
              <a:t>Shows 2 cards </a:t>
            </a:r>
          </a:p>
          <a:p>
            <a:pPr marL="285750" indent="-285750">
              <a:buFont typeface="Arial" charset="0"/>
              <a:buChar char="•"/>
            </a:pPr>
            <a:r>
              <a:rPr lang="en-US" dirty="0">
                <a:solidFill>
                  <a:srgbClr val="4D565E"/>
                </a:solidFill>
              </a:rPr>
              <a:t>Uses messages at bottom of Card B (front) and top of Card B (back)</a:t>
            </a:r>
          </a:p>
          <a:p>
            <a:pPr marL="285750" indent="-285750">
              <a:buFont typeface="Arial" charset="0"/>
              <a:buChar char="•"/>
            </a:pPr>
            <a:r>
              <a:rPr lang="en-US" dirty="0">
                <a:solidFill>
                  <a:srgbClr val="4D565E"/>
                </a:solidFill>
              </a:rPr>
              <a:t>Single column presentation crosses the page boundary</a:t>
            </a:r>
          </a:p>
          <a:p>
            <a:r>
              <a:rPr lang="en-US" dirty="0"/>
              <a:t>Used by: </a:t>
            </a:r>
            <a:r>
              <a:rPr lang="en-US" b="1" dirty="0"/>
              <a:t>5 counties</a:t>
            </a:r>
          </a:p>
          <a:p>
            <a:r>
              <a:rPr lang="en-US" dirty="0"/>
              <a:t>Shown: </a:t>
            </a:r>
            <a:r>
              <a:rPr lang="en-US" b="1" dirty="0"/>
              <a:t>Madera</a:t>
            </a:r>
          </a:p>
        </p:txBody>
      </p:sp>
      <p:sp>
        <p:nvSpPr>
          <p:cNvPr id="9" name="TextBox 8"/>
          <p:cNvSpPr txBox="1"/>
          <p:nvPr/>
        </p:nvSpPr>
        <p:spPr>
          <a:xfrm>
            <a:off x="163284" y="5666014"/>
            <a:ext cx="1314014" cy="369332"/>
          </a:xfrm>
          <a:prstGeom prst="rect">
            <a:avLst/>
          </a:prstGeom>
          <a:noFill/>
        </p:spPr>
        <p:txBody>
          <a:bodyPr wrap="none" rtlCol="0">
            <a:spAutoFit/>
          </a:bodyPr>
          <a:lstStyle/>
          <a:p>
            <a:r>
              <a:rPr lang="en-US" dirty="0"/>
              <a:t>Card B front</a:t>
            </a:r>
          </a:p>
        </p:txBody>
      </p:sp>
      <p:sp>
        <p:nvSpPr>
          <p:cNvPr id="10" name="TextBox 9"/>
          <p:cNvSpPr txBox="1"/>
          <p:nvPr/>
        </p:nvSpPr>
        <p:spPr>
          <a:xfrm>
            <a:off x="3238502" y="5655124"/>
            <a:ext cx="1282915" cy="369332"/>
          </a:xfrm>
          <a:prstGeom prst="rect">
            <a:avLst/>
          </a:prstGeom>
          <a:noFill/>
        </p:spPr>
        <p:txBody>
          <a:bodyPr wrap="none" rtlCol="0">
            <a:spAutoFit/>
          </a:bodyPr>
          <a:lstStyle/>
          <a:p>
            <a:r>
              <a:rPr lang="en-US" dirty="0"/>
              <a:t>Card B back</a:t>
            </a:r>
          </a:p>
        </p:txBody>
      </p:sp>
    </p:spTree>
    <p:extLst>
      <p:ext uri="{BB962C8B-B14F-4D97-AF65-F5344CB8AC3E}">
        <p14:creationId xmlns:p14="http://schemas.microsoft.com/office/powerpoint/2010/main" val="711867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935615" y="1977480"/>
            <a:ext cx="3005186" cy="3970318"/>
          </a:xfrm>
          <a:prstGeom prst="rect">
            <a:avLst/>
          </a:prstGeom>
          <a:noFill/>
        </p:spPr>
        <p:txBody>
          <a:bodyPr wrap="square" rtlCol="0">
            <a:spAutoFit/>
          </a:bodyPr>
          <a:lstStyle/>
          <a:p>
            <a:r>
              <a:rPr lang="en-US" b="1" dirty="0"/>
              <a:t>Two ballot cards </a:t>
            </a:r>
          </a:p>
          <a:p>
            <a:r>
              <a:rPr lang="en-US" dirty="0">
                <a:solidFill>
                  <a:srgbClr val="4D565E"/>
                </a:solidFill>
              </a:rPr>
              <a:t>Shows 2 cards </a:t>
            </a:r>
          </a:p>
          <a:p>
            <a:pPr marL="285750" indent="-285750">
              <a:buFont typeface="Arial" charset="0"/>
              <a:buChar char="•"/>
            </a:pPr>
            <a:r>
              <a:rPr lang="en-US" dirty="0">
                <a:solidFill>
                  <a:srgbClr val="4D565E"/>
                </a:solidFill>
              </a:rPr>
              <a:t>Uses red text to focus on key messaging</a:t>
            </a:r>
          </a:p>
          <a:p>
            <a:pPr marL="285750" indent="-285750">
              <a:buFont typeface="Arial" charset="0"/>
              <a:buChar char="•"/>
            </a:pPr>
            <a:r>
              <a:rPr lang="en-US" dirty="0">
                <a:solidFill>
                  <a:srgbClr val="4D565E"/>
                </a:solidFill>
              </a:rPr>
              <a:t>Does not repeat the contest title on Card 5</a:t>
            </a:r>
          </a:p>
          <a:p>
            <a:pPr marL="285750" indent="-285750">
              <a:buFont typeface="Arial" charset="0"/>
              <a:buChar char="•"/>
            </a:pPr>
            <a:r>
              <a:rPr lang="en-US" dirty="0">
                <a:solidFill>
                  <a:srgbClr val="4D565E"/>
                </a:solidFill>
              </a:rPr>
              <a:t>Bottom of columns “More candidates on next page” and “End of contest"</a:t>
            </a:r>
          </a:p>
          <a:p>
            <a:pPr marL="285750" indent="-285750">
              <a:buFont typeface="Arial" charset="0"/>
              <a:buChar char="•"/>
            </a:pPr>
            <a:r>
              <a:rPr lang="en-US" dirty="0">
                <a:solidFill>
                  <a:srgbClr val="4D565E"/>
                </a:solidFill>
              </a:rPr>
              <a:t>Single column format continues across the card boundary</a:t>
            </a:r>
          </a:p>
          <a:p>
            <a:r>
              <a:rPr lang="en-US" dirty="0"/>
              <a:t>Used by: </a:t>
            </a:r>
            <a:r>
              <a:rPr lang="en-US" b="1" dirty="0"/>
              <a:t>1 county</a:t>
            </a:r>
          </a:p>
          <a:p>
            <a:r>
              <a:rPr lang="en-US" dirty="0"/>
              <a:t>Shown: </a:t>
            </a:r>
            <a:r>
              <a:rPr lang="en-US" b="1" dirty="0"/>
              <a:t>Los Angeles</a:t>
            </a:r>
          </a:p>
        </p:txBody>
      </p:sp>
      <p:pic>
        <p:nvPicPr>
          <p:cNvPr id="9" name="Picture 8" descr="Image of Card 4, giving 4 lines above candidate names: United States Senator; Two-Page Contest; There are 34 candidates in this contest; (in red) Review both pages before making a selection. Vote for only one. (With exclamation point inside red triangle) Other messages on lefthand maring say: Two-page contest. Candidate list continues on page 5. (in red) Do not vote for more than one candidate. Footer: More candidates on next page. (symbol of pointing finger rightward.)"/>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6176" y="1404623"/>
            <a:ext cx="2689739" cy="4158804"/>
          </a:xfrm>
          <a:prstGeom prst="rect">
            <a:avLst/>
          </a:prstGeom>
          <a:ln>
            <a:solidFill>
              <a:schemeClr val="tx1"/>
            </a:solidFill>
          </a:ln>
        </p:spPr>
      </p:pic>
      <p:pic>
        <p:nvPicPr>
          <p:cNvPr id="10" name="Picture 9" descr="Image of Card 5 with message in left margin: United States Senator continued from Page 4. Footer: End of United States Senator contest."/>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1471" y="1403966"/>
            <a:ext cx="2713319" cy="4162317"/>
          </a:xfrm>
          <a:prstGeom prst="rect">
            <a:avLst/>
          </a:prstGeom>
          <a:ln>
            <a:solidFill>
              <a:schemeClr val="tx1"/>
            </a:solidFill>
          </a:ln>
        </p:spPr>
      </p:pic>
      <p:sp>
        <p:nvSpPr>
          <p:cNvPr id="7" name="TextBox 6"/>
          <p:cNvSpPr txBox="1"/>
          <p:nvPr/>
        </p:nvSpPr>
        <p:spPr>
          <a:xfrm>
            <a:off x="163284" y="5666014"/>
            <a:ext cx="787588" cy="369332"/>
          </a:xfrm>
          <a:prstGeom prst="rect">
            <a:avLst/>
          </a:prstGeom>
          <a:noFill/>
        </p:spPr>
        <p:txBody>
          <a:bodyPr wrap="none" rtlCol="0">
            <a:spAutoFit/>
          </a:bodyPr>
          <a:lstStyle/>
          <a:p>
            <a:r>
              <a:rPr lang="en-US" dirty="0"/>
              <a:t>Card 4</a:t>
            </a:r>
          </a:p>
        </p:txBody>
      </p:sp>
      <p:sp>
        <p:nvSpPr>
          <p:cNvPr id="13" name="TextBox 12"/>
          <p:cNvSpPr txBox="1"/>
          <p:nvPr/>
        </p:nvSpPr>
        <p:spPr>
          <a:xfrm>
            <a:off x="3149602" y="5655124"/>
            <a:ext cx="787588" cy="369332"/>
          </a:xfrm>
          <a:prstGeom prst="rect">
            <a:avLst/>
          </a:prstGeom>
          <a:noFill/>
        </p:spPr>
        <p:txBody>
          <a:bodyPr wrap="none" rtlCol="0">
            <a:spAutoFit/>
          </a:bodyPr>
          <a:lstStyle/>
          <a:p>
            <a:r>
              <a:rPr lang="en-US" dirty="0"/>
              <a:t>Card 5</a:t>
            </a:r>
          </a:p>
        </p:txBody>
      </p:sp>
    </p:spTree>
    <p:extLst>
      <p:ext uri="{BB962C8B-B14F-4D97-AF65-F5344CB8AC3E}">
        <p14:creationId xmlns:p14="http://schemas.microsoft.com/office/powerpoint/2010/main" val="1803737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NPP ballot is different from Party ballot</a:t>
            </a:r>
          </a:p>
        </p:txBody>
      </p:sp>
      <p:sp>
        <p:nvSpPr>
          <p:cNvPr id="3" name="Content Placeholder 2"/>
          <p:cNvSpPr>
            <a:spLocks noGrp="1"/>
          </p:cNvSpPr>
          <p:nvPr>
            <p:ph sz="quarter" idx="10"/>
          </p:nvPr>
        </p:nvSpPr>
        <p:spPr>
          <a:xfrm>
            <a:off x="3044825" y="4260850"/>
            <a:ext cx="5775084" cy="1365250"/>
          </a:xfrm>
        </p:spPr>
        <p:txBody>
          <a:bodyPr/>
          <a:lstStyle/>
          <a:p>
            <a:r>
              <a:rPr lang="en-US" dirty="0"/>
              <a:t>19 counties laid out the NPP ballot differently </a:t>
            </a:r>
          </a:p>
          <a:p>
            <a:r>
              <a:rPr lang="en-US" dirty="0"/>
              <a:t>(We do not have samples of the NPP ballot for 8 counties)</a:t>
            </a:r>
          </a:p>
        </p:txBody>
      </p:sp>
    </p:spTree>
    <p:extLst>
      <p:ext uri="{BB962C8B-B14F-4D97-AF65-F5344CB8AC3E}">
        <p14:creationId xmlns:p14="http://schemas.microsoft.com/office/powerpoint/2010/main" val="1006226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29145" cy="1143000"/>
          </a:xfrm>
        </p:spPr>
        <p:txBody>
          <a:bodyPr/>
          <a:lstStyle/>
          <a:p>
            <a:r>
              <a:rPr lang="en-US" dirty="0"/>
              <a:t>No Party Preference (NPP) ballots did </a:t>
            </a:r>
            <a:r>
              <a:rPr lang="en-US"/>
              <a:t>not include the </a:t>
            </a:r>
            <a:r>
              <a:rPr lang="en-US" dirty="0"/>
              <a:t>Presidential contest</a:t>
            </a:r>
          </a:p>
        </p:txBody>
      </p:sp>
      <p:sp>
        <p:nvSpPr>
          <p:cNvPr id="3" name="Content Placeholder 2"/>
          <p:cNvSpPr>
            <a:spLocks noGrp="1"/>
          </p:cNvSpPr>
          <p:nvPr>
            <p:ph idx="1"/>
          </p:nvPr>
        </p:nvSpPr>
        <p:spPr/>
        <p:txBody>
          <a:bodyPr>
            <a:normAutofit/>
          </a:bodyPr>
          <a:lstStyle/>
          <a:p>
            <a:r>
              <a:rPr lang="en-US" dirty="0"/>
              <a:t>3 parties allowed “cross over” voting for NPP voters </a:t>
            </a:r>
          </a:p>
          <a:p>
            <a:r>
              <a:rPr lang="en-US" dirty="0"/>
              <a:t>NPP voters had to request a party ballot </a:t>
            </a:r>
          </a:p>
          <a:p>
            <a:r>
              <a:rPr lang="en-US" dirty="0"/>
              <a:t>No voter would see the comparison between one layout and the other</a:t>
            </a:r>
            <a:endParaRPr lang="is-IS" dirty="0"/>
          </a:p>
          <a:p>
            <a:r>
              <a:rPr lang="is-IS" dirty="0"/>
              <a:t>Some counties filled the blank space where the Presidential race would have appeared by moving the Senate race into the first column</a:t>
            </a:r>
            <a:endParaRPr lang="en-US" dirty="0"/>
          </a:p>
        </p:txBody>
      </p:sp>
    </p:spTree>
    <p:extLst>
      <p:ext uri="{BB962C8B-B14F-4D97-AF65-F5344CB8AC3E}">
        <p14:creationId xmlns:p14="http://schemas.microsoft.com/office/powerpoint/2010/main" val="1189580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pine County party ballot "/>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607" y="224127"/>
            <a:ext cx="2720326" cy="5397335"/>
          </a:xfrm>
          <a:prstGeom prst="rect">
            <a:avLst/>
          </a:prstGeom>
        </p:spPr>
      </p:pic>
      <p:pic>
        <p:nvPicPr>
          <p:cNvPr id="3" name="Picture 2" descr="Alpine County NPP ballo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9896" y="223857"/>
            <a:ext cx="2750127" cy="5397605"/>
          </a:xfrm>
          <a:prstGeom prst="rect">
            <a:avLst/>
          </a:prstGeom>
        </p:spPr>
      </p:pic>
      <p:sp>
        <p:nvSpPr>
          <p:cNvPr id="4" name="TextBox 3"/>
          <p:cNvSpPr txBox="1"/>
          <p:nvPr/>
        </p:nvSpPr>
        <p:spPr>
          <a:xfrm>
            <a:off x="5870023" y="44214"/>
            <a:ext cx="3126216" cy="5909310"/>
          </a:xfrm>
          <a:prstGeom prst="rect">
            <a:avLst/>
          </a:prstGeom>
          <a:noFill/>
        </p:spPr>
        <p:txBody>
          <a:bodyPr wrap="square" rtlCol="0">
            <a:spAutoFit/>
          </a:bodyPr>
          <a:lstStyle/>
          <a:p>
            <a:r>
              <a:rPr lang="en-US" b="1" dirty="0"/>
              <a:t>Party ballot layout different from NPP ballot</a:t>
            </a:r>
          </a:p>
          <a:p>
            <a:r>
              <a:rPr lang="en-US" dirty="0">
                <a:solidFill>
                  <a:srgbClr val="4D565E"/>
                </a:solidFill>
              </a:rPr>
              <a:t>2 column format</a:t>
            </a:r>
          </a:p>
          <a:p>
            <a:r>
              <a:rPr lang="en-US" dirty="0">
                <a:solidFill>
                  <a:srgbClr val="4D565E"/>
                </a:solidFill>
              </a:rPr>
              <a:t>Party ballot (left) </a:t>
            </a:r>
          </a:p>
          <a:p>
            <a:r>
              <a:rPr lang="en-US" b="1" dirty="0">
                <a:solidFill>
                  <a:srgbClr val="4D565E"/>
                </a:solidFill>
              </a:rPr>
              <a:t>Front</a:t>
            </a:r>
          </a:p>
          <a:p>
            <a:r>
              <a:rPr lang="en-US" dirty="0">
                <a:solidFill>
                  <a:srgbClr val="4D565E"/>
                </a:solidFill>
              </a:rPr>
              <a:t>President in left column</a:t>
            </a:r>
          </a:p>
          <a:p>
            <a:r>
              <a:rPr lang="en-US" dirty="0">
                <a:solidFill>
                  <a:srgbClr val="4D565E"/>
                </a:solidFill>
              </a:rPr>
              <a:t>Senate &amp; US Representative in right column</a:t>
            </a:r>
          </a:p>
          <a:p>
            <a:r>
              <a:rPr lang="en-US" b="1" dirty="0">
                <a:solidFill>
                  <a:srgbClr val="4D565E"/>
                </a:solidFill>
              </a:rPr>
              <a:t>Back </a:t>
            </a:r>
            <a:r>
              <a:rPr lang="en-US" dirty="0">
                <a:solidFill>
                  <a:srgbClr val="4D565E"/>
                </a:solidFill>
              </a:rPr>
              <a:t>(not shown)</a:t>
            </a:r>
            <a:endParaRPr lang="en-US" b="1" dirty="0">
              <a:solidFill>
                <a:srgbClr val="4D565E"/>
              </a:solidFill>
            </a:endParaRPr>
          </a:p>
          <a:p>
            <a:r>
              <a:rPr lang="en-US" dirty="0">
                <a:solidFill>
                  <a:srgbClr val="4D565E"/>
                </a:solidFill>
              </a:rPr>
              <a:t>Remaining contests </a:t>
            </a:r>
          </a:p>
          <a:p>
            <a:endParaRPr lang="en-US" dirty="0">
              <a:solidFill>
                <a:srgbClr val="4D565E"/>
              </a:solidFill>
            </a:endParaRPr>
          </a:p>
          <a:p>
            <a:r>
              <a:rPr lang="en-US" dirty="0">
                <a:solidFill>
                  <a:srgbClr val="4D565E"/>
                </a:solidFill>
              </a:rPr>
              <a:t>NPP ballot (right) </a:t>
            </a:r>
            <a:endParaRPr lang="en-US" dirty="0"/>
          </a:p>
          <a:p>
            <a:r>
              <a:rPr lang="en-US" b="1" dirty="0">
                <a:solidFill>
                  <a:srgbClr val="4D565E"/>
                </a:solidFill>
              </a:rPr>
              <a:t>Front</a:t>
            </a:r>
          </a:p>
          <a:p>
            <a:r>
              <a:rPr lang="en-US" dirty="0">
                <a:solidFill>
                  <a:srgbClr val="4D565E"/>
                </a:solidFill>
              </a:rPr>
              <a:t>Senate &amp; US Representative in left column</a:t>
            </a:r>
          </a:p>
          <a:p>
            <a:r>
              <a:rPr lang="en-US" dirty="0">
                <a:solidFill>
                  <a:srgbClr val="4D565E"/>
                </a:solidFill>
              </a:rPr>
              <a:t>Remaining contests in right column</a:t>
            </a:r>
          </a:p>
          <a:p>
            <a:r>
              <a:rPr lang="en-US" b="1" dirty="0">
                <a:solidFill>
                  <a:srgbClr val="4D565E"/>
                </a:solidFill>
              </a:rPr>
              <a:t>Back </a:t>
            </a:r>
            <a:r>
              <a:rPr lang="en-US" dirty="0">
                <a:solidFill>
                  <a:srgbClr val="4D565E"/>
                </a:solidFill>
              </a:rPr>
              <a:t>(not shown)</a:t>
            </a:r>
            <a:endParaRPr lang="en-US" b="1" dirty="0">
              <a:solidFill>
                <a:srgbClr val="4D565E"/>
              </a:solidFill>
            </a:endParaRPr>
          </a:p>
          <a:p>
            <a:r>
              <a:rPr lang="en-US" dirty="0">
                <a:solidFill>
                  <a:srgbClr val="4D565E"/>
                </a:solidFill>
              </a:rPr>
              <a:t>Remaining measures (or blank)</a:t>
            </a:r>
          </a:p>
          <a:p>
            <a:r>
              <a:rPr lang="en-US" dirty="0"/>
              <a:t>Used in: </a:t>
            </a:r>
            <a:r>
              <a:rPr lang="en-US" b="1" dirty="0"/>
              <a:t>6 counties</a:t>
            </a:r>
          </a:p>
          <a:p>
            <a:r>
              <a:rPr lang="en-US" dirty="0"/>
              <a:t>Shown: </a:t>
            </a:r>
            <a:r>
              <a:rPr lang="en-US" b="1" dirty="0"/>
              <a:t>Alpine</a:t>
            </a:r>
          </a:p>
        </p:txBody>
      </p:sp>
      <p:sp>
        <p:nvSpPr>
          <p:cNvPr id="6" name="Rectangle 5"/>
          <p:cNvSpPr/>
          <p:nvPr/>
        </p:nvSpPr>
        <p:spPr>
          <a:xfrm>
            <a:off x="188393" y="5628718"/>
            <a:ext cx="1313116" cy="369332"/>
          </a:xfrm>
          <a:prstGeom prst="rect">
            <a:avLst/>
          </a:prstGeom>
        </p:spPr>
        <p:txBody>
          <a:bodyPr wrap="none">
            <a:spAutoFit/>
          </a:bodyPr>
          <a:lstStyle/>
          <a:p>
            <a:r>
              <a:rPr lang="en-US" dirty="0"/>
              <a:t>Party ballot </a:t>
            </a:r>
          </a:p>
        </p:txBody>
      </p:sp>
      <p:sp>
        <p:nvSpPr>
          <p:cNvPr id="7" name="Rectangle 6"/>
          <p:cNvSpPr/>
          <p:nvPr/>
        </p:nvSpPr>
        <p:spPr>
          <a:xfrm>
            <a:off x="2991395" y="5630647"/>
            <a:ext cx="2707151" cy="369332"/>
          </a:xfrm>
          <a:prstGeom prst="rect">
            <a:avLst/>
          </a:prstGeom>
        </p:spPr>
        <p:txBody>
          <a:bodyPr wrap="none">
            <a:spAutoFit/>
          </a:bodyPr>
          <a:lstStyle/>
          <a:p>
            <a:r>
              <a:rPr lang="en-US" dirty="0"/>
              <a:t>No Party Preference ballot </a:t>
            </a:r>
          </a:p>
        </p:txBody>
      </p:sp>
      <p:sp>
        <p:nvSpPr>
          <p:cNvPr id="8" name="Rectangle 7"/>
          <p:cNvSpPr/>
          <p:nvPr/>
        </p:nvSpPr>
        <p:spPr>
          <a:xfrm>
            <a:off x="706057" y="428263"/>
            <a:ext cx="1574157" cy="289367"/>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47955" y="441767"/>
            <a:ext cx="1574157" cy="289367"/>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423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Image of front of Siskiyou NPP ballot"/>
          <p:cNvGrpSpPr/>
          <p:nvPr/>
        </p:nvGrpSpPr>
        <p:grpSpPr>
          <a:xfrm>
            <a:off x="3136729" y="772027"/>
            <a:ext cx="2821919" cy="4610204"/>
            <a:chOff x="3136729" y="772027"/>
            <a:chExt cx="2821919" cy="4610204"/>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3324342" y="584416"/>
              <a:ext cx="2446303" cy="282152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3455903" y="2879486"/>
              <a:ext cx="2183571" cy="2821919"/>
            </a:xfrm>
            <a:prstGeom prst="rect">
              <a:avLst/>
            </a:prstGeom>
          </p:spPr>
        </p:pic>
      </p:grpSp>
      <p:grpSp>
        <p:nvGrpSpPr>
          <p:cNvPr id="8" name="Group 7" descr="Image of front of Siskiyou party ballot"/>
          <p:cNvGrpSpPr/>
          <p:nvPr/>
        </p:nvGrpSpPr>
        <p:grpSpPr>
          <a:xfrm>
            <a:off x="87695" y="772026"/>
            <a:ext cx="2870194" cy="4731896"/>
            <a:chOff x="87695" y="772026"/>
            <a:chExt cx="2870194" cy="4731896"/>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299640" y="2845673"/>
              <a:ext cx="2446304" cy="2870193"/>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297375" y="567245"/>
              <a:ext cx="2455734" cy="2865295"/>
            </a:xfrm>
            <a:prstGeom prst="rect">
              <a:avLst/>
            </a:prstGeom>
          </p:spPr>
        </p:pic>
      </p:grpSp>
      <p:sp>
        <p:nvSpPr>
          <p:cNvPr id="6" name="Rectangle 5"/>
          <p:cNvSpPr/>
          <p:nvPr/>
        </p:nvSpPr>
        <p:spPr>
          <a:xfrm>
            <a:off x="188393" y="5628718"/>
            <a:ext cx="1313116" cy="369332"/>
          </a:xfrm>
          <a:prstGeom prst="rect">
            <a:avLst/>
          </a:prstGeom>
        </p:spPr>
        <p:txBody>
          <a:bodyPr wrap="none">
            <a:spAutoFit/>
          </a:bodyPr>
          <a:lstStyle/>
          <a:p>
            <a:r>
              <a:rPr lang="en-US" dirty="0"/>
              <a:t>Party ballot </a:t>
            </a:r>
          </a:p>
        </p:txBody>
      </p:sp>
      <p:sp>
        <p:nvSpPr>
          <p:cNvPr id="7" name="Rectangle 6"/>
          <p:cNvSpPr/>
          <p:nvPr/>
        </p:nvSpPr>
        <p:spPr>
          <a:xfrm>
            <a:off x="2991395" y="5630647"/>
            <a:ext cx="2707151" cy="369332"/>
          </a:xfrm>
          <a:prstGeom prst="rect">
            <a:avLst/>
          </a:prstGeom>
        </p:spPr>
        <p:txBody>
          <a:bodyPr wrap="none">
            <a:spAutoFit/>
          </a:bodyPr>
          <a:lstStyle/>
          <a:p>
            <a:r>
              <a:rPr lang="en-US" dirty="0"/>
              <a:t>No Party Preference ballot </a:t>
            </a:r>
          </a:p>
        </p:txBody>
      </p:sp>
      <p:sp>
        <p:nvSpPr>
          <p:cNvPr id="10" name="TextBox 9"/>
          <p:cNvSpPr txBox="1"/>
          <p:nvPr/>
        </p:nvSpPr>
        <p:spPr>
          <a:xfrm>
            <a:off x="5972537" y="675667"/>
            <a:ext cx="3023702" cy="5632311"/>
          </a:xfrm>
          <a:prstGeom prst="rect">
            <a:avLst/>
          </a:prstGeom>
          <a:noFill/>
        </p:spPr>
        <p:txBody>
          <a:bodyPr wrap="square" rtlCol="0">
            <a:spAutoFit/>
          </a:bodyPr>
          <a:lstStyle/>
          <a:p>
            <a:r>
              <a:rPr lang="en-US" b="1" dirty="0"/>
              <a:t>Party ballot different from NPP ballot</a:t>
            </a:r>
          </a:p>
          <a:p>
            <a:r>
              <a:rPr lang="en-US" dirty="0">
                <a:solidFill>
                  <a:srgbClr val="4D565E"/>
                </a:solidFill>
              </a:rPr>
              <a:t>3-column format</a:t>
            </a:r>
          </a:p>
          <a:p>
            <a:r>
              <a:rPr lang="en-US" dirty="0">
                <a:solidFill>
                  <a:srgbClr val="4D565E"/>
                </a:solidFill>
              </a:rPr>
              <a:t>Party ballot (left)</a:t>
            </a:r>
          </a:p>
          <a:p>
            <a:r>
              <a:rPr lang="en-US" b="1" dirty="0">
                <a:solidFill>
                  <a:srgbClr val="4D565E"/>
                </a:solidFill>
              </a:rPr>
              <a:t>Front</a:t>
            </a:r>
            <a:r>
              <a:rPr lang="en-US" dirty="0">
                <a:solidFill>
                  <a:srgbClr val="4D565E"/>
                </a:solidFill>
              </a:rPr>
              <a:t> </a:t>
            </a:r>
          </a:p>
          <a:p>
            <a:r>
              <a:rPr lang="en-US" dirty="0">
                <a:solidFill>
                  <a:srgbClr val="4D565E"/>
                </a:solidFill>
              </a:rPr>
              <a:t>President in left column</a:t>
            </a:r>
          </a:p>
          <a:p>
            <a:r>
              <a:rPr lang="en-US" dirty="0">
                <a:solidFill>
                  <a:srgbClr val="4D565E"/>
                </a:solidFill>
              </a:rPr>
              <a:t>Senate in middle &amp; right columns</a:t>
            </a:r>
          </a:p>
          <a:p>
            <a:r>
              <a:rPr lang="en-US" b="1" dirty="0">
                <a:solidFill>
                  <a:srgbClr val="4D565E"/>
                </a:solidFill>
              </a:rPr>
              <a:t>Back </a:t>
            </a:r>
            <a:r>
              <a:rPr lang="en-US" dirty="0">
                <a:solidFill>
                  <a:srgbClr val="4D565E"/>
                </a:solidFill>
              </a:rPr>
              <a:t>(not shown)</a:t>
            </a:r>
            <a:endParaRPr lang="en-US" b="1" dirty="0">
              <a:solidFill>
                <a:srgbClr val="4D565E"/>
              </a:solidFill>
            </a:endParaRPr>
          </a:p>
          <a:p>
            <a:r>
              <a:rPr lang="en-US" dirty="0">
                <a:solidFill>
                  <a:srgbClr val="4D565E"/>
                </a:solidFill>
              </a:rPr>
              <a:t>Remaining contests</a:t>
            </a:r>
          </a:p>
          <a:p>
            <a:endParaRPr lang="en-US" dirty="0">
              <a:solidFill>
                <a:srgbClr val="4D565E"/>
              </a:solidFill>
            </a:endParaRPr>
          </a:p>
          <a:p>
            <a:r>
              <a:rPr lang="en-US" dirty="0">
                <a:solidFill>
                  <a:srgbClr val="4D565E"/>
                </a:solidFill>
              </a:rPr>
              <a:t>NPP ballot (right) </a:t>
            </a:r>
          </a:p>
          <a:p>
            <a:r>
              <a:rPr lang="en-US" b="1" dirty="0">
                <a:solidFill>
                  <a:srgbClr val="4D565E"/>
                </a:solidFill>
              </a:rPr>
              <a:t>Front</a:t>
            </a:r>
            <a:endParaRPr lang="en-US" b="1" dirty="0"/>
          </a:p>
          <a:p>
            <a:r>
              <a:rPr lang="en-US" dirty="0">
                <a:solidFill>
                  <a:srgbClr val="4D565E"/>
                </a:solidFill>
              </a:rPr>
              <a:t>Senate in left and middle columns</a:t>
            </a:r>
          </a:p>
          <a:p>
            <a:r>
              <a:rPr lang="en-US" dirty="0">
                <a:solidFill>
                  <a:srgbClr val="4D565E"/>
                </a:solidFill>
              </a:rPr>
              <a:t>Other contests in right column</a:t>
            </a:r>
          </a:p>
          <a:p>
            <a:r>
              <a:rPr lang="en-US" b="1" dirty="0">
                <a:solidFill>
                  <a:srgbClr val="4D565E"/>
                </a:solidFill>
              </a:rPr>
              <a:t>Back </a:t>
            </a:r>
            <a:r>
              <a:rPr lang="en-US" dirty="0">
                <a:solidFill>
                  <a:srgbClr val="4D565E"/>
                </a:solidFill>
              </a:rPr>
              <a:t>(not shown)</a:t>
            </a:r>
            <a:endParaRPr lang="en-US" b="1" dirty="0">
              <a:solidFill>
                <a:srgbClr val="4D565E"/>
              </a:solidFill>
            </a:endParaRPr>
          </a:p>
          <a:p>
            <a:r>
              <a:rPr lang="en-US" dirty="0">
                <a:solidFill>
                  <a:srgbClr val="4D565E"/>
                </a:solidFill>
              </a:rPr>
              <a:t>Remaining contests (or blank)</a:t>
            </a:r>
          </a:p>
          <a:p>
            <a:r>
              <a:rPr lang="en-US" dirty="0"/>
              <a:t>Used in: </a:t>
            </a:r>
            <a:r>
              <a:rPr lang="en-US" b="1" dirty="0"/>
              <a:t>9 counties</a:t>
            </a:r>
          </a:p>
          <a:p>
            <a:r>
              <a:rPr lang="en-US" dirty="0"/>
              <a:t>Shown: </a:t>
            </a:r>
            <a:r>
              <a:rPr lang="en-US" b="1" dirty="0"/>
              <a:t>Siskiyou</a:t>
            </a:r>
          </a:p>
        </p:txBody>
      </p:sp>
    </p:spTree>
    <p:extLst>
      <p:ext uri="{BB962C8B-B14F-4D97-AF65-F5344CB8AC3E}">
        <p14:creationId xmlns:p14="http://schemas.microsoft.com/office/powerpoint/2010/main" val="2040700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around US Senate contest</a:t>
            </a:r>
          </a:p>
        </p:txBody>
      </p:sp>
      <p:sp>
        <p:nvSpPr>
          <p:cNvPr id="3" name="Content Placeholder 2"/>
          <p:cNvSpPr>
            <a:spLocks noGrp="1"/>
          </p:cNvSpPr>
          <p:nvPr>
            <p:ph sz="quarter" idx="10"/>
          </p:nvPr>
        </p:nvSpPr>
        <p:spPr/>
        <p:txBody>
          <a:bodyPr/>
          <a:lstStyle/>
          <a:p>
            <a:r>
              <a:rPr lang="en-US" dirty="0"/>
              <a:t>Other races on same side of page, or in same column</a:t>
            </a:r>
          </a:p>
        </p:txBody>
      </p:sp>
    </p:spTree>
    <p:extLst>
      <p:ext uri="{BB962C8B-B14F-4D97-AF65-F5344CB8AC3E}">
        <p14:creationId xmlns:p14="http://schemas.microsoft.com/office/powerpoint/2010/main" val="1410332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US Senate context fit into the ballot layout?</a:t>
            </a:r>
          </a:p>
        </p:txBody>
      </p:sp>
      <p:sp>
        <p:nvSpPr>
          <p:cNvPr id="3" name="Content Placeholder 2"/>
          <p:cNvSpPr>
            <a:spLocks noGrp="1"/>
          </p:cNvSpPr>
          <p:nvPr>
            <p:ph idx="1"/>
          </p:nvPr>
        </p:nvSpPr>
        <p:spPr/>
        <p:txBody>
          <a:bodyPr/>
          <a:lstStyle/>
          <a:p>
            <a:r>
              <a:rPr lang="en-US" dirty="0"/>
              <a:t>President and US Senate races appear on same side of page together, or Senate moves to the back.</a:t>
            </a:r>
          </a:p>
          <a:p>
            <a:r>
              <a:rPr lang="en-US" dirty="0"/>
              <a:t>US Representative follows Senate, occasionally in same column, or on the next page/side.</a:t>
            </a:r>
          </a:p>
          <a:p>
            <a:r>
              <a:rPr lang="en-US" dirty="0"/>
              <a:t>When Senate moves to back (leaving President on front), the rest of the contests may fit on the back, keeping the ballot to one card</a:t>
            </a:r>
          </a:p>
        </p:txBody>
      </p:sp>
    </p:spTree>
    <p:extLst>
      <p:ext uri="{BB962C8B-B14F-4D97-AF65-F5344CB8AC3E}">
        <p14:creationId xmlns:p14="http://schemas.microsoft.com/office/powerpoint/2010/main" val="884763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2790" y="2113940"/>
            <a:ext cx="2714326" cy="2585323"/>
          </a:xfrm>
          <a:prstGeom prst="rect">
            <a:avLst/>
          </a:prstGeom>
          <a:noFill/>
        </p:spPr>
        <p:txBody>
          <a:bodyPr wrap="square" rtlCol="0">
            <a:spAutoFit/>
          </a:bodyPr>
          <a:lstStyle/>
          <a:p>
            <a:r>
              <a:rPr lang="en-US" b="1" dirty="0"/>
              <a:t>Context of US Senate race</a:t>
            </a:r>
          </a:p>
          <a:p>
            <a:pPr marL="285750" indent="-285750">
              <a:buFont typeface="Arial" charset="0"/>
              <a:buChar char="•"/>
            </a:pPr>
            <a:r>
              <a:rPr lang="en-US" dirty="0">
                <a:solidFill>
                  <a:srgbClr val="4D565E"/>
                </a:solidFill>
              </a:rPr>
              <a:t>US Representative race appears below in same column, or</a:t>
            </a:r>
          </a:p>
          <a:p>
            <a:pPr marL="285750" indent="-285750">
              <a:buFont typeface="Arial" charset="0"/>
              <a:buChar char="•"/>
            </a:pPr>
            <a:r>
              <a:rPr lang="en-US" dirty="0">
                <a:solidFill>
                  <a:srgbClr val="4D565E"/>
                </a:solidFill>
              </a:rPr>
              <a:t>US Representative race appears in following column</a:t>
            </a:r>
          </a:p>
          <a:p>
            <a:r>
              <a:rPr lang="en-US" dirty="0"/>
              <a:t>Shown:</a:t>
            </a:r>
            <a:r>
              <a:rPr lang="en-US" b="1" dirty="0"/>
              <a:t> Santa Barbara</a:t>
            </a:r>
          </a:p>
          <a:p>
            <a:pPr lvl="1"/>
            <a:r>
              <a:rPr lang="en-US" b="1" dirty="0"/>
              <a:t>     Santa Clara</a:t>
            </a:r>
          </a:p>
        </p:txBody>
      </p:sp>
      <p:sp>
        <p:nvSpPr>
          <p:cNvPr id="7" name="TextBox 6"/>
          <p:cNvSpPr txBox="1"/>
          <p:nvPr/>
        </p:nvSpPr>
        <p:spPr>
          <a:xfrm>
            <a:off x="125134" y="5303520"/>
            <a:ext cx="2805961" cy="646331"/>
          </a:xfrm>
          <a:prstGeom prst="rect">
            <a:avLst/>
          </a:prstGeom>
          <a:noFill/>
        </p:spPr>
        <p:txBody>
          <a:bodyPr wrap="none" rtlCol="0">
            <a:spAutoFit/>
          </a:bodyPr>
          <a:lstStyle/>
          <a:p>
            <a:r>
              <a:rPr lang="en-US" dirty="0"/>
              <a:t>US Representative shares</a:t>
            </a:r>
          </a:p>
          <a:p>
            <a:r>
              <a:rPr lang="en-US" dirty="0"/>
              <a:t>column with US Senate race</a:t>
            </a:r>
          </a:p>
        </p:txBody>
      </p:sp>
      <p:sp>
        <p:nvSpPr>
          <p:cNvPr id="8" name="TextBox 7"/>
          <p:cNvSpPr txBox="1"/>
          <p:nvPr/>
        </p:nvSpPr>
        <p:spPr>
          <a:xfrm>
            <a:off x="2982240" y="5292290"/>
            <a:ext cx="2617448" cy="646331"/>
          </a:xfrm>
          <a:prstGeom prst="rect">
            <a:avLst/>
          </a:prstGeom>
          <a:noFill/>
        </p:spPr>
        <p:txBody>
          <a:bodyPr wrap="none" rtlCol="0">
            <a:spAutoFit/>
          </a:bodyPr>
          <a:lstStyle/>
          <a:p>
            <a:r>
              <a:rPr lang="en-US" dirty="0"/>
              <a:t>US Representative follows</a:t>
            </a:r>
          </a:p>
          <a:p>
            <a:r>
              <a:rPr lang="en-US" dirty="0"/>
              <a:t>US Senate race</a:t>
            </a:r>
          </a:p>
        </p:txBody>
      </p:sp>
      <p:grpSp>
        <p:nvGrpSpPr>
          <p:cNvPr id="3" name="Group 2" descr="Image of Santa Clara ballot highlighting US Representative race in single column on right, following double-width Senate race."/>
          <p:cNvGrpSpPr/>
          <p:nvPr/>
        </p:nvGrpSpPr>
        <p:grpSpPr>
          <a:xfrm>
            <a:off x="2888841" y="288758"/>
            <a:ext cx="2710847" cy="4687504"/>
            <a:chOff x="2888841" y="288758"/>
            <a:chExt cx="2710847" cy="4687504"/>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88841" y="288758"/>
              <a:ext cx="2710847" cy="4687504"/>
            </a:xfrm>
            <a:prstGeom prst="rect">
              <a:avLst/>
            </a:prstGeom>
            <a:ln>
              <a:solidFill>
                <a:schemeClr val="tx1"/>
              </a:solidFill>
            </a:ln>
          </p:spPr>
        </p:pic>
        <p:sp>
          <p:nvSpPr>
            <p:cNvPr id="9" name="Rectangle 8"/>
            <p:cNvSpPr/>
            <p:nvPr/>
          </p:nvSpPr>
          <p:spPr>
            <a:xfrm>
              <a:off x="4774131" y="1078029"/>
              <a:ext cx="727114" cy="1482291"/>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 name="Group 1" descr="Image of Santa Barbara ballot, highlighting US Representative contest at bottom of column 1."/>
          <p:cNvGrpSpPr/>
          <p:nvPr/>
        </p:nvGrpSpPr>
        <p:grpSpPr>
          <a:xfrm>
            <a:off x="224858" y="286149"/>
            <a:ext cx="2456579" cy="4690113"/>
            <a:chOff x="224858" y="286149"/>
            <a:chExt cx="2456579" cy="4690113"/>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858" y="286149"/>
              <a:ext cx="2456579" cy="4690113"/>
            </a:xfrm>
            <a:prstGeom prst="rect">
              <a:avLst/>
            </a:prstGeom>
            <a:ln>
              <a:solidFill>
                <a:schemeClr val="tx1"/>
              </a:solidFill>
            </a:ln>
          </p:spPr>
        </p:pic>
        <p:sp>
          <p:nvSpPr>
            <p:cNvPr id="10" name="Rectangle 9"/>
            <p:cNvSpPr/>
            <p:nvPr/>
          </p:nvSpPr>
          <p:spPr>
            <a:xfrm>
              <a:off x="356134" y="3964622"/>
              <a:ext cx="1145407" cy="828759"/>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0270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Nevada party ballot, highlighting Presidential race midway down leftmost column."/>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05214" y="471637"/>
            <a:ext cx="2909174" cy="5125453"/>
          </a:xfrm>
          <a:prstGeom prst="rect">
            <a:avLst/>
          </a:prstGeom>
          <a:ln>
            <a:solidFill>
              <a:schemeClr val="tx1"/>
            </a:solidFill>
          </a:ln>
        </p:spPr>
      </p:pic>
      <p:sp>
        <p:nvSpPr>
          <p:cNvPr id="4" name="Rectangle 3"/>
          <p:cNvSpPr/>
          <p:nvPr/>
        </p:nvSpPr>
        <p:spPr>
          <a:xfrm>
            <a:off x="3205214" y="2608446"/>
            <a:ext cx="1049152" cy="895150"/>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descr="Image of Sierra party ballot highlighting Presidential race in Column 1."/>
          <p:cNvGrpSpPr/>
          <p:nvPr/>
        </p:nvGrpSpPr>
        <p:grpSpPr>
          <a:xfrm>
            <a:off x="199056" y="471637"/>
            <a:ext cx="2747081" cy="5125453"/>
            <a:chOff x="199056" y="471637"/>
            <a:chExt cx="2747081" cy="5125453"/>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9056" y="471637"/>
              <a:ext cx="2747081" cy="5125453"/>
            </a:xfrm>
            <a:prstGeom prst="rect">
              <a:avLst/>
            </a:prstGeom>
            <a:ln>
              <a:solidFill>
                <a:schemeClr val="tx1"/>
              </a:solidFill>
            </a:ln>
          </p:spPr>
        </p:pic>
        <p:sp>
          <p:nvSpPr>
            <p:cNvPr id="5" name="Rectangle 4"/>
            <p:cNvSpPr/>
            <p:nvPr/>
          </p:nvSpPr>
          <p:spPr>
            <a:xfrm>
              <a:off x="298363" y="1770053"/>
              <a:ext cx="1318681" cy="905770"/>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6208291" y="2113940"/>
            <a:ext cx="2714326" cy="1477328"/>
          </a:xfrm>
          <a:prstGeom prst="rect">
            <a:avLst/>
          </a:prstGeom>
          <a:noFill/>
        </p:spPr>
        <p:txBody>
          <a:bodyPr wrap="square" rtlCol="0">
            <a:spAutoFit/>
          </a:bodyPr>
          <a:lstStyle/>
          <a:p>
            <a:r>
              <a:rPr lang="en-US" b="1" dirty="0"/>
              <a:t>Context of US Senate race</a:t>
            </a:r>
          </a:p>
          <a:p>
            <a:pPr marL="285750" indent="-285750">
              <a:buFont typeface="Arial" charset="0"/>
              <a:buChar char="•"/>
            </a:pPr>
            <a:r>
              <a:rPr lang="en-US" dirty="0">
                <a:solidFill>
                  <a:srgbClr val="4D565E"/>
                </a:solidFill>
              </a:rPr>
              <a:t>President appears in preceding column</a:t>
            </a:r>
          </a:p>
          <a:p>
            <a:r>
              <a:rPr lang="en-US" dirty="0"/>
              <a:t>Shown:</a:t>
            </a:r>
            <a:r>
              <a:rPr lang="en-US" b="1" dirty="0"/>
              <a:t> Sierra</a:t>
            </a:r>
          </a:p>
          <a:p>
            <a:pPr lvl="1"/>
            <a:r>
              <a:rPr lang="en-US" b="1" dirty="0"/>
              <a:t>     Nevada</a:t>
            </a:r>
          </a:p>
        </p:txBody>
      </p:sp>
    </p:spTree>
    <p:extLst>
      <p:ext uri="{BB962C8B-B14F-4D97-AF65-F5344CB8AC3E}">
        <p14:creationId xmlns:p14="http://schemas.microsoft.com/office/powerpoint/2010/main" val="1967928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experiment</a:t>
            </a:r>
          </a:p>
        </p:txBody>
      </p:sp>
      <p:sp>
        <p:nvSpPr>
          <p:cNvPr id="3" name="Content Placeholder 2"/>
          <p:cNvSpPr>
            <a:spLocks noGrp="1"/>
          </p:cNvSpPr>
          <p:nvPr>
            <p:ph idx="1"/>
          </p:nvPr>
        </p:nvSpPr>
        <p:spPr>
          <a:xfrm>
            <a:off x="1681844" y="1600200"/>
            <a:ext cx="7004956" cy="4525963"/>
          </a:xfrm>
        </p:spPr>
        <p:txBody>
          <a:bodyPr>
            <a:normAutofit/>
          </a:bodyPr>
          <a:lstStyle/>
          <a:p>
            <a:pPr marL="0" indent="0">
              <a:buNone/>
            </a:pPr>
            <a:r>
              <a:rPr lang="en-US" dirty="0"/>
              <a:t>There were 58 different ballot layouts </a:t>
            </a:r>
          </a:p>
          <a:p>
            <a:r>
              <a:rPr lang="en-US" dirty="0"/>
              <a:t>Election Code sets ballot order and requires specific instructions.</a:t>
            </a:r>
          </a:p>
          <a:p>
            <a:r>
              <a:rPr lang="en-US" dirty="0"/>
              <a:t>Some design decisions are constrained by the equipment and voting system.</a:t>
            </a:r>
          </a:p>
          <a:p>
            <a:r>
              <a:rPr lang="en-US" dirty="0"/>
              <a:t>Remaining design choices were up to the counties.</a:t>
            </a:r>
          </a:p>
          <a:p>
            <a:pPr marL="0" indent="0">
              <a:buNone/>
            </a:pPr>
            <a:endParaRPr lang="en-US" dirty="0"/>
          </a:p>
          <a:p>
            <a:pPr marL="0" indent="0">
              <a:buNone/>
            </a:pPr>
            <a:r>
              <a:rPr lang="en-US" b="1" dirty="0"/>
              <a:t>Which worked best to capture voter intent</a:t>
            </a:r>
            <a:br>
              <a:rPr lang="en-US" b="1" dirty="0"/>
            </a:br>
            <a:r>
              <a:rPr lang="en-US" b="1" dirty="0"/>
              <a:t>(had the fewest over-votes)?</a:t>
            </a:r>
          </a:p>
        </p:txBody>
      </p:sp>
    </p:spTree>
    <p:extLst>
      <p:ext uri="{BB962C8B-B14F-4D97-AF65-F5344CB8AC3E}">
        <p14:creationId xmlns:p14="http://schemas.microsoft.com/office/powerpoint/2010/main" val="95272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boundaries for the contest</a:t>
            </a:r>
          </a:p>
        </p:txBody>
      </p:sp>
      <p:sp>
        <p:nvSpPr>
          <p:cNvPr id="3" name="Content Placeholder 2"/>
          <p:cNvSpPr>
            <a:spLocks noGrp="1"/>
          </p:cNvSpPr>
          <p:nvPr>
            <p:ph sz="quarter" idx="10"/>
          </p:nvPr>
        </p:nvSpPr>
        <p:spPr/>
        <p:txBody>
          <a:bodyPr/>
          <a:lstStyle/>
          <a:p>
            <a:r>
              <a:rPr lang="en-US" dirty="0"/>
              <a:t>Counties found many ways to indicate US Senate is a single race</a:t>
            </a:r>
          </a:p>
        </p:txBody>
      </p:sp>
    </p:spTree>
    <p:extLst>
      <p:ext uri="{BB962C8B-B14F-4D97-AF65-F5344CB8AC3E}">
        <p14:creationId xmlns:p14="http://schemas.microsoft.com/office/powerpoint/2010/main" val="941529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the US Senate contest separated from other contests?</a:t>
            </a:r>
          </a:p>
        </p:txBody>
      </p:sp>
      <p:sp>
        <p:nvSpPr>
          <p:cNvPr id="3" name="Content Placeholder 2"/>
          <p:cNvSpPr>
            <a:spLocks noGrp="1"/>
          </p:cNvSpPr>
          <p:nvPr>
            <p:ph idx="1"/>
          </p:nvPr>
        </p:nvSpPr>
        <p:spPr/>
        <p:txBody>
          <a:bodyPr>
            <a:normAutofit/>
          </a:bodyPr>
          <a:lstStyle/>
          <a:p>
            <a:pPr marL="0" indent="0">
              <a:buNone/>
            </a:pPr>
            <a:r>
              <a:rPr lang="en-US" dirty="0"/>
              <a:t>Counties found ways to visually distinguish this contest from others</a:t>
            </a:r>
          </a:p>
          <a:p>
            <a:pPr>
              <a:buFont typeface="Wingdings" charset="2"/>
              <a:buChar char="ü"/>
            </a:pPr>
            <a:r>
              <a:rPr lang="en-US" dirty="0"/>
              <a:t>A single column solely for US Senate</a:t>
            </a:r>
          </a:p>
          <a:p>
            <a:r>
              <a:rPr lang="en-US" dirty="0"/>
              <a:t>When listed in 2 or more columns</a:t>
            </a:r>
          </a:p>
          <a:p>
            <a:pPr lvl="1"/>
            <a:r>
              <a:rPr lang="en-US" dirty="0"/>
              <a:t>Make the instructions and/or contest title span all columns </a:t>
            </a:r>
          </a:p>
          <a:p>
            <a:pPr lvl="1"/>
            <a:r>
              <a:rPr lang="en-US" dirty="0"/>
              <a:t>Add a heading for each column</a:t>
            </a:r>
          </a:p>
          <a:p>
            <a:pPr lvl="1"/>
            <a:r>
              <a:rPr lang="en-US" dirty="0"/>
              <a:t>Add a footer for each column</a:t>
            </a:r>
          </a:p>
          <a:p>
            <a:pPr lvl="1"/>
            <a:r>
              <a:rPr lang="en-US" dirty="0"/>
              <a:t>Use arrows to enclose columns</a:t>
            </a:r>
          </a:p>
          <a:p>
            <a:pPr lvl="1"/>
            <a:r>
              <a:rPr lang="en-US" dirty="0"/>
              <a:t>Remove lines between columns</a:t>
            </a:r>
          </a:p>
          <a:p>
            <a:endParaRPr lang="en-US" dirty="0"/>
          </a:p>
        </p:txBody>
      </p:sp>
    </p:spTree>
    <p:extLst>
      <p:ext uri="{BB962C8B-B14F-4D97-AF65-F5344CB8AC3E}">
        <p14:creationId xmlns:p14="http://schemas.microsoft.com/office/powerpoint/2010/main" val="472573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93909" y="3029725"/>
            <a:ext cx="4493281" cy="2308324"/>
          </a:xfrm>
          <a:prstGeom prst="rect">
            <a:avLst/>
          </a:prstGeom>
          <a:noFill/>
        </p:spPr>
        <p:txBody>
          <a:bodyPr wrap="none" rtlCol="0">
            <a:spAutoFit/>
          </a:bodyPr>
          <a:lstStyle/>
          <a:p>
            <a:r>
              <a:rPr lang="en-US" b="1" dirty="0"/>
              <a:t>Column-level headings &amp; footers</a:t>
            </a:r>
          </a:p>
          <a:p>
            <a:r>
              <a:rPr lang="en-US" dirty="0">
                <a:solidFill>
                  <a:srgbClr val="4D565E"/>
                </a:solidFill>
              </a:rPr>
              <a:t>Two column Senate layout</a:t>
            </a:r>
          </a:p>
          <a:p>
            <a:r>
              <a:rPr lang="en-US" dirty="0">
                <a:solidFill>
                  <a:srgbClr val="4D565E"/>
                </a:solidFill>
              </a:rPr>
              <a:t>1. Title of race indicated by 3 levels of shading</a:t>
            </a:r>
          </a:p>
          <a:p>
            <a:r>
              <a:rPr lang="en-US" dirty="0">
                <a:solidFill>
                  <a:srgbClr val="4D565E"/>
                </a:solidFill>
              </a:rPr>
              <a:t>2. Column 1 additional footer</a:t>
            </a:r>
          </a:p>
          <a:p>
            <a:pPr lvl="1"/>
            <a:r>
              <a:rPr lang="is-IS" dirty="0">
                <a:solidFill>
                  <a:srgbClr val="4D565E"/>
                </a:solidFill>
              </a:rPr>
              <a:t>…</a:t>
            </a:r>
            <a:r>
              <a:rPr lang="en-US" dirty="0">
                <a:solidFill>
                  <a:srgbClr val="4D565E"/>
                </a:solidFill>
              </a:rPr>
              <a:t>“Continued in the next column” </a:t>
            </a:r>
          </a:p>
          <a:p>
            <a:r>
              <a:rPr lang="is-IS" dirty="0">
                <a:solidFill>
                  <a:srgbClr val="4D565E"/>
                </a:solidFill>
              </a:rPr>
              <a:t>3. Column 2 additional heading</a:t>
            </a:r>
          </a:p>
          <a:p>
            <a:pPr lvl="1"/>
            <a:r>
              <a:rPr lang="is-IS" dirty="0">
                <a:solidFill>
                  <a:srgbClr val="4D565E"/>
                </a:solidFill>
              </a:rPr>
              <a:t>…“Continued from previous column”</a:t>
            </a:r>
          </a:p>
          <a:p>
            <a:r>
              <a:rPr lang="is-IS" dirty="0"/>
              <a:t>Shown:  </a:t>
            </a:r>
            <a:r>
              <a:rPr lang="en-US" b="1" dirty="0"/>
              <a:t>San Bernardino</a:t>
            </a:r>
          </a:p>
        </p:txBody>
      </p:sp>
      <p:grpSp>
        <p:nvGrpSpPr>
          <p:cNvPr id="7" name="Group 6" descr="Image of San Bernardino ballot, highlighting heading of US Senate race, footer in column 1, heading of column 2."/>
          <p:cNvGrpSpPr/>
          <p:nvPr/>
        </p:nvGrpSpPr>
        <p:grpSpPr>
          <a:xfrm>
            <a:off x="143164" y="161318"/>
            <a:ext cx="4060800" cy="5884223"/>
            <a:chOff x="143164" y="161318"/>
            <a:chExt cx="4060800" cy="5884223"/>
          </a:xfrm>
        </p:grpSpPr>
        <p:pic>
          <p:nvPicPr>
            <p:cNvPr id="2" name="Picture 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3164" y="161318"/>
              <a:ext cx="3744023" cy="5884223"/>
            </a:xfrm>
            <a:prstGeom prst="rect">
              <a:avLst/>
            </a:prstGeom>
          </p:spPr>
        </p:pic>
        <p:sp>
          <p:nvSpPr>
            <p:cNvPr id="4" name="Rectangle 3"/>
            <p:cNvSpPr/>
            <p:nvPr/>
          </p:nvSpPr>
          <p:spPr>
            <a:xfrm>
              <a:off x="143164" y="229751"/>
              <a:ext cx="1792514" cy="653143"/>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143164" y="5431145"/>
              <a:ext cx="1792514" cy="318653"/>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1935678" y="229751"/>
              <a:ext cx="1792514" cy="249383"/>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1363464" y="404392"/>
              <a:ext cx="490840" cy="369332"/>
            </a:xfrm>
            <a:prstGeom prst="rect">
              <a:avLst/>
            </a:prstGeom>
          </p:spPr>
          <p:txBody>
            <a:bodyPr wrap="none">
              <a:spAutoFit/>
            </a:bodyPr>
            <a:lstStyle/>
            <a:p>
              <a:r>
                <a:rPr lang="en-US" dirty="0"/>
                <a:t>①</a:t>
              </a:r>
            </a:p>
          </p:txBody>
        </p:sp>
        <p:sp>
          <p:nvSpPr>
            <p:cNvPr id="9" name="Rectangle 8"/>
            <p:cNvSpPr/>
            <p:nvPr/>
          </p:nvSpPr>
          <p:spPr>
            <a:xfrm>
              <a:off x="1872751" y="5416230"/>
              <a:ext cx="490840" cy="369332"/>
            </a:xfrm>
            <a:prstGeom prst="rect">
              <a:avLst/>
            </a:prstGeom>
          </p:spPr>
          <p:txBody>
            <a:bodyPr wrap="none">
              <a:spAutoFit/>
            </a:bodyPr>
            <a:lstStyle/>
            <a:p>
              <a:r>
                <a:rPr lang="en-US"/>
                <a:t>②</a:t>
              </a:r>
            </a:p>
          </p:txBody>
        </p:sp>
        <p:sp>
          <p:nvSpPr>
            <p:cNvPr id="10" name="Rectangle 9"/>
            <p:cNvSpPr/>
            <p:nvPr/>
          </p:nvSpPr>
          <p:spPr>
            <a:xfrm>
              <a:off x="3713124" y="161318"/>
              <a:ext cx="490840" cy="369332"/>
            </a:xfrm>
            <a:prstGeom prst="rect">
              <a:avLst/>
            </a:prstGeom>
          </p:spPr>
          <p:txBody>
            <a:bodyPr wrap="none">
              <a:spAutoFit/>
            </a:bodyPr>
            <a:lstStyle/>
            <a:p>
              <a:r>
                <a:rPr lang="en-US"/>
                <a:t>③</a:t>
              </a:r>
            </a:p>
          </p:txBody>
        </p:sp>
      </p:grpSp>
    </p:spTree>
    <p:extLst>
      <p:ext uri="{BB962C8B-B14F-4D97-AF65-F5344CB8AC3E}">
        <p14:creationId xmlns:p14="http://schemas.microsoft.com/office/powerpoint/2010/main" val="1539345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first page of Tulare party ballot."/>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1494" y="362427"/>
            <a:ext cx="3121231" cy="5001490"/>
          </a:xfrm>
          <a:prstGeom prst="rect">
            <a:avLst/>
          </a:prstGeom>
          <a:ln>
            <a:solidFill>
              <a:schemeClr val="tx1"/>
            </a:solidFill>
          </a:ln>
        </p:spPr>
      </p:pic>
      <p:sp>
        <p:nvSpPr>
          <p:cNvPr id="6" name="TextBox 5"/>
          <p:cNvSpPr txBox="1"/>
          <p:nvPr/>
        </p:nvSpPr>
        <p:spPr>
          <a:xfrm>
            <a:off x="5731497" y="3002864"/>
            <a:ext cx="3308808" cy="2308324"/>
          </a:xfrm>
          <a:prstGeom prst="rect">
            <a:avLst/>
          </a:prstGeom>
          <a:noFill/>
        </p:spPr>
        <p:txBody>
          <a:bodyPr wrap="square" rtlCol="0">
            <a:spAutoFit/>
          </a:bodyPr>
          <a:lstStyle/>
          <a:p>
            <a:r>
              <a:rPr lang="en-US" b="1" dirty="0"/>
              <a:t>Column-level headings &amp; footers</a:t>
            </a:r>
          </a:p>
          <a:p>
            <a:pPr marL="342900" indent="-342900">
              <a:buFont typeface="+mj-lt"/>
              <a:buAutoNum type="arabicPeriod"/>
            </a:pPr>
            <a:r>
              <a:rPr lang="en-US" dirty="0">
                <a:solidFill>
                  <a:srgbClr val="4D565E"/>
                </a:solidFill>
              </a:rPr>
              <a:t>Instructions span two columns</a:t>
            </a:r>
          </a:p>
          <a:p>
            <a:pPr marL="342900" indent="-342900">
              <a:buFont typeface="+mj-lt"/>
              <a:buAutoNum type="arabicPeriod"/>
            </a:pPr>
            <a:r>
              <a:rPr lang="en-US" dirty="0">
                <a:solidFill>
                  <a:srgbClr val="4D565E"/>
                </a:solidFill>
              </a:rPr>
              <a:t>Contest top has labels but no shading</a:t>
            </a:r>
          </a:p>
          <a:p>
            <a:pPr marL="342900" indent="-342900">
              <a:buFont typeface="+mj-lt"/>
              <a:buAutoNum type="arabicPeriod"/>
            </a:pPr>
            <a:r>
              <a:rPr lang="en-US" dirty="0">
                <a:solidFill>
                  <a:srgbClr val="4D565E"/>
                </a:solidFill>
              </a:rPr>
              <a:t>Reminders at end of column 1 and top of column 2</a:t>
            </a:r>
          </a:p>
          <a:p>
            <a:r>
              <a:rPr lang="en-US" dirty="0"/>
              <a:t>Shown: </a:t>
            </a:r>
            <a:r>
              <a:rPr lang="en-US" b="1" dirty="0"/>
              <a:t>Tulare</a:t>
            </a:r>
          </a:p>
        </p:txBody>
      </p:sp>
      <p:grpSp>
        <p:nvGrpSpPr>
          <p:cNvPr id="8" name="Group 7"/>
          <p:cNvGrpSpPr/>
          <p:nvPr/>
        </p:nvGrpSpPr>
        <p:grpSpPr>
          <a:xfrm>
            <a:off x="1179533" y="1067918"/>
            <a:ext cx="2191054" cy="623916"/>
            <a:chOff x="1179533" y="1067918"/>
            <a:chExt cx="2191054" cy="623916"/>
          </a:xfrm>
        </p:grpSpPr>
        <p:sp>
          <p:nvSpPr>
            <p:cNvPr id="14" name="Rectangle 13"/>
            <p:cNvSpPr/>
            <p:nvPr/>
          </p:nvSpPr>
          <p:spPr>
            <a:xfrm>
              <a:off x="1179533" y="1067918"/>
              <a:ext cx="1652645" cy="62391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Rectangle 9" descr="Instructions for Voter-nominated offices. (English and Spanish) Labeled 1 to match numbered list."/>
            <p:cNvSpPr/>
            <p:nvPr/>
          </p:nvSpPr>
          <p:spPr>
            <a:xfrm>
              <a:off x="2879747" y="1091444"/>
              <a:ext cx="490840" cy="369332"/>
            </a:xfrm>
            <a:prstGeom prst="rect">
              <a:avLst/>
            </a:prstGeom>
          </p:spPr>
          <p:txBody>
            <a:bodyPr wrap="none">
              <a:spAutoFit/>
            </a:bodyPr>
            <a:lstStyle/>
            <a:p>
              <a:r>
                <a:rPr lang="en-US" dirty="0"/>
                <a:t>①</a:t>
              </a:r>
            </a:p>
          </p:txBody>
        </p:sp>
      </p:grpSp>
      <p:grpSp>
        <p:nvGrpSpPr>
          <p:cNvPr id="11" name="Group 10"/>
          <p:cNvGrpSpPr/>
          <p:nvPr/>
        </p:nvGrpSpPr>
        <p:grpSpPr>
          <a:xfrm>
            <a:off x="1212327" y="1656297"/>
            <a:ext cx="2158260" cy="623916"/>
            <a:chOff x="1212327" y="1656297"/>
            <a:chExt cx="2158260" cy="623916"/>
          </a:xfrm>
        </p:grpSpPr>
        <p:sp>
          <p:nvSpPr>
            <p:cNvPr id="16" name="Rectangle 15"/>
            <p:cNvSpPr/>
            <p:nvPr/>
          </p:nvSpPr>
          <p:spPr>
            <a:xfrm>
              <a:off x="1212327" y="1656297"/>
              <a:ext cx="1652645" cy="62391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Rectangle 14" descr="Box around top of US Senate contest, columns 2&amp;3. Contest title presented without shading (And in Spanish). Labeled 2 to match numbered list."/>
            <p:cNvSpPr/>
            <p:nvPr/>
          </p:nvSpPr>
          <p:spPr>
            <a:xfrm>
              <a:off x="2879747" y="1774350"/>
              <a:ext cx="490840" cy="369332"/>
            </a:xfrm>
            <a:prstGeom prst="rect">
              <a:avLst/>
            </a:prstGeom>
          </p:spPr>
          <p:txBody>
            <a:bodyPr wrap="none">
              <a:spAutoFit/>
            </a:bodyPr>
            <a:lstStyle/>
            <a:p>
              <a:r>
                <a:rPr lang="en-US" dirty="0"/>
                <a:t>②</a:t>
              </a:r>
            </a:p>
          </p:txBody>
        </p:sp>
      </p:grpSp>
      <p:grpSp>
        <p:nvGrpSpPr>
          <p:cNvPr id="12" name="Group 11"/>
          <p:cNvGrpSpPr/>
          <p:nvPr/>
        </p:nvGrpSpPr>
        <p:grpSpPr>
          <a:xfrm>
            <a:off x="636168" y="4528258"/>
            <a:ext cx="1402482" cy="461156"/>
            <a:chOff x="636168" y="4528258"/>
            <a:chExt cx="1402482" cy="461156"/>
          </a:xfrm>
        </p:grpSpPr>
        <p:sp>
          <p:nvSpPr>
            <p:cNvPr id="17" name="Rectangle 16"/>
            <p:cNvSpPr/>
            <p:nvPr/>
          </p:nvSpPr>
          <p:spPr>
            <a:xfrm>
              <a:off x="1074771" y="4528258"/>
              <a:ext cx="963879" cy="4611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636168" y="4552272"/>
              <a:ext cx="490840" cy="369332"/>
            </a:xfrm>
            <a:prstGeom prst="rect">
              <a:avLst/>
            </a:prstGeom>
          </p:spPr>
          <p:txBody>
            <a:bodyPr wrap="none">
              <a:spAutoFit/>
            </a:bodyPr>
            <a:lstStyle/>
            <a:p>
              <a:r>
                <a:rPr lang="en-US" dirty="0"/>
                <a:t>③</a:t>
              </a:r>
            </a:p>
          </p:txBody>
        </p:sp>
      </p:grpSp>
      <p:grpSp>
        <p:nvGrpSpPr>
          <p:cNvPr id="2" name="Group 1" descr="Callout shows details at top of US Senate contest, columns 2&amp;3. Contest title and instructional text &quot;There are 34 candidates for US Senator. You can choose only 1.&quot; Also &quot;US Senate continued from previous column.&quot; (And in Spanish). Labeled 3 to match numbered list."/>
          <p:cNvGrpSpPr/>
          <p:nvPr/>
        </p:nvGrpSpPr>
        <p:grpSpPr>
          <a:xfrm>
            <a:off x="2842292" y="1055581"/>
            <a:ext cx="6191169" cy="1714994"/>
            <a:chOff x="2842292" y="1055581"/>
            <a:chExt cx="6191169" cy="1714994"/>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91621" y="1055581"/>
              <a:ext cx="5541840" cy="1714994"/>
            </a:xfrm>
            <a:prstGeom prst="rect">
              <a:avLst/>
            </a:prstGeom>
            <a:ln w="25400">
              <a:solidFill>
                <a:schemeClr val="tx1"/>
              </a:solidFill>
            </a:ln>
            <a:effectLst/>
          </p:spPr>
        </p:pic>
        <p:cxnSp>
          <p:nvCxnSpPr>
            <p:cNvPr id="9" name="Straight Connector 8"/>
            <p:cNvCxnSpPr/>
            <p:nvPr/>
          </p:nvCxnSpPr>
          <p:spPr>
            <a:xfrm flipV="1">
              <a:off x="2842292" y="1435261"/>
              <a:ext cx="630098" cy="431519"/>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8342995" y="1461834"/>
              <a:ext cx="490840" cy="369332"/>
            </a:xfrm>
            <a:prstGeom prst="rect">
              <a:avLst/>
            </a:prstGeom>
          </p:spPr>
          <p:txBody>
            <a:bodyPr wrap="none">
              <a:spAutoFit/>
            </a:bodyPr>
            <a:lstStyle/>
            <a:p>
              <a:r>
                <a:rPr lang="en-US"/>
                <a:t>③</a:t>
              </a:r>
            </a:p>
          </p:txBody>
        </p:sp>
      </p:grpSp>
      <p:grpSp>
        <p:nvGrpSpPr>
          <p:cNvPr id="13" name="Group 12" descr="Callout shows details at bottom of US Senate contest, columns 2. &quot;US Senate continued on previous column.&quot; (And in Spanish). Labeled 3 to match numbered list."/>
          <p:cNvGrpSpPr/>
          <p:nvPr/>
        </p:nvGrpSpPr>
        <p:grpSpPr>
          <a:xfrm>
            <a:off x="2038650" y="3911915"/>
            <a:ext cx="3344193" cy="1280713"/>
            <a:chOff x="2038650" y="3911915"/>
            <a:chExt cx="3344193" cy="1280713"/>
          </a:xfrm>
        </p:grpSpPr>
        <p:pic>
          <p:nvPicPr>
            <p:cNvPr id="20" name="Picture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57341" y="3911915"/>
              <a:ext cx="2225502" cy="1280713"/>
            </a:xfrm>
            <a:prstGeom prst="rect">
              <a:avLst/>
            </a:prstGeom>
            <a:ln w="25400">
              <a:solidFill>
                <a:schemeClr val="tx1"/>
              </a:solidFill>
            </a:ln>
          </p:spPr>
        </p:pic>
        <p:cxnSp>
          <p:nvCxnSpPr>
            <p:cNvPr id="22" name="Straight Connector 21"/>
            <p:cNvCxnSpPr>
              <a:stCxn id="17" idx="3"/>
            </p:cNvCxnSpPr>
            <p:nvPr/>
          </p:nvCxnSpPr>
          <p:spPr>
            <a:xfrm flipV="1">
              <a:off x="2038650" y="4128941"/>
              <a:ext cx="1086517" cy="629895"/>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330200" y="5664200"/>
            <a:ext cx="4493859" cy="646331"/>
          </a:xfrm>
          <a:prstGeom prst="rect">
            <a:avLst/>
          </a:prstGeom>
          <a:noFill/>
        </p:spPr>
        <p:txBody>
          <a:bodyPr wrap="none" rtlCol="0">
            <a:spAutoFit/>
          </a:bodyPr>
          <a:lstStyle/>
          <a:p>
            <a:r>
              <a:rPr lang="en-US" dirty="0"/>
              <a:t>Column-level labels for 2 column layout </a:t>
            </a:r>
            <a:br>
              <a:rPr lang="en-US" dirty="0"/>
            </a:br>
            <a:r>
              <a:rPr lang="en-US" dirty="0"/>
              <a:t>Callouts show footer and heading for columns</a:t>
            </a:r>
          </a:p>
        </p:txBody>
      </p:sp>
    </p:spTree>
    <p:extLst>
      <p:ext uri="{BB962C8B-B14F-4D97-AF65-F5344CB8AC3E}">
        <p14:creationId xmlns:p14="http://schemas.microsoft.com/office/powerpoint/2010/main" val="207617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33914" y="3632965"/>
            <a:ext cx="3421929" cy="2585323"/>
          </a:xfrm>
          <a:prstGeom prst="rect">
            <a:avLst/>
          </a:prstGeom>
          <a:noFill/>
        </p:spPr>
        <p:txBody>
          <a:bodyPr wrap="square" rtlCol="0">
            <a:spAutoFit/>
          </a:bodyPr>
          <a:lstStyle/>
          <a:p>
            <a:r>
              <a:rPr lang="en-US" b="1" dirty="0"/>
              <a:t>Instructions &amp; contest title span all columns</a:t>
            </a:r>
          </a:p>
          <a:p>
            <a:pPr marL="285750" indent="-285750">
              <a:buFont typeface="Arial" charset="0"/>
              <a:buChar char="•"/>
            </a:pPr>
            <a:r>
              <a:rPr lang="en-US" dirty="0">
                <a:solidFill>
                  <a:srgbClr val="4D565E"/>
                </a:solidFill>
              </a:rPr>
              <a:t>NPP contest with 2 columns (or 3 columns)</a:t>
            </a:r>
          </a:p>
          <a:p>
            <a:pPr marL="285750" indent="-285750">
              <a:buFont typeface="Arial" charset="0"/>
              <a:buChar char="•"/>
            </a:pPr>
            <a:r>
              <a:rPr lang="en-US" dirty="0">
                <a:solidFill>
                  <a:srgbClr val="4D565E"/>
                </a:solidFill>
              </a:rPr>
              <a:t>Contest title with shading</a:t>
            </a:r>
          </a:p>
          <a:p>
            <a:pPr marL="285750" indent="-285750">
              <a:buFont typeface="Arial" charset="0"/>
              <a:buChar char="•"/>
            </a:pPr>
            <a:r>
              <a:rPr lang="en-US" dirty="0">
                <a:solidFill>
                  <a:srgbClr val="4D565E"/>
                </a:solidFill>
              </a:rPr>
              <a:t>Instructions paragraph, no shading </a:t>
            </a:r>
          </a:p>
          <a:p>
            <a:r>
              <a:rPr lang="en-US" dirty="0"/>
              <a:t>Used by: </a:t>
            </a:r>
            <a:r>
              <a:rPr lang="en-US" b="1" dirty="0"/>
              <a:t>16 counties</a:t>
            </a:r>
          </a:p>
          <a:p>
            <a:r>
              <a:rPr lang="en-US" dirty="0"/>
              <a:t>Shown: </a:t>
            </a:r>
            <a:r>
              <a:rPr lang="en-US" b="1" dirty="0"/>
              <a:t>Kern</a:t>
            </a:r>
          </a:p>
        </p:txBody>
      </p:sp>
      <p:grpSp>
        <p:nvGrpSpPr>
          <p:cNvPr id="2" name="Group 1"/>
          <p:cNvGrpSpPr/>
          <p:nvPr/>
        </p:nvGrpSpPr>
        <p:grpSpPr>
          <a:xfrm>
            <a:off x="241300" y="283784"/>
            <a:ext cx="3325091" cy="6059231"/>
            <a:chOff x="241300" y="0"/>
            <a:chExt cx="3325091" cy="6059231"/>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104385" y="136915"/>
              <a:ext cx="3598922" cy="3325091"/>
            </a:xfrm>
            <a:prstGeom prst="rect">
              <a:avLst/>
            </a:prstGeom>
            <a:ln>
              <a:noFill/>
            </a:ln>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97910" y="3173876"/>
              <a:ext cx="2528746" cy="3241963"/>
            </a:xfrm>
            <a:prstGeom prst="rect">
              <a:avLst/>
            </a:prstGeom>
            <a:ln>
              <a:noFill/>
            </a:ln>
          </p:spPr>
        </p:pic>
      </p:grpSp>
      <p:sp>
        <p:nvSpPr>
          <p:cNvPr id="6" name="Rectangle 5"/>
          <p:cNvSpPr/>
          <p:nvPr/>
        </p:nvSpPr>
        <p:spPr>
          <a:xfrm flipV="1">
            <a:off x="326044" y="876298"/>
            <a:ext cx="3157221" cy="1383231"/>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132202" y="88135"/>
            <a:ext cx="3434190" cy="625488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462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13592" y="3423138"/>
            <a:ext cx="2878110" cy="2308324"/>
          </a:xfrm>
          <a:prstGeom prst="rect">
            <a:avLst/>
          </a:prstGeom>
          <a:noFill/>
        </p:spPr>
        <p:txBody>
          <a:bodyPr wrap="square" rtlCol="0">
            <a:spAutoFit/>
          </a:bodyPr>
          <a:lstStyle/>
          <a:p>
            <a:r>
              <a:rPr lang="en-US" b="1" dirty="0"/>
              <a:t>Unifying 3 columns</a:t>
            </a:r>
          </a:p>
          <a:p>
            <a:pPr marL="285750" indent="-285750">
              <a:buFont typeface="Arial" charset="0"/>
              <a:buChar char="•"/>
            </a:pPr>
            <a:r>
              <a:rPr lang="en-US" dirty="0">
                <a:solidFill>
                  <a:srgbClr val="4D565E"/>
                </a:solidFill>
              </a:rPr>
              <a:t>Instructions span all 3 columns</a:t>
            </a:r>
          </a:p>
          <a:p>
            <a:pPr marL="285750" indent="-285750">
              <a:buFont typeface="Arial" charset="0"/>
              <a:buChar char="•"/>
            </a:pPr>
            <a:r>
              <a:rPr lang="en-US" dirty="0">
                <a:solidFill>
                  <a:srgbClr val="4D565E"/>
                </a:solidFill>
              </a:rPr>
              <a:t>Contest title and Vote for One center-aligned</a:t>
            </a:r>
          </a:p>
          <a:p>
            <a:pPr marL="285750" indent="-285750">
              <a:buFont typeface="Arial" charset="0"/>
              <a:buChar char="•"/>
            </a:pPr>
            <a:r>
              <a:rPr lang="en-US" dirty="0">
                <a:solidFill>
                  <a:srgbClr val="4D565E"/>
                </a:solidFill>
              </a:rPr>
              <a:t>No columnar lines</a:t>
            </a:r>
          </a:p>
          <a:p>
            <a:r>
              <a:rPr lang="en-US" dirty="0"/>
              <a:t>Shown: </a:t>
            </a:r>
            <a:r>
              <a:rPr lang="en-US" b="1" dirty="0"/>
              <a:t>Mendocino</a:t>
            </a:r>
          </a:p>
          <a:p>
            <a:endParaRPr lang="en-US" dirty="0"/>
          </a:p>
        </p:txBody>
      </p:sp>
      <p:sp>
        <p:nvSpPr>
          <p:cNvPr id="6" name="Rectangle 5"/>
          <p:cNvSpPr/>
          <p:nvPr/>
        </p:nvSpPr>
        <p:spPr>
          <a:xfrm>
            <a:off x="188393" y="5628718"/>
            <a:ext cx="1313116" cy="369332"/>
          </a:xfrm>
          <a:prstGeom prst="rect">
            <a:avLst/>
          </a:prstGeom>
        </p:spPr>
        <p:txBody>
          <a:bodyPr wrap="none">
            <a:spAutoFit/>
          </a:bodyPr>
          <a:lstStyle/>
          <a:p>
            <a:r>
              <a:rPr lang="en-US" dirty="0"/>
              <a:t>Party ballot </a:t>
            </a:r>
          </a:p>
        </p:txBody>
      </p:sp>
      <p:sp>
        <p:nvSpPr>
          <p:cNvPr id="7" name="Rectangle 6"/>
          <p:cNvSpPr/>
          <p:nvPr/>
        </p:nvSpPr>
        <p:spPr>
          <a:xfrm>
            <a:off x="2991395" y="5630647"/>
            <a:ext cx="2707151" cy="369332"/>
          </a:xfrm>
          <a:prstGeom prst="rect">
            <a:avLst/>
          </a:prstGeom>
        </p:spPr>
        <p:txBody>
          <a:bodyPr wrap="none">
            <a:spAutoFit/>
          </a:bodyPr>
          <a:lstStyle/>
          <a:p>
            <a:r>
              <a:rPr lang="en-US" dirty="0"/>
              <a:t>No Party Preference ballot </a:t>
            </a:r>
          </a:p>
        </p:txBody>
      </p:sp>
      <p:grpSp>
        <p:nvGrpSpPr>
          <p:cNvPr id="5" name="Group 4" descr="Image of party ballot with box around US Senate race on lower 2/3 of page."/>
          <p:cNvGrpSpPr/>
          <p:nvPr/>
        </p:nvGrpSpPr>
        <p:grpSpPr>
          <a:xfrm>
            <a:off x="163285" y="971014"/>
            <a:ext cx="2875135" cy="4571869"/>
            <a:chOff x="163285" y="971014"/>
            <a:chExt cx="2875135" cy="4571869"/>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3285" y="971014"/>
              <a:ext cx="2875135" cy="4571869"/>
            </a:xfrm>
            <a:prstGeom prst="rect">
              <a:avLst/>
            </a:prstGeom>
          </p:spPr>
        </p:pic>
        <p:sp>
          <p:nvSpPr>
            <p:cNvPr id="8" name="Rectangle 7"/>
            <p:cNvSpPr/>
            <p:nvPr/>
          </p:nvSpPr>
          <p:spPr>
            <a:xfrm>
              <a:off x="163285" y="2502568"/>
              <a:ext cx="2828109" cy="277207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descr="Image of NPP ballot with box around US Senate race covering 2/3 of page in middle."/>
          <p:cNvGrpSpPr/>
          <p:nvPr/>
        </p:nvGrpSpPr>
        <p:grpSpPr>
          <a:xfrm>
            <a:off x="3166258" y="968857"/>
            <a:ext cx="2879153" cy="4591301"/>
            <a:chOff x="3166258" y="924789"/>
            <a:chExt cx="2879153" cy="4591301"/>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6258" y="924789"/>
              <a:ext cx="2879153" cy="4591301"/>
            </a:xfrm>
            <a:prstGeom prst="rect">
              <a:avLst/>
            </a:prstGeom>
          </p:spPr>
        </p:pic>
        <p:sp>
          <p:nvSpPr>
            <p:cNvPr id="9" name="Rectangle 8"/>
            <p:cNvSpPr/>
            <p:nvPr/>
          </p:nvSpPr>
          <p:spPr>
            <a:xfrm>
              <a:off x="3176085" y="1538437"/>
              <a:ext cx="2828109" cy="277207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816872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37200" y="2977368"/>
            <a:ext cx="3554502" cy="2862322"/>
          </a:xfrm>
          <a:prstGeom prst="rect">
            <a:avLst/>
          </a:prstGeom>
          <a:noFill/>
        </p:spPr>
        <p:txBody>
          <a:bodyPr wrap="square" rtlCol="0">
            <a:spAutoFit/>
          </a:bodyPr>
          <a:lstStyle/>
          <a:p>
            <a:r>
              <a:rPr lang="en-US" b="1" dirty="0"/>
              <a:t>Column headings and footers with arrows</a:t>
            </a:r>
          </a:p>
          <a:p>
            <a:pPr marL="285750" indent="-285750">
              <a:buFont typeface="Arial" charset="0"/>
              <a:buChar char="•"/>
            </a:pPr>
            <a:r>
              <a:rPr lang="en-US" dirty="0">
                <a:solidFill>
                  <a:srgbClr val="4D565E"/>
                </a:solidFill>
              </a:rPr>
              <a:t>Instructions span columns</a:t>
            </a:r>
          </a:p>
          <a:p>
            <a:pPr marL="285750" indent="-285750">
              <a:buFont typeface="Arial" charset="0"/>
              <a:buChar char="•"/>
            </a:pPr>
            <a:r>
              <a:rPr lang="en-US" dirty="0">
                <a:solidFill>
                  <a:srgbClr val="4D565E"/>
                </a:solidFill>
              </a:rPr>
              <a:t>Bottom of center column </a:t>
            </a:r>
            <a:br>
              <a:rPr lang="en-US" dirty="0">
                <a:solidFill>
                  <a:srgbClr val="4D565E"/>
                </a:solidFill>
              </a:rPr>
            </a:br>
            <a:r>
              <a:rPr lang="en-US" dirty="0">
                <a:solidFill>
                  <a:srgbClr val="4D565E"/>
                </a:solidFill>
              </a:rPr>
              <a:t>“More candidates” with </a:t>
            </a:r>
          </a:p>
          <a:p>
            <a:pPr marL="285750" indent="-285750">
              <a:buFont typeface="Arial" charset="0"/>
              <a:buChar char="•"/>
            </a:pPr>
            <a:r>
              <a:rPr lang="en-US" dirty="0">
                <a:solidFill>
                  <a:srgbClr val="4D565E"/>
                </a:solidFill>
              </a:rPr>
              <a:t>Top of </a:t>
            </a:r>
            <a:r>
              <a:rPr lang="en-US" dirty="0" err="1">
                <a:solidFill>
                  <a:srgbClr val="4D565E"/>
                </a:solidFill>
              </a:rPr>
              <a:t>righthand</a:t>
            </a:r>
            <a:r>
              <a:rPr lang="en-US" dirty="0">
                <a:solidFill>
                  <a:srgbClr val="4D565E"/>
                </a:solidFill>
              </a:rPr>
              <a:t> column “More candidates” with  </a:t>
            </a:r>
          </a:p>
          <a:p>
            <a:r>
              <a:rPr lang="en-US" dirty="0"/>
              <a:t>Used by: </a:t>
            </a:r>
            <a:r>
              <a:rPr lang="en-US" b="1" dirty="0"/>
              <a:t>2 counties</a:t>
            </a:r>
          </a:p>
          <a:p>
            <a:r>
              <a:rPr lang="en-US" dirty="0"/>
              <a:t>Shown: </a:t>
            </a:r>
            <a:r>
              <a:rPr lang="en-US" b="1" dirty="0"/>
              <a:t>Yuba</a:t>
            </a:r>
          </a:p>
          <a:p>
            <a:endParaRPr lang="en-US" dirty="0"/>
          </a:p>
        </p:txBody>
      </p:sp>
      <p:sp>
        <p:nvSpPr>
          <p:cNvPr id="3" name="TextBox 2"/>
          <p:cNvSpPr txBox="1"/>
          <p:nvPr/>
        </p:nvSpPr>
        <p:spPr>
          <a:xfrm>
            <a:off x="139700" y="5854700"/>
            <a:ext cx="4220386" cy="369332"/>
          </a:xfrm>
          <a:prstGeom prst="rect">
            <a:avLst/>
          </a:prstGeom>
          <a:noFill/>
        </p:spPr>
        <p:txBody>
          <a:bodyPr wrap="none" rtlCol="0">
            <a:spAutoFit/>
          </a:bodyPr>
          <a:lstStyle/>
          <a:p>
            <a:r>
              <a:rPr lang="en-US" dirty="0"/>
              <a:t>Arrows along with column heading / footer</a:t>
            </a:r>
          </a:p>
        </p:txBody>
      </p:sp>
      <p:grpSp>
        <p:nvGrpSpPr>
          <p:cNvPr id="10" name="Group 9" descr="Image of party ballot with outlines around Instructions, column 2 foot, column 2 head."/>
          <p:cNvGrpSpPr/>
          <p:nvPr/>
        </p:nvGrpSpPr>
        <p:grpSpPr>
          <a:xfrm>
            <a:off x="113862" y="408569"/>
            <a:ext cx="4121807" cy="5272272"/>
            <a:chOff x="113862" y="408569"/>
            <a:chExt cx="4121807" cy="5272272"/>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862" y="408569"/>
              <a:ext cx="4121807" cy="5272272"/>
            </a:xfrm>
            <a:prstGeom prst="rect">
              <a:avLst/>
            </a:prstGeom>
          </p:spPr>
        </p:pic>
        <p:sp>
          <p:nvSpPr>
            <p:cNvPr id="5" name="Rectangle 4"/>
            <p:cNvSpPr/>
            <p:nvPr/>
          </p:nvSpPr>
          <p:spPr>
            <a:xfrm>
              <a:off x="1736925" y="5087007"/>
              <a:ext cx="764538" cy="325821"/>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2604027" y="2443663"/>
              <a:ext cx="764538" cy="325821"/>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1790301" y="1684422"/>
              <a:ext cx="1424537" cy="673768"/>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8" name="Right Arrow 7" descr="right facing arrow"/>
          <p:cNvSpPr/>
          <p:nvPr/>
        </p:nvSpPr>
        <p:spPr>
          <a:xfrm>
            <a:off x="8181473" y="4167740"/>
            <a:ext cx="423512" cy="192505"/>
          </a:xfrm>
          <a:prstGeom prst="rightArrow">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descr="left facing arrow"/>
          <p:cNvSpPr/>
          <p:nvPr/>
        </p:nvSpPr>
        <p:spPr>
          <a:xfrm flipH="1">
            <a:off x="7563850" y="4714775"/>
            <a:ext cx="423512" cy="192505"/>
          </a:xfrm>
          <a:prstGeom prst="rightArrow">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994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1" y="6456696"/>
            <a:ext cx="4618648" cy="365125"/>
          </a:xfrm>
          <a:prstGeom prst="rect">
            <a:avLst/>
          </a:prstGeom>
        </p:spPr>
        <p:txBody>
          <a:bodyPr/>
          <a:lstStyle/>
          <a:p>
            <a:fld id="{88F4D412-CF08-934B-8523-89CC9BC61CA5}" type="slidenum">
              <a:rPr lang="en-US" smtClean="0"/>
              <a:pPr/>
              <a:t>37</a:t>
            </a:fld>
            <a:r>
              <a:rPr lang="en-US"/>
              <a:t> US Senate contest – CA Primary 2016</a:t>
            </a:r>
            <a:endParaRPr lang="en-US" dirty="0"/>
          </a:p>
        </p:txBody>
      </p:sp>
      <p:pic>
        <p:nvPicPr>
          <p:cNvPr id="3" name="Picture 2"/>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9701" y="1536700"/>
            <a:ext cx="2863606" cy="4254500"/>
          </a:xfrm>
          <a:prstGeom prst="rect">
            <a:avLst/>
          </a:prstGeom>
          <a:ln>
            <a:solidFill>
              <a:schemeClr val="tx1"/>
            </a:solidFill>
          </a:ln>
        </p:spPr>
      </p:pic>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2748" y="1536700"/>
            <a:ext cx="2833873" cy="4254500"/>
          </a:xfrm>
          <a:prstGeom prst="rect">
            <a:avLst/>
          </a:prstGeom>
          <a:ln>
            <a:solidFill>
              <a:schemeClr val="tx1"/>
            </a:solidFill>
          </a:ln>
        </p:spPr>
      </p:pic>
      <p:sp>
        <p:nvSpPr>
          <p:cNvPr id="5" name="TextBox 4"/>
          <p:cNvSpPr txBox="1"/>
          <p:nvPr/>
        </p:nvSpPr>
        <p:spPr>
          <a:xfrm>
            <a:off x="6083300" y="2532868"/>
            <a:ext cx="3008402" cy="3693319"/>
          </a:xfrm>
          <a:prstGeom prst="rect">
            <a:avLst/>
          </a:prstGeom>
          <a:noFill/>
        </p:spPr>
        <p:txBody>
          <a:bodyPr wrap="square" rtlCol="0">
            <a:spAutoFit/>
          </a:bodyPr>
          <a:lstStyle/>
          <a:p>
            <a:r>
              <a:rPr lang="en-US" b="1" dirty="0"/>
              <a:t>Column headings and footers </a:t>
            </a:r>
            <a:endParaRPr lang="en-US" dirty="0">
              <a:solidFill>
                <a:srgbClr val="4D565E"/>
              </a:solidFill>
            </a:endParaRPr>
          </a:p>
          <a:p>
            <a:pPr marL="285750" indent="-285750">
              <a:buFont typeface="Arial" charset="0"/>
              <a:buChar char="•"/>
            </a:pPr>
            <a:r>
              <a:rPr lang="en-US" dirty="0">
                <a:solidFill>
                  <a:srgbClr val="4D565E"/>
                </a:solidFill>
              </a:rPr>
              <a:t>Instructions on preceding page (not shown)</a:t>
            </a:r>
          </a:p>
          <a:p>
            <a:pPr marL="285750" indent="-285750">
              <a:buFont typeface="Arial" charset="0"/>
              <a:buChar char="•"/>
            </a:pPr>
            <a:r>
              <a:rPr lang="en-US" dirty="0">
                <a:solidFill>
                  <a:srgbClr val="4D565E"/>
                </a:solidFill>
              </a:rPr>
              <a:t>Contest title on Column 1</a:t>
            </a:r>
          </a:p>
          <a:p>
            <a:pPr marL="285750" indent="-285750">
              <a:buFont typeface="Arial" charset="0"/>
              <a:buChar char="•"/>
            </a:pPr>
            <a:r>
              <a:rPr lang="en-US" dirty="0">
                <a:solidFill>
                  <a:srgbClr val="4D565E"/>
                </a:solidFill>
              </a:rPr>
              <a:t>No message at top of Column 2 </a:t>
            </a:r>
          </a:p>
          <a:p>
            <a:pPr marL="285750" indent="-285750">
              <a:buFont typeface="Arial" charset="0"/>
              <a:buChar char="•"/>
            </a:pPr>
            <a:r>
              <a:rPr lang="en-US" dirty="0">
                <a:solidFill>
                  <a:srgbClr val="4D565E"/>
                </a:solidFill>
              </a:rPr>
              <a:t>Columns 1 &amp; 2 staggered</a:t>
            </a:r>
          </a:p>
          <a:p>
            <a:pPr marL="285750" indent="-285750">
              <a:buFont typeface="Arial" charset="0"/>
              <a:buChar char="•"/>
            </a:pPr>
            <a:r>
              <a:rPr lang="en-US" dirty="0">
                <a:solidFill>
                  <a:srgbClr val="4D565E"/>
                </a:solidFill>
              </a:rPr>
              <a:t>Message at bottom of Column 2: “Continued on next page” with arrow</a:t>
            </a:r>
          </a:p>
          <a:p>
            <a:pPr marL="285750" indent="-285750">
              <a:buFont typeface="Arial" charset="0"/>
              <a:buChar char="•"/>
            </a:pPr>
            <a:r>
              <a:rPr lang="en-US" dirty="0">
                <a:solidFill>
                  <a:srgbClr val="4D565E"/>
                </a:solidFill>
              </a:rPr>
              <a:t>Third column on new page repeats Contest title </a:t>
            </a:r>
            <a:r>
              <a:rPr lang="en-US" dirty="0"/>
              <a:t>Shown: </a:t>
            </a:r>
            <a:r>
              <a:rPr lang="en-US" b="1" dirty="0"/>
              <a:t>San Diego</a:t>
            </a:r>
          </a:p>
        </p:txBody>
      </p:sp>
      <p:sp>
        <p:nvSpPr>
          <p:cNvPr id="6" name="TextBox 5"/>
          <p:cNvSpPr txBox="1"/>
          <p:nvPr/>
        </p:nvSpPr>
        <p:spPr>
          <a:xfrm>
            <a:off x="139700" y="5854700"/>
            <a:ext cx="3094373" cy="369332"/>
          </a:xfrm>
          <a:prstGeom prst="rect">
            <a:avLst/>
          </a:prstGeom>
          <a:noFill/>
        </p:spPr>
        <p:txBody>
          <a:bodyPr wrap="none" rtlCol="0">
            <a:spAutoFit/>
          </a:bodyPr>
          <a:lstStyle/>
          <a:p>
            <a:r>
              <a:rPr lang="en-US" dirty="0"/>
              <a:t>2 column layout across 2 pages</a:t>
            </a:r>
          </a:p>
        </p:txBody>
      </p:sp>
    </p:spTree>
    <p:extLst>
      <p:ext uri="{BB962C8B-B14F-4D97-AF65-F5344CB8AC3E}">
        <p14:creationId xmlns:p14="http://schemas.microsoft.com/office/powerpoint/2010/main" val="1470148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instructions in the Voter Guide</a:t>
            </a:r>
          </a:p>
        </p:txBody>
      </p:sp>
      <p:sp>
        <p:nvSpPr>
          <p:cNvPr id="3" name="Content Placeholder 2"/>
          <p:cNvSpPr>
            <a:spLocks noGrp="1"/>
          </p:cNvSpPr>
          <p:nvPr>
            <p:ph sz="quarter" idx="10"/>
          </p:nvPr>
        </p:nvSpPr>
        <p:spPr/>
        <p:txBody>
          <a:bodyPr/>
          <a:lstStyle/>
          <a:p>
            <a:r>
              <a:rPr lang="en-US" dirty="0"/>
              <a:t>3 counties devoted space to voter education about this contest</a:t>
            </a:r>
          </a:p>
        </p:txBody>
      </p:sp>
    </p:spTree>
    <p:extLst>
      <p:ext uri="{BB962C8B-B14F-4D97-AF65-F5344CB8AC3E}">
        <p14:creationId xmlns:p14="http://schemas.microsoft.com/office/powerpoint/2010/main" val="598911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Voter guide and deadlines</a:t>
            </a:r>
          </a:p>
        </p:txBody>
      </p:sp>
      <p:sp>
        <p:nvSpPr>
          <p:cNvPr id="3" name="Content Placeholder 2"/>
          <p:cNvSpPr>
            <a:spLocks noGrp="1"/>
          </p:cNvSpPr>
          <p:nvPr>
            <p:ph idx="1"/>
          </p:nvPr>
        </p:nvSpPr>
        <p:spPr/>
        <p:txBody>
          <a:bodyPr/>
          <a:lstStyle/>
          <a:p>
            <a:r>
              <a:rPr lang="en-US" dirty="0"/>
              <a:t>Counties found many ways to alert voters about selecting </a:t>
            </a:r>
            <a:r>
              <a:rPr lang="en-US" b="1" dirty="0"/>
              <a:t>one</a:t>
            </a:r>
            <a:r>
              <a:rPr lang="en-US" dirty="0"/>
              <a:t> of 34 candidates.</a:t>
            </a:r>
          </a:p>
          <a:p>
            <a:pPr lvl="1"/>
            <a:r>
              <a:rPr lang="en-US" dirty="0"/>
              <a:t>Some counties had printed their guides by the time the ballots were being laid out.</a:t>
            </a:r>
          </a:p>
          <a:p>
            <a:pPr lvl="1"/>
            <a:r>
              <a:rPr lang="en-US" dirty="0"/>
              <a:t>Postcards, web, social media all were harnessed.</a:t>
            </a:r>
          </a:p>
          <a:p>
            <a:r>
              <a:rPr lang="en-US" dirty="0"/>
              <a:t>Three counties managed to fit a custom message about only 1 vote for this contest into the guide.</a:t>
            </a:r>
          </a:p>
        </p:txBody>
      </p:sp>
      <p:sp>
        <p:nvSpPr>
          <p:cNvPr id="4" name="Footer Placeholder 3"/>
          <p:cNvSpPr>
            <a:spLocks noGrp="1"/>
          </p:cNvSpPr>
          <p:nvPr>
            <p:ph type="ftr" sz="quarter" idx="3"/>
          </p:nvPr>
        </p:nvSpPr>
        <p:spPr>
          <a:xfrm>
            <a:off x="1" y="6456696"/>
            <a:ext cx="4618648" cy="365125"/>
          </a:xfrm>
          <a:prstGeom prst="rect">
            <a:avLst/>
          </a:prstGeom>
        </p:spPr>
        <p:txBody>
          <a:bodyPr/>
          <a:lstStyle/>
          <a:p>
            <a:fld id="{88F4D412-CF08-934B-8523-89CC9BC61CA5}" type="slidenum">
              <a:rPr lang="en-US" smtClean="0"/>
              <a:pPr/>
              <a:t>39</a:t>
            </a:fld>
            <a:r>
              <a:rPr lang="en-US"/>
              <a:t> | US Senate contest ballot design – CA Primary 2016</a:t>
            </a:r>
            <a:endParaRPr lang="en-US" dirty="0"/>
          </a:p>
        </p:txBody>
      </p:sp>
    </p:spTree>
    <p:extLst>
      <p:ext uri="{BB962C8B-B14F-4D97-AF65-F5344CB8AC3E}">
        <p14:creationId xmlns:p14="http://schemas.microsoft.com/office/powerpoint/2010/main" val="59254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decisions we examined</a:t>
            </a:r>
          </a:p>
        </p:txBody>
      </p:sp>
      <p:sp>
        <p:nvSpPr>
          <p:cNvPr id="3" name="Content Placeholder 2"/>
          <p:cNvSpPr>
            <a:spLocks noGrp="1"/>
          </p:cNvSpPr>
          <p:nvPr>
            <p:ph idx="1"/>
          </p:nvPr>
        </p:nvSpPr>
        <p:spPr>
          <a:xfrm>
            <a:off x="1583872" y="1600200"/>
            <a:ext cx="7102928" cy="4525963"/>
          </a:xfrm>
        </p:spPr>
        <p:txBody>
          <a:bodyPr>
            <a:normAutofit/>
          </a:bodyPr>
          <a:lstStyle/>
          <a:p>
            <a:r>
              <a:rPr lang="en-US" sz="2400" dirty="0"/>
              <a:t>1 column, 2 columns or more?</a:t>
            </a:r>
          </a:p>
          <a:p>
            <a:r>
              <a:rPr lang="en-US" sz="2400" dirty="0"/>
              <a:t>How was this contest distinguished from others?</a:t>
            </a:r>
          </a:p>
          <a:p>
            <a:pPr lvl="1"/>
            <a:r>
              <a:rPr lang="en-US" sz="2000" dirty="0"/>
              <a:t>Title of contest across all columns? Shading?</a:t>
            </a:r>
          </a:p>
          <a:p>
            <a:pPr lvl="1"/>
            <a:r>
              <a:rPr lang="en-US" sz="2000" dirty="0"/>
              <a:t>Borders inside or outside the Senate columns?</a:t>
            </a:r>
          </a:p>
          <a:p>
            <a:r>
              <a:rPr lang="en-US" sz="2400" dirty="0"/>
              <a:t>How were the instructions shown?</a:t>
            </a:r>
          </a:p>
          <a:p>
            <a:pPr lvl="1"/>
            <a:r>
              <a:rPr lang="en-US" sz="2000" dirty="0"/>
              <a:t>Within the same column? In a preceding one?</a:t>
            </a:r>
          </a:p>
          <a:p>
            <a:pPr lvl="1"/>
            <a:r>
              <a:rPr lang="en-US" sz="2000" dirty="0"/>
              <a:t>How was the “Vote for One” message shown?</a:t>
            </a:r>
          </a:p>
          <a:p>
            <a:pPr lvl="1"/>
            <a:r>
              <a:rPr lang="en-US" sz="2000" dirty="0"/>
              <a:t>Was this message repeated for 2nd column?</a:t>
            </a:r>
          </a:p>
          <a:p>
            <a:r>
              <a:rPr lang="en-US" sz="2400" dirty="0"/>
              <a:t>Was the NPP ballot the same or not?</a:t>
            </a:r>
          </a:p>
          <a:p>
            <a:r>
              <a:rPr lang="en-US" sz="2400" dirty="0"/>
              <a:t>Were there instructions in the voter guide?</a:t>
            </a:r>
          </a:p>
        </p:txBody>
      </p:sp>
    </p:spTree>
    <p:extLst>
      <p:ext uri="{BB962C8B-B14F-4D97-AF65-F5344CB8AC3E}">
        <p14:creationId xmlns:p14="http://schemas.microsoft.com/office/powerpoint/2010/main" val="1833044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Provide voter </a:t>
            </a:r>
            <a:r>
              <a:rPr lang="en-US" dirty="0" err="1"/>
              <a:t>ed</a:t>
            </a:r>
            <a:r>
              <a:rPr lang="en-US" dirty="0"/>
              <a:t> in Voter Guide     “You can only vote for 1”</a:t>
            </a:r>
          </a:p>
        </p:txBody>
      </p:sp>
      <p:grpSp>
        <p:nvGrpSpPr>
          <p:cNvPr id="16" name="Group 15" descr="Madera page titled Voting for United States Senator."/>
          <p:cNvGrpSpPr/>
          <p:nvPr/>
        </p:nvGrpSpPr>
        <p:grpSpPr>
          <a:xfrm>
            <a:off x="225632" y="1816925"/>
            <a:ext cx="2646616" cy="4382921"/>
            <a:chOff x="225632" y="1816925"/>
            <a:chExt cx="2646616" cy="4382921"/>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l="-1463"/>
            <a:stretch/>
          </p:blipFill>
          <p:spPr>
            <a:xfrm>
              <a:off x="225633" y="1816925"/>
              <a:ext cx="2646615" cy="3152898"/>
            </a:xfrm>
            <a:prstGeom prst="rect">
              <a:avLst/>
            </a:prstGeom>
            <a:ln>
              <a:solidFill>
                <a:schemeClr val="tx1"/>
              </a:solidFill>
            </a:ln>
          </p:spPr>
        </p:pic>
        <p:sp>
          <p:nvSpPr>
            <p:cNvPr id="7" name="TextBox 6"/>
            <p:cNvSpPr txBox="1"/>
            <p:nvPr/>
          </p:nvSpPr>
          <p:spPr>
            <a:xfrm>
              <a:off x="225632" y="4999517"/>
              <a:ext cx="2646615" cy="1200329"/>
            </a:xfrm>
            <a:prstGeom prst="rect">
              <a:avLst/>
            </a:prstGeom>
            <a:noFill/>
          </p:spPr>
          <p:txBody>
            <a:bodyPr wrap="square" rtlCol="0">
              <a:spAutoFit/>
            </a:bodyPr>
            <a:lstStyle/>
            <a:p>
              <a:r>
                <a:rPr lang="en-US" dirty="0"/>
                <a:t>Madera County dedicated a whole page, including a reminder: Candidates appear on front &amp; back</a:t>
              </a:r>
            </a:p>
          </p:txBody>
        </p:sp>
      </p:grpSp>
      <p:sp>
        <p:nvSpPr>
          <p:cNvPr id="8" name="TextBox 7" descr="Orange county page with area titled Voting for United States Senator. (Box around this area for this presentation.)"/>
          <p:cNvSpPr txBox="1"/>
          <p:nvPr/>
        </p:nvSpPr>
        <p:spPr>
          <a:xfrm>
            <a:off x="3325085" y="4999517"/>
            <a:ext cx="2208810" cy="1200329"/>
          </a:xfrm>
          <a:prstGeom prst="rect">
            <a:avLst/>
          </a:prstGeom>
          <a:noFill/>
        </p:spPr>
        <p:txBody>
          <a:bodyPr wrap="square" rtlCol="0">
            <a:spAutoFit/>
          </a:bodyPr>
          <a:lstStyle/>
          <a:p>
            <a:r>
              <a:rPr lang="en-US" dirty="0"/>
              <a:t>Orange County fit a paragraph and 2 illustrations between mandated language</a:t>
            </a:r>
          </a:p>
        </p:txBody>
      </p:sp>
      <p:pic>
        <p:nvPicPr>
          <p:cNvPr id="5" name="Picture 4" descr="Orange county page with area titled Voting for United States Senator. (Box around this area for this presentation.)"/>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25085" y="1816925"/>
            <a:ext cx="2389745" cy="3152898"/>
          </a:xfrm>
          <a:prstGeom prst="rect">
            <a:avLst/>
          </a:prstGeom>
          <a:ln>
            <a:solidFill>
              <a:schemeClr val="tx1"/>
            </a:solidFill>
          </a:ln>
        </p:spPr>
      </p:pic>
      <p:pic>
        <p:nvPicPr>
          <p:cNvPr id="6" name="Picture 5" descr="Alameda's page called &quot;What's New in 2016?&quot; is divided in thirds. The top part (boxed for this presentation) is Voting for United States Senato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95638" y="1816925"/>
            <a:ext cx="2698980" cy="3152898"/>
          </a:xfrm>
          <a:prstGeom prst="rect">
            <a:avLst/>
          </a:prstGeom>
          <a:ln>
            <a:solidFill>
              <a:schemeClr val="tx1"/>
            </a:solidFill>
          </a:ln>
        </p:spPr>
      </p:pic>
      <p:sp>
        <p:nvSpPr>
          <p:cNvPr id="13" name="TextBox 12"/>
          <p:cNvSpPr txBox="1"/>
          <p:nvPr/>
        </p:nvSpPr>
        <p:spPr>
          <a:xfrm>
            <a:off x="6244432" y="4997538"/>
            <a:ext cx="2208810" cy="1200329"/>
          </a:xfrm>
          <a:prstGeom prst="rect">
            <a:avLst/>
          </a:prstGeom>
          <a:noFill/>
        </p:spPr>
        <p:txBody>
          <a:bodyPr wrap="square" rtlCol="0">
            <a:spAutoFit/>
          </a:bodyPr>
          <a:lstStyle/>
          <a:p>
            <a:r>
              <a:rPr lang="en-US" dirty="0"/>
              <a:t>Alameda County put Voting for US Senator first on its page</a:t>
            </a:r>
          </a:p>
          <a:p>
            <a:r>
              <a:rPr lang="en-US" dirty="0"/>
              <a:t>What’s New in 2016? </a:t>
            </a:r>
          </a:p>
        </p:txBody>
      </p:sp>
      <p:sp>
        <p:nvSpPr>
          <p:cNvPr id="4" name="Rectangle 3" descr="Orange county page with area titled Voting for United States Senator. (Box around this area for this presentation.)"/>
          <p:cNvSpPr/>
          <p:nvPr/>
        </p:nvSpPr>
        <p:spPr>
          <a:xfrm>
            <a:off x="3217762" y="2835797"/>
            <a:ext cx="2615879" cy="740780"/>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065134" y="1816925"/>
            <a:ext cx="2916820" cy="1319814"/>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379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Instructions in the ballot</a:t>
            </a:r>
          </a:p>
        </p:txBody>
      </p:sp>
      <p:sp>
        <p:nvSpPr>
          <p:cNvPr id="3" name="Content Placeholder 2"/>
          <p:cNvSpPr>
            <a:spLocks noGrp="1"/>
          </p:cNvSpPr>
          <p:nvPr>
            <p:ph sz="quarter" idx="10"/>
          </p:nvPr>
        </p:nvSpPr>
        <p:spPr/>
        <p:txBody>
          <a:bodyPr/>
          <a:lstStyle/>
          <a:p>
            <a:r>
              <a:rPr lang="en-US" dirty="0"/>
              <a:t>All 58 counties included mandated language on the ballot</a:t>
            </a:r>
          </a:p>
        </p:txBody>
      </p:sp>
    </p:spTree>
    <p:extLst>
      <p:ext uri="{BB962C8B-B14F-4D97-AF65-F5344CB8AC3E}">
        <p14:creationId xmlns:p14="http://schemas.microsoft.com/office/powerpoint/2010/main" val="414103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Mandated instructions</a:t>
            </a:r>
          </a:p>
        </p:txBody>
      </p:sp>
      <p:sp>
        <p:nvSpPr>
          <p:cNvPr id="5" name="Content Placeholder 4"/>
          <p:cNvSpPr>
            <a:spLocks noGrp="1"/>
          </p:cNvSpPr>
          <p:nvPr>
            <p:ph idx="1"/>
          </p:nvPr>
        </p:nvSpPr>
        <p:spPr/>
        <p:txBody>
          <a:bodyPr/>
          <a:lstStyle/>
          <a:p>
            <a:r>
              <a:rPr lang="en-US" dirty="0"/>
              <a:t>Mandated instructions often appear above relevant column or columns</a:t>
            </a:r>
          </a:p>
          <a:p>
            <a:r>
              <a:rPr lang="en-US" dirty="0"/>
              <a:t>Sometimes these instructions appear in the column to the left, which can also mean on previous page.</a:t>
            </a:r>
          </a:p>
        </p:txBody>
      </p:sp>
    </p:spTree>
    <p:extLst>
      <p:ext uri="{BB962C8B-B14F-4D97-AF65-F5344CB8AC3E}">
        <p14:creationId xmlns:p14="http://schemas.microsoft.com/office/powerpoint/2010/main" val="1743105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Box overlaid on image of NPP ballot. Instructions only on first column."/>
          <p:cNvGrpSpPr/>
          <p:nvPr/>
        </p:nvGrpSpPr>
        <p:grpSpPr>
          <a:xfrm>
            <a:off x="245379" y="925630"/>
            <a:ext cx="3032672" cy="4181456"/>
            <a:chOff x="191344" y="925630"/>
            <a:chExt cx="1881790" cy="2527018"/>
          </a:xfrm>
        </p:grpSpPr>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91344" y="925630"/>
              <a:ext cx="1881790" cy="2527018"/>
            </a:xfrm>
            <a:prstGeom prst="rect">
              <a:avLst/>
            </a:prstGeom>
          </p:spPr>
        </p:pic>
        <p:sp>
          <p:nvSpPr>
            <p:cNvPr id="4" name="Rectangle 3"/>
            <p:cNvSpPr/>
            <p:nvPr/>
          </p:nvSpPr>
          <p:spPr>
            <a:xfrm>
              <a:off x="276736" y="1247435"/>
              <a:ext cx="1418956" cy="309766"/>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3306649" y="925630"/>
            <a:ext cx="3259251" cy="4181456"/>
            <a:chOff x="3433649" y="925630"/>
            <a:chExt cx="3259251" cy="4181456"/>
          </a:xfrm>
        </p:grpSpPr>
        <p:pic>
          <p:nvPicPr>
            <p:cNvPr id="5" name="Picture 4" descr="Box around instructions (in 3 languages) within NPP ballot in first column only."/>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33649" y="925630"/>
              <a:ext cx="3259251" cy="4181456"/>
            </a:xfrm>
            <a:prstGeom prst="rect">
              <a:avLst/>
            </a:prstGeom>
          </p:spPr>
        </p:pic>
        <p:sp>
          <p:nvSpPr>
            <p:cNvPr id="6" name="Rectangle 5" descr="Box around instructions (in 3 languages) within NPP ballot in first column only."/>
            <p:cNvSpPr/>
            <p:nvPr/>
          </p:nvSpPr>
          <p:spPr>
            <a:xfrm>
              <a:off x="3683000" y="1172096"/>
              <a:ext cx="788023" cy="1431404"/>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88900" y="5397500"/>
            <a:ext cx="2888431" cy="646331"/>
          </a:xfrm>
          <a:prstGeom prst="rect">
            <a:avLst/>
          </a:prstGeom>
          <a:noFill/>
        </p:spPr>
        <p:txBody>
          <a:bodyPr wrap="square" rtlCol="0">
            <a:spAutoFit/>
          </a:bodyPr>
          <a:lstStyle/>
          <a:p>
            <a:r>
              <a:rPr lang="en-US" dirty="0"/>
              <a:t>Voter-nominated offices Instructions above contest</a:t>
            </a:r>
          </a:p>
        </p:txBody>
      </p:sp>
      <p:sp>
        <p:nvSpPr>
          <p:cNvPr id="10" name="TextBox 9"/>
          <p:cNvSpPr txBox="1"/>
          <p:nvPr/>
        </p:nvSpPr>
        <p:spPr>
          <a:xfrm>
            <a:off x="3441700" y="5410200"/>
            <a:ext cx="2888431" cy="646331"/>
          </a:xfrm>
          <a:prstGeom prst="rect">
            <a:avLst/>
          </a:prstGeom>
          <a:noFill/>
        </p:spPr>
        <p:txBody>
          <a:bodyPr wrap="square" rtlCol="0">
            <a:spAutoFit/>
          </a:bodyPr>
          <a:lstStyle/>
          <a:p>
            <a:r>
              <a:rPr lang="en-US" dirty="0"/>
              <a:t>Voter-nominated offices Instructions above contest</a:t>
            </a:r>
          </a:p>
        </p:txBody>
      </p:sp>
      <p:sp>
        <p:nvSpPr>
          <p:cNvPr id="11" name="TextBox 10"/>
          <p:cNvSpPr txBox="1"/>
          <p:nvPr/>
        </p:nvSpPr>
        <p:spPr>
          <a:xfrm>
            <a:off x="6819901" y="3415606"/>
            <a:ext cx="2146299" cy="2585323"/>
          </a:xfrm>
          <a:prstGeom prst="rect">
            <a:avLst/>
          </a:prstGeom>
          <a:noFill/>
        </p:spPr>
        <p:txBody>
          <a:bodyPr wrap="square" rtlCol="0">
            <a:spAutoFit/>
          </a:bodyPr>
          <a:lstStyle/>
          <a:p>
            <a:r>
              <a:rPr lang="en-US" b="1" dirty="0"/>
              <a:t>Placement of Instructions</a:t>
            </a:r>
          </a:p>
          <a:p>
            <a:pPr marL="285750" indent="-285750">
              <a:buFont typeface="Arial" charset="0"/>
              <a:buChar char="•"/>
            </a:pPr>
            <a:r>
              <a:rPr lang="en-US" dirty="0">
                <a:solidFill>
                  <a:srgbClr val="4D565E"/>
                </a:solidFill>
              </a:rPr>
              <a:t>Above the contest, usually</a:t>
            </a:r>
          </a:p>
          <a:p>
            <a:pPr marL="285750" indent="-285750">
              <a:buFont typeface="Arial" charset="0"/>
              <a:buChar char="•"/>
            </a:pPr>
            <a:r>
              <a:rPr lang="en-US" dirty="0">
                <a:solidFill>
                  <a:srgbClr val="4D565E"/>
                </a:solidFill>
              </a:rPr>
              <a:t>Spans columns, or</a:t>
            </a:r>
          </a:p>
          <a:p>
            <a:pPr marL="285750" indent="-285750">
              <a:buFont typeface="Arial" charset="0"/>
              <a:buChar char="•"/>
            </a:pPr>
            <a:r>
              <a:rPr lang="en-US" dirty="0">
                <a:solidFill>
                  <a:srgbClr val="4D565E"/>
                </a:solidFill>
              </a:rPr>
              <a:t>In only 1 column</a:t>
            </a:r>
          </a:p>
          <a:p>
            <a:r>
              <a:rPr lang="en-US" dirty="0"/>
              <a:t>Shown: </a:t>
            </a:r>
            <a:r>
              <a:rPr lang="en-US" b="1" dirty="0"/>
              <a:t>Placer </a:t>
            </a:r>
            <a:r>
              <a:rPr lang="en-US" dirty="0"/>
              <a:t>(left)</a:t>
            </a:r>
          </a:p>
          <a:p>
            <a:r>
              <a:rPr lang="en-US" b="1" dirty="0"/>
              <a:t>Sacramento </a:t>
            </a:r>
            <a:r>
              <a:rPr lang="en-US" dirty="0"/>
              <a:t>(right)</a:t>
            </a:r>
          </a:p>
        </p:txBody>
      </p:sp>
    </p:spTree>
    <p:extLst>
      <p:ext uri="{BB962C8B-B14F-4D97-AF65-F5344CB8AC3E}">
        <p14:creationId xmlns:p14="http://schemas.microsoft.com/office/powerpoint/2010/main" val="334418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5401" y="2602637"/>
            <a:ext cx="2552699" cy="2862322"/>
          </a:xfrm>
          <a:prstGeom prst="rect">
            <a:avLst/>
          </a:prstGeom>
          <a:noFill/>
        </p:spPr>
        <p:txBody>
          <a:bodyPr wrap="square" rtlCol="0">
            <a:spAutoFit/>
          </a:bodyPr>
          <a:lstStyle/>
          <a:p>
            <a:r>
              <a:rPr lang="en-US" b="1" dirty="0"/>
              <a:t>Placement of Instructions</a:t>
            </a:r>
          </a:p>
          <a:p>
            <a:pPr marL="285750" indent="-285750">
              <a:buFont typeface="Arial" charset="0"/>
              <a:buChar char="•"/>
            </a:pPr>
            <a:r>
              <a:rPr lang="en-US" dirty="0">
                <a:solidFill>
                  <a:srgbClr val="4D565E"/>
                </a:solidFill>
              </a:rPr>
              <a:t>May appear in column to left of contest</a:t>
            </a:r>
          </a:p>
          <a:p>
            <a:pPr marL="285750" indent="-285750">
              <a:buFont typeface="Arial" charset="0"/>
              <a:buChar char="•"/>
            </a:pPr>
            <a:r>
              <a:rPr lang="en-US" dirty="0">
                <a:solidFill>
                  <a:srgbClr val="4D565E"/>
                </a:solidFill>
              </a:rPr>
              <a:t>May appear on preceding page, to allow space for 34 candidate names</a:t>
            </a:r>
          </a:p>
          <a:p>
            <a:r>
              <a:rPr lang="en-US" dirty="0"/>
              <a:t>Shown:</a:t>
            </a:r>
            <a:r>
              <a:rPr lang="en-US" b="1" dirty="0"/>
              <a:t> Humboldt </a:t>
            </a:r>
            <a:r>
              <a:rPr lang="en-US" dirty="0"/>
              <a:t>(left)</a:t>
            </a:r>
          </a:p>
          <a:p>
            <a:pPr lvl="1"/>
            <a:r>
              <a:rPr lang="en-US" dirty="0"/>
              <a:t>     </a:t>
            </a:r>
            <a:r>
              <a:rPr lang="en-US" b="1" dirty="0"/>
              <a:t>Shasta </a:t>
            </a:r>
            <a:r>
              <a:rPr lang="en-US" dirty="0"/>
              <a:t>(right)</a:t>
            </a:r>
          </a:p>
        </p:txBody>
      </p:sp>
      <p:pic>
        <p:nvPicPr>
          <p:cNvPr id="6" name="Picture 5" descr="Detail of image of NPP ballot area with instructions in first column (boxed), candidate names in second column."/>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52215" y="1053233"/>
            <a:ext cx="3907256" cy="3505725"/>
          </a:xfrm>
          <a:prstGeom prst="rect">
            <a:avLst/>
          </a:prstGeom>
        </p:spPr>
      </p:pic>
      <p:sp>
        <p:nvSpPr>
          <p:cNvPr id="7" name="Rectangle 6"/>
          <p:cNvSpPr/>
          <p:nvPr/>
        </p:nvSpPr>
        <p:spPr>
          <a:xfrm>
            <a:off x="355601" y="2680873"/>
            <a:ext cx="1460500" cy="1940324"/>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55601" y="5207000"/>
            <a:ext cx="2451100" cy="923330"/>
          </a:xfrm>
          <a:prstGeom prst="rect">
            <a:avLst/>
          </a:prstGeom>
          <a:noFill/>
        </p:spPr>
        <p:txBody>
          <a:bodyPr wrap="square" rtlCol="0">
            <a:spAutoFit/>
          </a:bodyPr>
          <a:lstStyle/>
          <a:p>
            <a:r>
              <a:rPr lang="en-US" dirty="0"/>
              <a:t>Voter-nominated offices </a:t>
            </a:r>
            <a:r>
              <a:rPr lang="en-US"/>
              <a:t>Instructions in previous column</a:t>
            </a:r>
            <a:endParaRPr lang="en-US" dirty="0"/>
          </a:p>
        </p:txBody>
      </p:sp>
      <p:grpSp>
        <p:nvGrpSpPr>
          <p:cNvPr id="9" name="Group 8" descr="Two smaller images of front of ballot (both Party (above) and NPP (below), showing where instructional text appears (and also that much of the page is blank.)"/>
          <p:cNvGrpSpPr/>
          <p:nvPr/>
        </p:nvGrpSpPr>
        <p:grpSpPr>
          <a:xfrm>
            <a:off x="4104004" y="902750"/>
            <a:ext cx="1821669" cy="5321239"/>
            <a:chOff x="240632" y="877350"/>
            <a:chExt cx="1821669" cy="5321239"/>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0632" y="877350"/>
              <a:ext cx="1821669" cy="244031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0632" y="3388947"/>
              <a:ext cx="1821669" cy="2440310"/>
            </a:xfrm>
            <a:prstGeom prst="rect">
              <a:avLst/>
            </a:prstGeom>
          </p:spPr>
        </p:pic>
        <p:sp>
          <p:nvSpPr>
            <p:cNvPr id="12" name="TextBox 11"/>
            <p:cNvSpPr txBox="1"/>
            <p:nvPr/>
          </p:nvSpPr>
          <p:spPr>
            <a:xfrm>
              <a:off x="240632" y="5829257"/>
              <a:ext cx="1821669" cy="369332"/>
            </a:xfrm>
            <a:prstGeom prst="rect">
              <a:avLst/>
            </a:prstGeom>
            <a:noFill/>
          </p:spPr>
          <p:txBody>
            <a:bodyPr wrap="square" rtlCol="0">
              <a:spAutoFit/>
            </a:bodyPr>
            <a:lstStyle/>
            <a:p>
              <a:r>
                <a:rPr lang="en-US" dirty="0"/>
                <a:t>Front of ballot</a:t>
              </a:r>
            </a:p>
          </p:txBody>
        </p:sp>
      </p:grpSp>
      <p:sp>
        <p:nvSpPr>
          <p:cNvPr id="13" name="Rectangle 12"/>
          <p:cNvSpPr/>
          <p:nvPr/>
        </p:nvSpPr>
        <p:spPr>
          <a:xfrm>
            <a:off x="4813300" y="1224030"/>
            <a:ext cx="931788" cy="312670"/>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343400" y="3651035"/>
            <a:ext cx="1308099" cy="321280"/>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088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Vote for One </a:t>
            </a:r>
          </a:p>
        </p:txBody>
      </p:sp>
      <p:sp>
        <p:nvSpPr>
          <p:cNvPr id="3" name="Content Placeholder 2"/>
          <p:cNvSpPr>
            <a:spLocks noGrp="1"/>
          </p:cNvSpPr>
          <p:nvPr>
            <p:ph sz="quarter" idx="10"/>
          </p:nvPr>
        </p:nvSpPr>
        <p:spPr/>
        <p:txBody>
          <a:bodyPr/>
          <a:lstStyle/>
          <a:p>
            <a:r>
              <a:rPr lang="en-US" dirty="0"/>
              <a:t>Each contest makes number of possible votes explicit.</a:t>
            </a:r>
          </a:p>
        </p:txBody>
      </p:sp>
    </p:spTree>
    <p:extLst>
      <p:ext uri="{BB962C8B-B14F-4D97-AF65-F5344CB8AC3E}">
        <p14:creationId xmlns:p14="http://schemas.microsoft.com/office/powerpoint/2010/main" val="677688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“Vote for One” reminder</a:t>
            </a:r>
          </a:p>
        </p:txBody>
      </p:sp>
      <p:sp>
        <p:nvSpPr>
          <p:cNvPr id="3" name="Content Placeholder 2"/>
          <p:cNvSpPr>
            <a:spLocks noGrp="1"/>
          </p:cNvSpPr>
          <p:nvPr>
            <p:ph idx="1"/>
          </p:nvPr>
        </p:nvSpPr>
        <p:spPr>
          <a:xfrm>
            <a:off x="2291318" y="1600200"/>
            <a:ext cx="6395481" cy="4771724"/>
          </a:xfrm>
        </p:spPr>
        <p:txBody>
          <a:bodyPr>
            <a:normAutofit fontScale="92500"/>
          </a:bodyPr>
          <a:lstStyle/>
          <a:p>
            <a:pPr marL="0" indent="0">
              <a:buNone/>
            </a:pPr>
            <a:r>
              <a:rPr lang="en-US" dirty="0"/>
              <a:t>Each contest mentions how many votes can be cast.</a:t>
            </a:r>
          </a:p>
          <a:p>
            <a:r>
              <a:rPr lang="en-US" dirty="0"/>
              <a:t>How is the message displayed?</a:t>
            </a:r>
          </a:p>
          <a:p>
            <a:pPr lvl="1"/>
            <a:r>
              <a:rPr lang="en-US" dirty="0">
                <a:solidFill>
                  <a:schemeClr val="tx1"/>
                </a:solidFill>
              </a:rPr>
              <a:t>Left-aligned 		</a:t>
            </a:r>
          </a:p>
          <a:p>
            <a:pPr lvl="1"/>
            <a:r>
              <a:rPr lang="en-US" dirty="0">
                <a:solidFill>
                  <a:schemeClr val="tx1"/>
                </a:solidFill>
              </a:rPr>
              <a:t>Centered			</a:t>
            </a:r>
          </a:p>
          <a:p>
            <a:pPr lvl="1"/>
            <a:r>
              <a:rPr lang="en-US" dirty="0">
                <a:solidFill>
                  <a:schemeClr val="tx1"/>
                </a:solidFill>
              </a:rPr>
              <a:t>Right-aligned		</a:t>
            </a:r>
            <a:endParaRPr lang="en-US" dirty="0"/>
          </a:p>
          <a:p>
            <a:pPr lvl="1"/>
            <a:r>
              <a:rPr lang="en-US" dirty="0"/>
              <a:t>Mixed			</a:t>
            </a:r>
          </a:p>
          <a:p>
            <a:pPr marL="0" indent="0">
              <a:buNone/>
            </a:pPr>
            <a:r>
              <a:rPr lang="en-US" dirty="0"/>
              <a:t>Does one pattern work better than another?</a:t>
            </a:r>
          </a:p>
          <a:p>
            <a:r>
              <a:rPr lang="en-US" dirty="0"/>
              <a:t>It’s worth looking at the alignment of message to location where voter makes marks (oval to left of name, arrow on right of name </a:t>
            </a:r>
            <a:r>
              <a:rPr lang="is-IS" dirty="0"/>
              <a:t>…</a:t>
            </a:r>
            <a:r>
              <a:rPr lang="en-US" dirty="0"/>
              <a:t>)</a:t>
            </a:r>
          </a:p>
        </p:txBody>
      </p:sp>
    </p:spTree>
    <p:extLst>
      <p:ext uri="{BB962C8B-B14F-4D97-AF65-F5344CB8AC3E}">
        <p14:creationId xmlns:p14="http://schemas.microsoft.com/office/powerpoint/2010/main" val="1171761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842000" y="2324100"/>
            <a:ext cx="3111500" cy="3693319"/>
          </a:xfrm>
          <a:prstGeom prst="rect">
            <a:avLst/>
          </a:prstGeom>
          <a:noFill/>
        </p:spPr>
        <p:txBody>
          <a:bodyPr wrap="square" rtlCol="0">
            <a:spAutoFit/>
          </a:bodyPr>
          <a:lstStyle/>
          <a:p>
            <a:r>
              <a:rPr lang="en-US" b="1" dirty="0"/>
              <a:t>Vote for One (Left-aligned)</a:t>
            </a:r>
            <a:endParaRPr lang="en-US" dirty="0">
              <a:solidFill>
                <a:srgbClr val="4D565E"/>
              </a:solidFill>
            </a:endParaRPr>
          </a:p>
          <a:p>
            <a:r>
              <a:rPr lang="en-US" dirty="0">
                <a:solidFill>
                  <a:srgbClr val="4D565E"/>
                </a:solidFill>
              </a:rPr>
              <a:t>Contest Titles appear above</a:t>
            </a:r>
          </a:p>
          <a:p>
            <a:pPr marL="285750" indent="-285750">
              <a:buFont typeface="Arial" charset="0"/>
              <a:buChar char="•"/>
            </a:pPr>
            <a:r>
              <a:rPr lang="en-US" dirty="0">
                <a:solidFill>
                  <a:srgbClr val="4D565E"/>
                </a:solidFill>
              </a:rPr>
              <a:t>Many counties included message about “34 candidates for US Senate”</a:t>
            </a:r>
          </a:p>
          <a:p>
            <a:pPr marL="285750" indent="-285750">
              <a:buFont typeface="Arial" charset="0"/>
              <a:buChar char="•"/>
            </a:pPr>
            <a:r>
              <a:rPr lang="en-US" dirty="0">
                <a:solidFill>
                  <a:srgbClr val="4D565E"/>
                </a:solidFill>
              </a:rPr>
              <a:t>Vote for One appears left aligned in one column layout (above) and in two column layout (below)</a:t>
            </a:r>
          </a:p>
          <a:p>
            <a:pPr marL="285750" indent="-285750">
              <a:buFont typeface="Arial" charset="0"/>
              <a:buChar char="•"/>
            </a:pPr>
            <a:r>
              <a:rPr lang="en-US" dirty="0">
                <a:solidFill>
                  <a:srgbClr val="4D565E"/>
                </a:solidFill>
              </a:rPr>
              <a:t>Voter marks on left of name </a:t>
            </a:r>
          </a:p>
          <a:p>
            <a:r>
              <a:rPr lang="en-US" dirty="0"/>
              <a:t>Used by: </a:t>
            </a:r>
            <a:r>
              <a:rPr lang="en-US" b="1" dirty="0"/>
              <a:t>11 counties</a:t>
            </a:r>
          </a:p>
          <a:p>
            <a:r>
              <a:rPr lang="en-US" dirty="0"/>
              <a:t>Shown: </a:t>
            </a:r>
            <a:r>
              <a:rPr lang="en-US" b="1" dirty="0"/>
              <a:t>Butte (above)</a:t>
            </a:r>
          </a:p>
          <a:p>
            <a:pPr lvl="1"/>
            <a:r>
              <a:rPr lang="en-US" b="1" dirty="0"/>
              <a:t>      San Mateo (below)</a:t>
            </a:r>
          </a:p>
        </p:txBody>
      </p:sp>
      <p:grpSp>
        <p:nvGrpSpPr>
          <p:cNvPr id="3" name="Group 2" descr="Detail of image at top of contest showing 2 lines: United States Senator and Vote for One, plus first 3 candidate names."/>
          <p:cNvGrpSpPr/>
          <p:nvPr/>
        </p:nvGrpSpPr>
        <p:grpSpPr>
          <a:xfrm>
            <a:off x="327332" y="1206500"/>
            <a:ext cx="4346268" cy="1308100"/>
            <a:chOff x="327332" y="1206500"/>
            <a:chExt cx="4346268" cy="130810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332" y="1206500"/>
              <a:ext cx="4346268" cy="1308100"/>
            </a:xfrm>
            <a:prstGeom prst="rect">
              <a:avLst/>
            </a:prstGeom>
          </p:spPr>
        </p:pic>
        <p:sp>
          <p:nvSpPr>
            <p:cNvPr id="9" name="Rectangle 8"/>
            <p:cNvSpPr/>
            <p:nvPr/>
          </p:nvSpPr>
          <p:spPr>
            <a:xfrm>
              <a:off x="355601" y="1391859"/>
              <a:ext cx="1320799" cy="360741"/>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327332" y="2623819"/>
            <a:ext cx="3093604" cy="369332"/>
          </a:xfrm>
          <a:prstGeom prst="rect">
            <a:avLst/>
          </a:prstGeom>
          <a:noFill/>
        </p:spPr>
        <p:txBody>
          <a:bodyPr wrap="none" rtlCol="0">
            <a:spAutoFit/>
          </a:bodyPr>
          <a:lstStyle/>
          <a:p>
            <a:r>
              <a:rPr lang="en-US" dirty="0"/>
              <a:t>Left aligned (one wide column)</a:t>
            </a:r>
          </a:p>
        </p:txBody>
      </p:sp>
      <p:grpSp>
        <p:nvGrpSpPr>
          <p:cNvPr id="5" name="Group 4" descr="Detail of image at top of contest columnshowing 2 lines: United States Senator and vote for one. &quot;ATTENTION: The United States Senator contest has 34 candidates and spans two volumns&quot;. Candidate names in lefthand column begin after instructions. Candidate names in righthand column start at top of contest column."/>
          <p:cNvGrpSpPr/>
          <p:nvPr/>
        </p:nvGrpSpPr>
        <p:grpSpPr>
          <a:xfrm>
            <a:off x="355601" y="3543299"/>
            <a:ext cx="4317999" cy="1325849"/>
            <a:chOff x="355601" y="3543299"/>
            <a:chExt cx="4317999" cy="1325849"/>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3543299"/>
              <a:ext cx="4292600" cy="1325849"/>
            </a:xfrm>
            <a:prstGeom prst="rect">
              <a:avLst/>
            </a:prstGeom>
          </p:spPr>
        </p:pic>
        <p:sp>
          <p:nvSpPr>
            <p:cNvPr id="10" name="Rectangle 9"/>
            <p:cNvSpPr/>
            <p:nvPr/>
          </p:nvSpPr>
          <p:spPr>
            <a:xfrm>
              <a:off x="355601" y="3585170"/>
              <a:ext cx="863599" cy="423206"/>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327332" y="5008602"/>
            <a:ext cx="2677977" cy="369332"/>
          </a:xfrm>
          <a:prstGeom prst="rect">
            <a:avLst/>
          </a:prstGeom>
          <a:noFill/>
        </p:spPr>
        <p:txBody>
          <a:bodyPr wrap="none" rtlCol="0">
            <a:spAutoFit/>
          </a:bodyPr>
          <a:lstStyle/>
          <a:p>
            <a:r>
              <a:rPr lang="en-US" dirty="0"/>
              <a:t>Left </a:t>
            </a:r>
            <a:r>
              <a:rPr lang="en-US"/>
              <a:t>aligned (two columns)</a:t>
            </a:r>
            <a:endParaRPr lang="en-US" dirty="0"/>
          </a:p>
        </p:txBody>
      </p:sp>
    </p:spTree>
    <p:extLst>
      <p:ext uri="{BB962C8B-B14F-4D97-AF65-F5344CB8AC3E}">
        <p14:creationId xmlns:p14="http://schemas.microsoft.com/office/powerpoint/2010/main" val="150816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descr="Detail of image at top of  contest showing 3 lines: United States Senator, United States Senate, and Vote for One, plus first 2 rows of 3 columns of candidate names."/>
          <p:cNvGrpSpPr/>
          <p:nvPr/>
        </p:nvGrpSpPr>
        <p:grpSpPr>
          <a:xfrm>
            <a:off x="254000" y="662182"/>
            <a:ext cx="5435600" cy="1192018"/>
            <a:chOff x="254000" y="662182"/>
            <a:chExt cx="5435600" cy="1192018"/>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000" y="662182"/>
              <a:ext cx="5435600" cy="1192018"/>
            </a:xfrm>
            <a:prstGeom prst="rect">
              <a:avLst/>
            </a:prstGeom>
            <a:ln>
              <a:solidFill>
                <a:schemeClr val="tx1"/>
              </a:solidFill>
            </a:ln>
          </p:spPr>
        </p:pic>
        <p:sp>
          <p:nvSpPr>
            <p:cNvPr id="7" name="Rectangle 6"/>
            <p:cNvSpPr/>
            <p:nvPr/>
          </p:nvSpPr>
          <p:spPr>
            <a:xfrm>
              <a:off x="1828801" y="702197"/>
              <a:ext cx="2704470" cy="740780"/>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254000" y="1893770"/>
            <a:ext cx="3092898" cy="369332"/>
          </a:xfrm>
          <a:prstGeom prst="rect">
            <a:avLst/>
          </a:prstGeom>
          <a:noFill/>
        </p:spPr>
        <p:txBody>
          <a:bodyPr wrap="none" rtlCol="0">
            <a:spAutoFit/>
          </a:bodyPr>
          <a:lstStyle/>
          <a:p>
            <a:r>
              <a:rPr lang="en-US" dirty="0"/>
              <a:t>Center aligned </a:t>
            </a:r>
            <a:r>
              <a:rPr lang="en-US"/>
              <a:t>(three columns)</a:t>
            </a:r>
          </a:p>
        </p:txBody>
      </p:sp>
      <p:sp>
        <p:nvSpPr>
          <p:cNvPr id="13" name="TextBox 12"/>
          <p:cNvSpPr txBox="1"/>
          <p:nvPr/>
        </p:nvSpPr>
        <p:spPr>
          <a:xfrm>
            <a:off x="241300" y="5854700"/>
            <a:ext cx="3363613" cy="369332"/>
          </a:xfrm>
          <a:prstGeom prst="rect">
            <a:avLst/>
          </a:prstGeom>
          <a:noFill/>
        </p:spPr>
        <p:txBody>
          <a:bodyPr wrap="none" rtlCol="0">
            <a:spAutoFit/>
          </a:bodyPr>
          <a:lstStyle/>
          <a:p>
            <a:r>
              <a:rPr lang="en-US" dirty="0"/>
              <a:t>Center aligned (</a:t>
            </a:r>
            <a:r>
              <a:rPr lang="en-US"/>
              <a:t>one wide column</a:t>
            </a:r>
            <a:r>
              <a:rPr lang="en-US" dirty="0"/>
              <a:t>)</a:t>
            </a:r>
          </a:p>
        </p:txBody>
      </p:sp>
      <p:sp>
        <p:nvSpPr>
          <p:cNvPr id="14" name="TextBox 13"/>
          <p:cNvSpPr txBox="1"/>
          <p:nvPr/>
        </p:nvSpPr>
        <p:spPr>
          <a:xfrm>
            <a:off x="5842000" y="2107264"/>
            <a:ext cx="3111500" cy="3970318"/>
          </a:xfrm>
          <a:prstGeom prst="rect">
            <a:avLst/>
          </a:prstGeom>
          <a:noFill/>
        </p:spPr>
        <p:txBody>
          <a:bodyPr wrap="square" rtlCol="0">
            <a:spAutoFit/>
          </a:bodyPr>
          <a:lstStyle/>
          <a:p>
            <a:r>
              <a:rPr lang="en-US" b="1" dirty="0"/>
              <a:t>Vote for One (Centered)</a:t>
            </a:r>
            <a:endParaRPr lang="en-US" dirty="0">
              <a:solidFill>
                <a:srgbClr val="4D565E"/>
              </a:solidFill>
            </a:endParaRPr>
          </a:p>
          <a:p>
            <a:r>
              <a:rPr lang="en-US" dirty="0">
                <a:solidFill>
                  <a:srgbClr val="4D565E"/>
                </a:solidFill>
              </a:rPr>
              <a:t>Contest Titles appear above candidate names</a:t>
            </a:r>
          </a:p>
          <a:p>
            <a:pPr marL="285750" indent="-285750">
              <a:buFont typeface="Arial" charset="0"/>
              <a:buChar char="•"/>
            </a:pPr>
            <a:r>
              <a:rPr lang="en-US" dirty="0">
                <a:solidFill>
                  <a:srgbClr val="4D565E"/>
                </a:solidFill>
              </a:rPr>
              <a:t>Many counties included message about “34 candidates for US Senate”</a:t>
            </a:r>
          </a:p>
          <a:p>
            <a:pPr marL="285750" indent="-285750">
              <a:buFont typeface="Arial" charset="0"/>
              <a:buChar char="•"/>
            </a:pPr>
            <a:r>
              <a:rPr lang="en-US" dirty="0">
                <a:solidFill>
                  <a:srgbClr val="4D565E"/>
                </a:solidFill>
              </a:rPr>
              <a:t>Vote for One appears center aligned in the wide one-column layout (bottom) and in three-column layout (top)</a:t>
            </a:r>
          </a:p>
          <a:p>
            <a:r>
              <a:rPr lang="en-US" dirty="0"/>
              <a:t>Used by: </a:t>
            </a:r>
            <a:r>
              <a:rPr lang="en-US" b="1" dirty="0"/>
              <a:t>22 counties</a:t>
            </a:r>
          </a:p>
          <a:p>
            <a:r>
              <a:rPr lang="en-US" dirty="0"/>
              <a:t>Shown: </a:t>
            </a:r>
            <a:r>
              <a:rPr lang="en-US" b="1" dirty="0"/>
              <a:t>Mendocino (top)</a:t>
            </a:r>
          </a:p>
          <a:p>
            <a:r>
              <a:rPr lang="en-US" b="1" dirty="0"/>
              <a:t>	      Calaveras (middle)</a:t>
            </a:r>
          </a:p>
          <a:p>
            <a:pPr lvl="1"/>
            <a:r>
              <a:rPr lang="en-US" b="1" dirty="0"/>
              <a:t>      Tuolumne (bottom)</a:t>
            </a:r>
          </a:p>
        </p:txBody>
      </p:sp>
      <p:sp>
        <p:nvSpPr>
          <p:cNvPr id="16" name="TextBox 15"/>
          <p:cNvSpPr txBox="1"/>
          <p:nvPr/>
        </p:nvSpPr>
        <p:spPr>
          <a:xfrm>
            <a:off x="215900" y="3793425"/>
            <a:ext cx="2855462" cy="369332"/>
          </a:xfrm>
          <a:prstGeom prst="rect">
            <a:avLst/>
          </a:prstGeom>
          <a:noFill/>
        </p:spPr>
        <p:txBody>
          <a:bodyPr wrap="none" rtlCol="0">
            <a:spAutoFit/>
          </a:bodyPr>
          <a:lstStyle/>
          <a:p>
            <a:r>
              <a:rPr lang="en-US" dirty="0"/>
              <a:t>Center aligned (</a:t>
            </a:r>
            <a:r>
              <a:rPr lang="en-US"/>
              <a:t>one column</a:t>
            </a:r>
            <a:r>
              <a:rPr lang="en-US" dirty="0"/>
              <a:t>)</a:t>
            </a:r>
          </a:p>
        </p:txBody>
      </p:sp>
      <p:grpSp>
        <p:nvGrpSpPr>
          <p:cNvPr id="20" name="Group 19" descr="Detail of image at top of contest showing 3 lines: Federal, United States Senator, and Vote for ONE, plus first candidate name in column"/>
          <p:cNvGrpSpPr/>
          <p:nvPr/>
        </p:nvGrpSpPr>
        <p:grpSpPr>
          <a:xfrm>
            <a:off x="291156" y="2502931"/>
            <a:ext cx="2942301" cy="1339491"/>
            <a:chOff x="291156" y="2502931"/>
            <a:chExt cx="2942301" cy="1339491"/>
          </a:xfrm>
        </p:grpSpPr>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092561" y="1701526"/>
              <a:ext cx="1339491" cy="2942301"/>
            </a:xfrm>
            <a:prstGeom prst="rect">
              <a:avLst/>
            </a:prstGeom>
          </p:spPr>
        </p:pic>
        <p:sp>
          <p:nvSpPr>
            <p:cNvPr id="17" name="Rectangle 16"/>
            <p:cNvSpPr/>
            <p:nvPr/>
          </p:nvSpPr>
          <p:spPr>
            <a:xfrm>
              <a:off x="419101" y="2776159"/>
              <a:ext cx="2652261" cy="571817"/>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descr="Detail of image at top of contest showing 2 lines: United States Senator, and (Vote for One), plus first 3 candidate names."/>
          <p:cNvGrpSpPr/>
          <p:nvPr/>
        </p:nvGrpSpPr>
        <p:grpSpPr>
          <a:xfrm>
            <a:off x="254000" y="4402733"/>
            <a:ext cx="5475198" cy="1479371"/>
            <a:chOff x="254000" y="4402733"/>
            <a:chExt cx="5475198" cy="1479371"/>
          </a:xfrm>
        </p:grpSpPr>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4000" y="4402733"/>
              <a:ext cx="5475198" cy="1479371"/>
            </a:xfrm>
            <a:prstGeom prst="rect">
              <a:avLst/>
            </a:prstGeom>
          </p:spPr>
        </p:pic>
        <p:sp>
          <p:nvSpPr>
            <p:cNvPr id="18" name="Rectangle 17"/>
            <p:cNvSpPr/>
            <p:nvPr/>
          </p:nvSpPr>
          <p:spPr>
            <a:xfrm>
              <a:off x="1663701" y="4441864"/>
              <a:ext cx="2652261" cy="571817"/>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115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Detail of image at top of contest showing 3 lines: Voter Nominated Offices, State, United States Senator. Below that, There are 34 candidates for US Senator.You can choose only 1 (on left) and Vote for One (on right). All with Spanish."/>
          <p:cNvGrpSpPr/>
          <p:nvPr/>
        </p:nvGrpSpPr>
        <p:grpSpPr>
          <a:xfrm>
            <a:off x="254000" y="3390900"/>
            <a:ext cx="5435601" cy="2362200"/>
            <a:chOff x="254000" y="3390900"/>
            <a:chExt cx="5435601" cy="236220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000" y="3390900"/>
              <a:ext cx="5435600" cy="2362200"/>
            </a:xfrm>
            <a:prstGeom prst="rect">
              <a:avLst/>
            </a:prstGeom>
            <a:ln>
              <a:solidFill>
                <a:schemeClr val="tx1"/>
              </a:solidFill>
            </a:ln>
          </p:spPr>
        </p:pic>
        <p:sp>
          <p:nvSpPr>
            <p:cNvPr id="3" name="Rectangle 2"/>
            <p:cNvSpPr/>
            <p:nvPr/>
          </p:nvSpPr>
          <p:spPr>
            <a:xfrm>
              <a:off x="3009901" y="4664597"/>
              <a:ext cx="2679700" cy="740780"/>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241300" y="5918200"/>
            <a:ext cx="2855718" cy="369332"/>
          </a:xfrm>
          <a:prstGeom prst="rect">
            <a:avLst/>
          </a:prstGeom>
          <a:noFill/>
        </p:spPr>
        <p:txBody>
          <a:bodyPr wrap="none" rtlCol="0">
            <a:spAutoFit/>
          </a:bodyPr>
          <a:lstStyle/>
          <a:p>
            <a:r>
              <a:rPr lang="en-US" dirty="0"/>
              <a:t>Right-aligned (two columns) </a:t>
            </a:r>
          </a:p>
        </p:txBody>
      </p:sp>
      <p:sp>
        <p:nvSpPr>
          <p:cNvPr id="6" name="TextBox 5"/>
          <p:cNvSpPr txBox="1"/>
          <p:nvPr/>
        </p:nvSpPr>
        <p:spPr>
          <a:xfrm>
            <a:off x="317500" y="2171700"/>
            <a:ext cx="2763192" cy="369332"/>
          </a:xfrm>
          <a:prstGeom prst="rect">
            <a:avLst/>
          </a:prstGeom>
          <a:noFill/>
        </p:spPr>
        <p:txBody>
          <a:bodyPr wrap="none" rtlCol="0">
            <a:spAutoFit/>
          </a:bodyPr>
          <a:lstStyle/>
          <a:p>
            <a:r>
              <a:rPr lang="en-US" dirty="0"/>
              <a:t>Right-aligned (one column) </a:t>
            </a:r>
          </a:p>
        </p:txBody>
      </p:sp>
      <p:sp>
        <p:nvSpPr>
          <p:cNvPr id="7" name="TextBox 6"/>
          <p:cNvSpPr txBox="1"/>
          <p:nvPr/>
        </p:nvSpPr>
        <p:spPr>
          <a:xfrm>
            <a:off x="5842000" y="1803400"/>
            <a:ext cx="3111500" cy="4247317"/>
          </a:xfrm>
          <a:prstGeom prst="rect">
            <a:avLst/>
          </a:prstGeom>
          <a:noFill/>
        </p:spPr>
        <p:txBody>
          <a:bodyPr wrap="square" rtlCol="0">
            <a:spAutoFit/>
          </a:bodyPr>
          <a:lstStyle/>
          <a:p>
            <a:r>
              <a:rPr lang="en-US" b="1" dirty="0"/>
              <a:t>Vote for One (Right-Aligned)</a:t>
            </a:r>
            <a:endParaRPr lang="en-US" dirty="0">
              <a:solidFill>
                <a:srgbClr val="4D565E"/>
              </a:solidFill>
            </a:endParaRPr>
          </a:p>
          <a:p>
            <a:r>
              <a:rPr lang="en-US" dirty="0">
                <a:solidFill>
                  <a:srgbClr val="4D565E"/>
                </a:solidFill>
              </a:rPr>
              <a:t>Contest Titles appear above</a:t>
            </a:r>
          </a:p>
          <a:p>
            <a:pPr marL="285750" indent="-285750">
              <a:buFont typeface="Arial" charset="0"/>
              <a:buChar char="•"/>
            </a:pPr>
            <a:r>
              <a:rPr lang="en-US" dirty="0">
                <a:solidFill>
                  <a:srgbClr val="4D565E"/>
                </a:solidFill>
              </a:rPr>
              <a:t>Many counties included message about “34 candidates for US Senate”</a:t>
            </a:r>
          </a:p>
          <a:p>
            <a:pPr marL="285750" indent="-285750">
              <a:buFont typeface="Arial" charset="0"/>
              <a:buChar char="•"/>
            </a:pPr>
            <a:r>
              <a:rPr lang="en-US" dirty="0">
                <a:solidFill>
                  <a:srgbClr val="4D565E"/>
                </a:solidFill>
              </a:rPr>
              <a:t>Vote for One appears right aligned in one column layout (above) and in two column layout (below)</a:t>
            </a:r>
          </a:p>
          <a:p>
            <a:pPr marL="285750" indent="-285750">
              <a:buFont typeface="Arial" charset="0"/>
              <a:buChar char="•"/>
            </a:pPr>
            <a:r>
              <a:rPr lang="en-US" dirty="0">
                <a:solidFill>
                  <a:srgbClr val="4D565E"/>
                </a:solidFill>
              </a:rPr>
              <a:t>Voter marks ballot on right of name (above) or on left of name (below)</a:t>
            </a:r>
          </a:p>
          <a:p>
            <a:r>
              <a:rPr lang="en-US" dirty="0"/>
              <a:t>Used by: </a:t>
            </a:r>
            <a:r>
              <a:rPr lang="en-US" b="1" dirty="0"/>
              <a:t>22 counties</a:t>
            </a:r>
          </a:p>
          <a:p>
            <a:r>
              <a:rPr lang="en-US" dirty="0"/>
              <a:t>Shown: </a:t>
            </a:r>
            <a:r>
              <a:rPr lang="en-US" b="1" dirty="0"/>
              <a:t>Shasta (above)</a:t>
            </a:r>
          </a:p>
          <a:p>
            <a:pPr lvl="1"/>
            <a:r>
              <a:rPr lang="en-US" b="1" dirty="0"/>
              <a:t>      Glenn (below)</a:t>
            </a:r>
          </a:p>
        </p:txBody>
      </p:sp>
      <p:grpSp>
        <p:nvGrpSpPr>
          <p:cNvPr id="10" name="Group 9" descr="Detail of image at top of contest showing 3 lines as shaded area: Voter-nominated offices, State, United States Senator. Vote for One appears on next line. Also visible are first 2 candidate names."/>
          <p:cNvGrpSpPr/>
          <p:nvPr/>
        </p:nvGrpSpPr>
        <p:grpSpPr>
          <a:xfrm>
            <a:off x="309254" y="482600"/>
            <a:ext cx="2603500" cy="1485900"/>
            <a:chOff x="309254" y="482600"/>
            <a:chExt cx="2603500" cy="148590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9254" y="482600"/>
              <a:ext cx="2603500" cy="1485900"/>
            </a:xfrm>
            <a:prstGeom prst="rect">
              <a:avLst/>
            </a:prstGeom>
          </p:spPr>
        </p:pic>
        <p:sp>
          <p:nvSpPr>
            <p:cNvPr id="8" name="Rectangle 7"/>
            <p:cNvSpPr/>
            <p:nvPr/>
          </p:nvSpPr>
          <p:spPr>
            <a:xfrm>
              <a:off x="1409700" y="1193799"/>
              <a:ext cx="1054100" cy="426977"/>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576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Key design elements of ballot</a:t>
            </a:r>
            <a:br>
              <a:rPr lang="en-US" dirty="0"/>
            </a:br>
            <a:endParaRPr lang="en-US" dirty="0"/>
          </a:p>
        </p:txBody>
      </p:sp>
      <p:grpSp>
        <p:nvGrpSpPr>
          <p:cNvPr id="51" name="Group 50" descr="Image of front of typical ballot with callouts for (1) contest order, (2) instructions for voters, (3) [message] Please turn over to continue voting."/>
          <p:cNvGrpSpPr/>
          <p:nvPr/>
        </p:nvGrpSpPr>
        <p:grpSpPr>
          <a:xfrm>
            <a:off x="121540" y="930439"/>
            <a:ext cx="3791050" cy="5402184"/>
            <a:chOff x="63669" y="930439"/>
            <a:chExt cx="3791050" cy="5402184"/>
          </a:xfrm>
        </p:grpSpPr>
        <p:sp>
          <p:nvSpPr>
            <p:cNvPr id="41" name="TextBox 40"/>
            <p:cNvSpPr txBox="1"/>
            <p:nvPr/>
          </p:nvSpPr>
          <p:spPr>
            <a:xfrm>
              <a:off x="3160298" y="5871411"/>
              <a:ext cx="694421" cy="369332"/>
            </a:xfrm>
            <a:prstGeom prst="rect">
              <a:avLst/>
            </a:prstGeom>
            <a:noFill/>
          </p:spPr>
          <p:txBody>
            <a:bodyPr wrap="none" rtlCol="0">
              <a:spAutoFit/>
            </a:bodyPr>
            <a:lstStyle/>
            <a:p>
              <a:r>
                <a:rPr lang="en-US" b="1" dirty="0"/>
                <a:t>Front</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3170" y="930439"/>
              <a:ext cx="2960596" cy="5402184"/>
            </a:xfrm>
            <a:prstGeom prst="rect">
              <a:avLst/>
            </a:prstGeom>
            <a:ln>
              <a:solidFill>
                <a:schemeClr val="tx1"/>
              </a:solidFill>
            </a:ln>
          </p:spPr>
        </p:pic>
        <p:sp>
          <p:nvSpPr>
            <p:cNvPr id="18" name="Rectangle 17"/>
            <p:cNvSpPr/>
            <p:nvPr/>
          </p:nvSpPr>
          <p:spPr>
            <a:xfrm>
              <a:off x="63669" y="3446865"/>
              <a:ext cx="1315873" cy="646331"/>
            </a:xfrm>
            <a:prstGeom prst="rect">
              <a:avLst/>
            </a:prstGeom>
          </p:spPr>
          <p:txBody>
            <a:bodyPr wrap="none">
              <a:spAutoFit/>
            </a:bodyPr>
            <a:lstStyle/>
            <a:p>
              <a:r>
                <a:rPr lang="en-US" dirty="0"/>
                <a:t>① Contest </a:t>
              </a:r>
            </a:p>
            <a:p>
              <a:r>
                <a:rPr lang="en-US" dirty="0"/>
                <a:t>       order</a:t>
              </a:r>
            </a:p>
          </p:txBody>
        </p:sp>
        <p:sp>
          <p:nvSpPr>
            <p:cNvPr id="20" name="TextBox 19"/>
            <p:cNvSpPr txBox="1"/>
            <p:nvPr/>
          </p:nvSpPr>
          <p:spPr>
            <a:xfrm>
              <a:off x="1209467" y="2605726"/>
              <a:ext cx="1971245" cy="646331"/>
            </a:xfrm>
            <a:prstGeom prst="rect">
              <a:avLst/>
            </a:prstGeom>
            <a:noFill/>
          </p:spPr>
          <p:txBody>
            <a:bodyPr wrap="none" rtlCol="0">
              <a:spAutoFit/>
            </a:bodyPr>
            <a:lstStyle/>
            <a:p>
              <a:r>
                <a:rPr lang="en-US" dirty="0"/>
                <a:t>② Instructions for</a:t>
              </a:r>
            </a:p>
            <a:p>
              <a:r>
                <a:rPr lang="en-US" dirty="0"/>
                <a:t>       Voters</a:t>
              </a:r>
            </a:p>
          </p:txBody>
        </p:sp>
        <p:sp>
          <p:nvSpPr>
            <p:cNvPr id="25" name="Rectangle 24"/>
            <p:cNvSpPr/>
            <p:nvPr/>
          </p:nvSpPr>
          <p:spPr>
            <a:xfrm>
              <a:off x="1252981" y="4022339"/>
              <a:ext cx="1944891" cy="369332"/>
            </a:xfrm>
            <a:prstGeom prst="rect">
              <a:avLst/>
            </a:prstGeom>
          </p:spPr>
          <p:txBody>
            <a:bodyPr wrap="none">
              <a:spAutoFit/>
            </a:bodyPr>
            <a:lstStyle/>
            <a:p>
              <a:r>
                <a:rPr lang="en-US" dirty="0"/>
                <a:t>③ Turn page over</a:t>
              </a:r>
            </a:p>
          </p:txBody>
        </p:sp>
        <p:sp>
          <p:nvSpPr>
            <p:cNvPr id="46" name="Line Callout 1 45"/>
            <p:cNvSpPr/>
            <p:nvPr/>
          </p:nvSpPr>
          <p:spPr>
            <a:xfrm>
              <a:off x="324091" y="2030167"/>
              <a:ext cx="2564337" cy="316971"/>
            </a:xfrm>
            <a:prstGeom prst="borderCallout1">
              <a:avLst>
                <a:gd name="adj1" fmla="val 99087"/>
                <a:gd name="adj2" fmla="val 82616"/>
                <a:gd name="adj3" fmla="val 174578"/>
                <a:gd name="adj4" fmla="val 69866"/>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Line Callout 1 46"/>
            <p:cNvSpPr/>
            <p:nvPr/>
          </p:nvSpPr>
          <p:spPr>
            <a:xfrm>
              <a:off x="1611575" y="3655077"/>
              <a:ext cx="1126305" cy="316971"/>
            </a:xfrm>
            <a:prstGeom prst="borderCallout1">
              <a:avLst>
                <a:gd name="adj1" fmla="val 47964"/>
                <a:gd name="adj2" fmla="val -62"/>
                <a:gd name="adj3" fmla="val 116153"/>
                <a:gd name="adj4" fmla="val -14016"/>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descr="Image of back of typical ballot with callouts for (4) Contest titles; (5) Vote for one; (6) Senate candidates in single column; (7) Number of columns and where other contests appear."/>
          <p:cNvGrpSpPr/>
          <p:nvPr/>
        </p:nvGrpSpPr>
        <p:grpSpPr>
          <a:xfrm>
            <a:off x="3548511" y="958517"/>
            <a:ext cx="5352832" cy="5374106"/>
            <a:chOff x="3617961" y="930439"/>
            <a:chExt cx="5352832" cy="5374106"/>
          </a:xfrm>
        </p:grpSpPr>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l="-33" r="-1"/>
            <a:stretch/>
          </p:blipFill>
          <p:spPr>
            <a:xfrm>
              <a:off x="5570643" y="930439"/>
              <a:ext cx="3400150" cy="5374106"/>
            </a:xfrm>
            <a:prstGeom prst="rect">
              <a:avLst/>
            </a:prstGeom>
            <a:ln>
              <a:solidFill>
                <a:schemeClr val="tx1"/>
              </a:solidFill>
            </a:ln>
          </p:spPr>
        </p:pic>
        <p:sp>
          <p:nvSpPr>
            <p:cNvPr id="22" name="TextBox 21"/>
            <p:cNvSpPr txBox="1"/>
            <p:nvPr/>
          </p:nvSpPr>
          <p:spPr>
            <a:xfrm>
              <a:off x="3623303" y="1268768"/>
              <a:ext cx="1833643" cy="369332"/>
            </a:xfrm>
            <a:prstGeom prst="rect">
              <a:avLst/>
            </a:prstGeom>
            <a:noFill/>
          </p:spPr>
          <p:txBody>
            <a:bodyPr wrap="none" rtlCol="0">
              <a:spAutoFit/>
            </a:bodyPr>
            <a:lstStyle/>
            <a:p>
              <a:r>
                <a:rPr lang="en-US" dirty="0"/>
                <a:t>④ Contest titles </a:t>
              </a:r>
            </a:p>
          </p:txBody>
        </p:sp>
        <p:sp>
          <p:nvSpPr>
            <p:cNvPr id="23" name="TextBox 22"/>
            <p:cNvSpPr txBox="1"/>
            <p:nvPr/>
          </p:nvSpPr>
          <p:spPr>
            <a:xfrm>
              <a:off x="3632305" y="1684422"/>
              <a:ext cx="1816138" cy="369332"/>
            </a:xfrm>
            <a:prstGeom prst="rect">
              <a:avLst/>
            </a:prstGeom>
            <a:noFill/>
          </p:spPr>
          <p:txBody>
            <a:bodyPr wrap="none" rtlCol="0">
              <a:spAutoFit/>
            </a:bodyPr>
            <a:lstStyle/>
            <a:p>
              <a:r>
                <a:rPr lang="en-US"/>
                <a:t>⑤ Vote for one  </a:t>
              </a:r>
              <a:endParaRPr lang="en-US" dirty="0"/>
            </a:p>
          </p:txBody>
        </p:sp>
        <p:sp>
          <p:nvSpPr>
            <p:cNvPr id="26" name="TextBox 25"/>
            <p:cNvSpPr txBox="1"/>
            <p:nvPr/>
          </p:nvSpPr>
          <p:spPr>
            <a:xfrm>
              <a:off x="3629781" y="4506370"/>
              <a:ext cx="2357402" cy="1200329"/>
            </a:xfrm>
            <a:prstGeom prst="rect">
              <a:avLst/>
            </a:prstGeom>
            <a:noFill/>
          </p:spPr>
          <p:txBody>
            <a:bodyPr wrap="square" rtlCol="0">
              <a:spAutoFit/>
            </a:bodyPr>
            <a:lstStyle/>
            <a:p>
              <a:r>
                <a:rPr lang="en-US" dirty="0"/>
                <a:t>⑦ Number of</a:t>
              </a:r>
            </a:p>
            <a:p>
              <a:r>
                <a:rPr lang="en-US" dirty="0"/>
                <a:t>       columns and</a:t>
              </a:r>
            </a:p>
            <a:p>
              <a:r>
                <a:rPr lang="en-US" dirty="0"/>
                <a:t>       where other</a:t>
              </a:r>
            </a:p>
            <a:p>
              <a:r>
                <a:rPr lang="en-US" dirty="0"/>
                <a:t>       contests appear</a:t>
              </a:r>
            </a:p>
          </p:txBody>
        </p:sp>
        <p:sp>
          <p:nvSpPr>
            <p:cNvPr id="42" name="TextBox 41"/>
            <p:cNvSpPr txBox="1"/>
            <p:nvPr/>
          </p:nvSpPr>
          <p:spPr>
            <a:xfrm>
              <a:off x="4788571" y="5863391"/>
              <a:ext cx="635110" cy="369332"/>
            </a:xfrm>
            <a:prstGeom prst="rect">
              <a:avLst/>
            </a:prstGeom>
            <a:noFill/>
          </p:spPr>
          <p:txBody>
            <a:bodyPr wrap="none" rtlCol="0">
              <a:spAutoFit/>
            </a:bodyPr>
            <a:lstStyle/>
            <a:p>
              <a:r>
                <a:rPr lang="en-US" b="1" dirty="0"/>
                <a:t>Back</a:t>
              </a:r>
            </a:p>
          </p:txBody>
        </p:sp>
        <p:sp>
          <p:nvSpPr>
            <p:cNvPr id="43" name="Line Callout 1 42"/>
            <p:cNvSpPr/>
            <p:nvPr/>
          </p:nvSpPr>
          <p:spPr>
            <a:xfrm>
              <a:off x="5697642" y="1014118"/>
              <a:ext cx="992525" cy="316971"/>
            </a:xfrm>
            <a:prstGeom prst="borderCallout1">
              <a:avLst>
                <a:gd name="adj1" fmla="val 37008"/>
                <a:gd name="adj2" fmla="val 996"/>
                <a:gd name="adj3" fmla="val 101545"/>
                <a:gd name="adj4" fmla="val -36001"/>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Line Callout 1 43"/>
            <p:cNvSpPr/>
            <p:nvPr/>
          </p:nvSpPr>
          <p:spPr>
            <a:xfrm>
              <a:off x="6302693" y="1317193"/>
              <a:ext cx="413090" cy="184124"/>
            </a:xfrm>
            <a:prstGeom prst="borderCallout1">
              <a:avLst>
                <a:gd name="adj1" fmla="val 39619"/>
                <a:gd name="adj2" fmla="val -3633"/>
                <a:gd name="adj3" fmla="val 290997"/>
                <a:gd name="adj4" fmla="val -227069"/>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Line Callout 1 44"/>
            <p:cNvSpPr/>
            <p:nvPr/>
          </p:nvSpPr>
          <p:spPr>
            <a:xfrm>
              <a:off x="5745868" y="1414768"/>
              <a:ext cx="992525" cy="4456643"/>
            </a:xfrm>
            <a:prstGeom prst="borderCallout1">
              <a:avLst>
                <a:gd name="adj1" fmla="val 20049"/>
                <a:gd name="adj2" fmla="val -1337"/>
                <a:gd name="adj3" fmla="val 24223"/>
                <a:gd name="adj4" fmla="val -34384"/>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617961" y="2110567"/>
              <a:ext cx="1848776" cy="923330"/>
            </a:xfrm>
            <a:prstGeom prst="rect">
              <a:avLst/>
            </a:prstGeom>
            <a:noFill/>
          </p:spPr>
          <p:txBody>
            <a:bodyPr wrap="none" rtlCol="0">
              <a:spAutoFit/>
            </a:bodyPr>
            <a:lstStyle/>
            <a:p>
              <a:r>
                <a:rPr lang="en-US" dirty="0"/>
                <a:t>⑥ Senate </a:t>
              </a:r>
            </a:p>
            <a:p>
              <a:r>
                <a:rPr lang="en-US" dirty="0"/>
                <a:t>       candidates in </a:t>
              </a:r>
            </a:p>
            <a:p>
              <a:r>
                <a:rPr lang="en-US" dirty="0"/>
                <a:t>       single column</a:t>
              </a:r>
            </a:p>
          </p:txBody>
        </p:sp>
      </p:grpSp>
    </p:spTree>
    <p:extLst>
      <p:ext uri="{BB962C8B-B14F-4D97-AF65-F5344CB8AC3E}">
        <p14:creationId xmlns:p14="http://schemas.microsoft.com/office/powerpoint/2010/main" val="402770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109523" y="3549384"/>
            <a:ext cx="3924151" cy="2585323"/>
          </a:xfrm>
          <a:prstGeom prst="rect">
            <a:avLst/>
          </a:prstGeom>
          <a:noFill/>
        </p:spPr>
        <p:txBody>
          <a:bodyPr wrap="none" rtlCol="0">
            <a:spAutoFit/>
          </a:bodyPr>
          <a:lstStyle/>
          <a:p>
            <a:r>
              <a:rPr lang="en-US" b="1" dirty="0"/>
              <a:t>Vote for One (mixed alignment)</a:t>
            </a:r>
          </a:p>
          <a:p>
            <a:r>
              <a:rPr lang="en-US" dirty="0">
                <a:solidFill>
                  <a:srgbClr val="4D565E"/>
                </a:solidFill>
              </a:rPr>
              <a:t>1 double width column for Senate</a:t>
            </a:r>
          </a:p>
          <a:p>
            <a:r>
              <a:rPr lang="en-US" dirty="0">
                <a:solidFill>
                  <a:srgbClr val="4D565E"/>
                </a:solidFill>
              </a:rPr>
              <a:t>1 regular width column for other offices</a:t>
            </a:r>
          </a:p>
          <a:p>
            <a:r>
              <a:rPr lang="en-US" dirty="0">
                <a:solidFill>
                  <a:srgbClr val="4D565E"/>
                </a:solidFill>
              </a:rPr>
              <a:t>Heading spans width</a:t>
            </a:r>
          </a:p>
          <a:p>
            <a:r>
              <a:rPr lang="en-US" dirty="0">
                <a:solidFill>
                  <a:srgbClr val="4D565E"/>
                </a:solidFill>
              </a:rPr>
              <a:t>Vote for one </a:t>
            </a:r>
          </a:p>
          <a:p>
            <a:pPr marL="285750" indent="-285750">
              <a:buFont typeface="Arial" charset="0"/>
              <a:buChar char="•"/>
            </a:pPr>
            <a:r>
              <a:rPr lang="en-US" dirty="0">
                <a:solidFill>
                  <a:srgbClr val="4D565E"/>
                </a:solidFill>
              </a:rPr>
              <a:t>Right aligned for Senate</a:t>
            </a:r>
          </a:p>
          <a:p>
            <a:pPr marL="285750" indent="-285750">
              <a:buFont typeface="Arial" charset="0"/>
              <a:buChar char="•"/>
            </a:pPr>
            <a:r>
              <a:rPr lang="en-US" dirty="0">
                <a:solidFill>
                  <a:srgbClr val="4D565E"/>
                </a:solidFill>
              </a:rPr>
              <a:t>Center aligned for other offices</a:t>
            </a:r>
          </a:p>
          <a:p>
            <a:r>
              <a:rPr lang="en-US" dirty="0"/>
              <a:t>Used by: 3 counties</a:t>
            </a:r>
          </a:p>
          <a:p>
            <a:r>
              <a:rPr lang="en-US" dirty="0"/>
              <a:t>Shown: </a:t>
            </a:r>
            <a:r>
              <a:rPr lang="en-US" b="1" dirty="0"/>
              <a:t>Alameda</a:t>
            </a:r>
            <a:endParaRPr lang="en-US" dirty="0"/>
          </a:p>
        </p:txBody>
      </p:sp>
      <p:grpSp>
        <p:nvGrpSpPr>
          <p:cNvPr id="6" name="Group 5" descr="Detail of image at top of contests showing Vote for One for double width column (left), and single width column (right) with different alignment."/>
          <p:cNvGrpSpPr/>
          <p:nvPr/>
        </p:nvGrpSpPr>
        <p:grpSpPr>
          <a:xfrm>
            <a:off x="88900" y="1137384"/>
            <a:ext cx="5765800" cy="2320963"/>
            <a:chOff x="88900" y="1137384"/>
            <a:chExt cx="5765800" cy="2320963"/>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8900" y="1137384"/>
              <a:ext cx="5765800" cy="2320963"/>
            </a:xfrm>
            <a:prstGeom prst="rect">
              <a:avLst/>
            </a:prstGeom>
          </p:spPr>
        </p:pic>
        <p:sp>
          <p:nvSpPr>
            <p:cNvPr id="12" name="Rectangle 11" descr="Sample ballot page with boxes highlighting Vote for "/>
            <p:cNvSpPr/>
            <p:nvPr/>
          </p:nvSpPr>
          <p:spPr>
            <a:xfrm>
              <a:off x="4087105" y="1651001"/>
              <a:ext cx="1022418" cy="261084"/>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descr="Sample ballot page with boxes highlighting Vote for "/>
            <p:cNvSpPr/>
            <p:nvPr/>
          </p:nvSpPr>
          <p:spPr>
            <a:xfrm>
              <a:off x="2642403" y="1764633"/>
              <a:ext cx="850097" cy="394367"/>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8701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was the US Senate contest displayed?</a:t>
            </a:r>
          </a:p>
        </p:txBody>
      </p:sp>
      <p:sp>
        <p:nvSpPr>
          <p:cNvPr id="3" name="Content Placeholder 2"/>
          <p:cNvSpPr>
            <a:spLocks noGrp="1"/>
          </p:cNvSpPr>
          <p:nvPr>
            <p:ph idx="1"/>
          </p:nvPr>
        </p:nvSpPr>
        <p:spPr/>
        <p:txBody>
          <a:bodyPr/>
          <a:lstStyle/>
          <a:p>
            <a:r>
              <a:rPr lang="en-US" dirty="0"/>
              <a:t>1 column </a:t>
            </a:r>
          </a:p>
          <a:p>
            <a:r>
              <a:rPr lang="en-US" dirty="0"/>
              <a:t>2 columns</a:t>
            </a:r>
          </a:p>
          <a:p>
            <a:r>
              <a:rPr lang="en-US" dirty="0"/>
              <a:t>3 columns </a:t>
            </a:r>
          </a:p>
          <a:p>
            <a:r>
              <a:rPr lang="en-US" dirty="0"/>
              <a:t>Across a page or card boundary</a:t>
            </a:r>
          </a:p>
          <a:p>
            <a:pPr marL="0" indent="0">
              <a:buNone/>
            </a:pPr>
            <a:endParaRPr lang="en-US" dirty="0"/>
          </a:p>
          <a:p>
            <a:pPr marL="0" indent="0">
              <a:buNone/>
            </a:pPr>
            <a:r>
              <a:rPr lang="en-US" dirty="0"/>
              <a:t>Additional features</a:t>
            </a:r>
          </a:p>
          <a:p>
            <a:pPr marL="0" indent="0">
              <a:buNone/>
            </a:pPr>
            <a:r>
              <a:rPr lang="en-US" dirty="0"/>
              <a:t>What else is in the context of the US Senate race? On the same page? In the same column?</a:t>
            </a:r>
          </a:p>
        </p:txBody>
      </p:sp>
    </p:spTree>
    <p:extLst>
      <p:ext uri="{BB962C8B-B14F-4D97-AF65-F5344CB8AC3E}">
        <p14:creationId xmlns:p14="http://schemas.microsoft.com/office/powerpoint/2010/main" val="578865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4496" y="1974850"/>
            <a:ext cx="5641645" cy="1143000"/>
          </a:xfrm>
        </p:spPr>
        <p:txBody>
          <a:bodyPr/>
          <a:lstStyle/>
          <a:p>
            <a:r>
              <a:rPr lang="en-US" dirty="0"/>
              <a:t>One column layouts</a:t>
            </a:r>
          </a:p>
        </p:txBody>
      </p:sp>
      <p:sp>
        <p:nvSpPr>
          <p:cNvPr id="5" name="Text Placeholder 4"/>
          <p:cNvSpPr>
            <a:spLocks noGrp="1"/>
          </p:cNvSpPr>
          <p:nvPr>
            <p:ph sz="quarter" idx="10"/>
          </p:nvPr>
        </p:nvSpPr>
        <p:spPr>
          <a:xfrm>
            <a:off x="3044167" y="3259451"/>
            <a:ext cx="5641975" cy="1365250"/>
          </a:xfrm>
        </p:spPr>
        <p:txBody>
          <a:bodyPr/>
          <a:lstStyle/>
          <a:p>
            <a:r>
              <a:rPr lang="en-US" dirty="0"/>
              <a:t>25 counties fit the US Senate contest into 1 column</a:t>
            </a:r>
          </a:p>
        </p:txBody>
      </p:sp>
    </p:spTree>
    <p:extLst>
      <p:ext uri="{BB962C8B-B14F-4D97-AF65-F5344CB8AC3E}">
        <p14:creationId xmlns:p14="http://schemas.microsoft.com/office/powerpoint/2010/main" val="52390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type of voting system determines number of columns</a:t>
            </a:r>
          </a:p>
        </p:txBody>
      </p:sp>
      <p:sp>
        <p:nvSpPr>
          <p:cNvPr id="5" name="Content Placeholder 4"/>
          <p:cNvSpPr>
            <a:spLocks noGrp="1"/>
          </p:cNvSpPr>
          <p:nvPr>
            <p:ph idx="1"/>
          </p:nvPr>
        </p:nvSpPr>
        <p:spPr/>
        <p:txBody>
          <a:bodyPr>
            <a:normAutofit/>
          </a:bodyPr>
          <a:lstStyle/>
          <a:p>
            <a:pPr marL="0" indent="0">
              <a:buNone/>
            </a:pPr>
            <a:r>
              <a:rPr lang="en-US" dirty="0"/>
              <a:t>Research shows that putting all names for one contest in a single column avoids some errors.</a:t>
            </a:r>
          </a:p>
          <a:p>
            <a:pPr marL="0" indent="0">
              <a:buNone/>
            </a:pPr>
            <a:endParaRPr lang="en-US" dirty="0"/>
          </a:p>
          <a:p>
            <a:pPr marL="0" indent="0">
              <a:buNone/>
            </a:pPr>
            <a:r>
              <a:rPr lang="en-US" dirty="0"/>
              <a:t>Most optical scan ballots use three columns</a:t>
            </a:r>
          </a:p>
          <a:p>
            <a:pPr marL="0" indent="0">
              <a:buNone/>
            </a:pPr>
            <a:r>
              <a:rPr lang="en-US" dirty="0"/>
              <a:t>One system uses</a:t>
            </a:r>
          </a:p>
          <a:p>
            <a:r>
              <a:rPr lang="en-US" dirty="0"/>
              <a:t>3 equal columns per face </a:t>
            </a:r>
          </a:p>
          <a:p>
            <a:pPr lvl="1"/>
            <a:r>
              <a:rPr lang="en-US" dirty="0"/>
              <a:t>Also adapts to 2 columns as 1 narrow, 1 double-width</a:t>
            </a:r>
          </a:p>
          <a:p>
            <a:pPr marL="0" indent="0">
              <a:buNone/>
            </a:pPr>
            <a:r>
              <a:rPr lang="en-US" dirty="0"/>
              <a:t>One system uses</a:t>
            </a:r>
          </a:p>
          <a:p>
            <a:r>
              <a:rPr lang="en-US" dirty="0"/>
              <a:t>2 (wider, equal-sized) columns per face</a:t>
            </a:r>
          </a:p>
        </p:txBody>
      </p:sp>
    </p:spTree>
    <p:extLst>
      <p:ext uri="{BB962C8B-B14F-4D97-AF65-F5344CB8AC3E}">
        <p14:creationId xmlns:p14="http://schemas.microsoft.com/office/powerpoint/2010/main" val="668689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1249" y="259489"/>
            <a:ext cx="2569020" cy="5628389"/>
            <a:chOff x="446029" y="284206"/>
            <a:chExt cx="3016332" cy="5887880"/>
          </a:xfrm>
        </p:grpSpPr>
        <p:pic>
          <p:nvPicPr>
            <p:cNvPr id="2" name="Picture 1"/>
            <p:cNvPicPr>
              <a:picLocks noChangeAspect="1"/>
            </p:cNvPicPr>
            <p:nvPr/>
          </p:nvPicPr>
          <p:blipFill rotWithShape="1">
            <a:blip r:embed="rId2" cstate="hqprint">
              <a:extLst>
                <a:ext uri="{28A0092B-C50C-407E-A947-70E740481C1C}">
                  <a14:useLocalDpi xmlns:a14="http://schemas.microsoft.com/office/drawing/2010/main"/>
                </a:ext>
              </a:extLst>
            </a:blip>
            <a:srcRect l="-1129" r="-1"/>
            <a:stretch/>
          </p:blipFill>
          <p:spPr>
            <a:xfrm rot="5400000">
              <a:off x="134847" y="595388"/>
              <a:ext cx="3638696" cy="301633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525363" y="3235088"/>
              <a:ext cx="2857664" cy="3016332"/>
            </a:xfrm>
            <a:prstGeom prst="rect">
              <a:avLst/>
            </a:prstGeom>
          </p:spPr>
        </p:pic>
      </p:grpSp>
      <p:sp>
        <p:nvSpPr>
          <p:cNvPr id="4" name="TextBox 3"/>
          <p:cNvSpPr txBox="1"/>
          <p:nvPr/>
        </p:nvSpPr>
        <p:spPr>
          <a:xfrm>
            <a:off x="5628904" y="3017393"/>
            <a:ext cx="3515095" cy="2862322"/>
          </a:xfrm>
          <a:prstGeom prst="rect">
            <a:avLst/>
          </a:prstGeom>
          <a:noFill/>
        </p:spPr>
        <p:txBody>
          <a:bodyPr wrap="square" rtlCol="0">
            <a:spAutoFit/>
          </a:bodyPr>
          <a:lstStyle/>
          <a:p>
            <a:r>
              <a:rPr lang="en-US" b="1" dirty="0"/>
              <a:t>Senate on the front</a:t>
            </a:r>
          </a:p>
          <a:p>
            <a:r>
              <a:rPr lang="en-US" b="1" dirty="0">
                <a:solidFill>
                  <a:srgbClr val="4D565E"/>
                </a:solidFill>
              </a:rPr>
              <a:t>Front</a:t>
            </a:r>
          </a:p>
          <a:p>
            <a:r>
              <a:rPr lang="en-US" dirty="0">
                <a:solidFill>
                  <a:srgbClr val="4D565E"/>
                </a:solidFill>
              </a:rPr>
              <a:t>2 wider columns</a:t>
            </a:r>
          </a:p>
          <a:p>
            <a:r>
              <a:rPr lang="en-US" dirty="0">
                <a:solidFill>
                  <a:srgbClr val="4D565E"/>
                </a:solidFill>
              </a:rPr>
              <a:t>All voting instructions</a:t>
            </a:r>
          </a:p>
          <a:p>
            <a:r>
              <a:rPr lang="en-US" dirty="0">
                <a:solidFill>
                  <a:srgbClr val="4D565E"/>
                </a:solidFill>
              </a:rPr>
              <a:t>Column 1: President or blank (NPP)</a:t>
            </a:r>
          </a:p>
          <a:p>
            <a:r>
              <a:rPr lang="en-US" dirty="0">
                <a:solidFill>
                  <a:srgbClr val="4D565E"/>
                </a:solidFill>
              </a:rPr>
              <a:t>Column 2: Senate in one column</a:t>
            </a:r>
          </a:p>
          <a:p>
            <a:r>
              <a:rPr lang="en-US" b="1" dirty="0">
                <a:solidFill>
                  <a:srgbClr val="4D565E"/>
                </a:solidFill>
              </a:rPr>
              <a:t>Back </a:t>
            </a:r>
            <a:r>
              <a:rPr lang="en-US" dirty="0">
                <a:solidFill>
                  <a:srgbClr val="4D565E"/>
                </a:solidFill>
              </a:rPr>
              <a:t>(reduced size)</a:t>
            </a:r>
            <a:endParaRPr lang="en-US" b="1" dirty="0">
              <a:solidFill>
                <a:srgbClr val="4D565E"/>
              </a:solidFill>
            </a:endParaRPr>
          </a:p>
          <a:p>
            <a:r>
              <a:rPr lang="en-US" dirty="0">
                <a:solidFill>
                  <a:srgbClr val="4D565E"/>
                </a:solidFill>
              </a:rPr>
              <a:t>Remainder of contests</a:t>
            </a:r>
          </a:p>
          <a:p>
            <a:r>
              <a:rPr lang="en-US" dirty="0"/>
              <a:t>Used by: </a:t>
            </a:r>
            <a:r>
              <a:rPr lang="en-US" b="1" dirty="0"/>
              <a:t>16 counties</a:t>
            </a:r>
            <a:endParaRPr lang="en-US" dirty="0"/>
          </a:p>
          <a:p>
            <a:r>
              <a:rPr lang="en-US" dirty="0"/>
              <a:t>Shown: </a:t>
            </a:r>
            <a:r>
              <a:rPr lang="en-US" b="1" dirty="0"/>
              <a:t>San Joaquin</a:t>
            </a:r>
            <a:endParaRPr lang="en-US" dirty="0"/>
          </a:p>
        </p:txBody>
      </p:sp>
      <p:grpSp>
        <p:nvGrpSpPr>
          <p:cNvPr id="9" name="Group 8" descr="Image of back of ballot, 2 column style"/>
          <p:cNvGrpSpPr/>
          <p:nvPr/>
        </p:nvGrpSpPr>
        <p:grpSpPr>
          <a:xfrm>
            <a:off x="3398109" y="321270"/>
            <a:ext cx="1813775" cy="3488747"/>
            <a:chOff x="3015048" y="1136822"/>
            <a:chExt cx="1813775" cy="3488747"/>
          </a:xfrm>
        </p:grpSpPr>
        <p:pic>
          <p:nvPicPr>
            <p:cNvPr id="7" name="Picture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3014053" y="2861597"/>
              <a:ext cx="1764967" cy="1762977"/>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5400000">
              <a:off x="3024971" y="1126899"/>
              <a:ext cx="1793930" cy="1813775"/>
            </a:xfrm>
            <a:prstGeom prst="rect">
              <a:avLst/>
            </a:prstGeom>
          </p:spPr>
        </p:pic>
      </p:grpSp>
      <p:sp>
        <p:nvSpPr>
          <p:cNvPr id="10" name="TextBox 9"/>
          <p:cNvSpPr txBox="1"/>
          <p:nvPr/>
        </p:nvSpPr>
        <p:spPr>
          <a:xfrm>
            <a:off x="222417" y="5894169"/>
            <a:ext cx="685444" cy="369332"/>
          </a:xfrm>
          <a:prstGeom prst="rect">
            <a:avLst/>
          </a:prstGeom>
          <a:noFill/>
        </p:spPr>
        <p:txBody>
          <a:bodyPr wrap="none" rtlCol="0">
            <a:spAutoFit/>
          </a:bodyPr>
          <a:lstStyle/>
          <a:p>
            <a:r>
              <a:rPr lang="en-US"/>
              <a:t>Front</a:t>
            </a:r>
          </a:p>
        </p:txBody>
      </p:sp>
      <p:sp>
        <p:nvSpPr>
          <p:cNvPr id="11" name="TextBox 10"/>
          <p:cNvSpPr txBox="1"/>
          <p:nvPr/>
        </p:nvSpPr>
        <p:spPr>
          <a:xfrm>
            <a:off x="3513441" y="5885929"/>
            <a:ext cx="622286" cy="369332"/>
          </a:xfrm>
          <a:prstGeom prst="rect">
            <a:avLst/>
          </a:prstGeom>
          <a:noFill/>
        </p:spPr>
        <p:txBody>
          <a:bodyPr wrap="none" rtlCol="0">
            <a:spAutoFit/>
          </a:bodyPr>
          <a:lstStyle/>
          <a:p>
            <a:r>
              <a:rPr lang="en-US" dirty="0"/>
              <a:t>Back</a:t>
            </a:r>
          </a:p>
        </p:txBody>
      </p:sp>
    </p:spTree>
    <p:extLst>
      <p:ext uri="{BB962C8B-B14F-4D97-AF65-F5344CB8AC3E}">
        <p14:creationId xmlns:p14="http://schemas.microsoft.com/office/powerpoint/2010/main" val="1049569643"/>
      </p:ext>
    </p:extLst>
  </p:cSld>
  <p:clrMapOvr>
    <a:masterClrMapping/>
  </p:clrMapOvr>
</p:sld>
</file>

<file path=ppt/theme/theme1.xml><?xml version="1.0" encoding="utf-8"?>
<a:theme xmlns:a="http://schemas.openxmlformats.org/drawingml/2006/main" name="CCD-preso-16-0124">
  <a:themeElements>
    <a:clrScheme name="Custom 3">
      <a:dk1>
        <a:srgbClr val="3281B0"/>
      </a:dk1>
      <a:lt1>
        <a:sysClr val="window" lastClr="FFFFFF"/>
      </a:lt1>
      <a:dk2>
        <a:srgbClr val="4D565E"/>
      </a:dk2>
      <a:lt2>
        <a:srgbClr val="EEECE1"/>
      </a:lt2>
      <a:accent1>
        <a:srgbClr val="3281B0"/>
      </a:accent1>
      <a:accent2>
        <a:srgbClr val="B33D23"/>
      </a:accent2>
      <a:accent3>
        <a:srgbClr val="9BBB59"/>
      </a:accent3>
      <a:accent4>
        <a:srgbClr val="8064A2"/>
      </a:accent4>
      <a:accent5>
        <a:srgbClr val="4BACC6"/>
      </a:accent5>
      <a:accent6>
        <a:srgbClr val="F79646"/>
      </a:accent6>
      <a:hlink>
        <a:srgbClr val="3281FF"/>
      </a:hlink>
      <a:folHlink>
        <a:srgbClr val="853E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CCD-preso-16-0124.potx</Template>
  <TotalTime>18378</TotalTime>
  <Words>2454</Words>
  <Application>Microsoft Macintosh PowerPoint</Application>
  <PresentationFormat>On-screen Show (4:3)</PresentationFormat>
  <Paragraphs>388</Paragraphs>
  <Slides>50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ClearviewADA</vt:lpstr>
      <vt:lpstr>Wingdings</vt:lpstr>
      <vt:lpstr>CCD-preso-16-0124</vt:lpstr>
      <vt:lpstr>Analysis of ballots US Senate contest California 2016 Primary</vt:lpstr>
      <vt:lpstr>About this election contest</vt:lpstr>
      <vt:lpstr>Natural experiment</vt:lpstr>
      <vt:lpstr>Design decisions we examined</vt:lpstr>
      <vt:lpstr>Key design elements of ballot </vt:lpstr>
      <vt:lpstr>How was the US Senate contest displayed?</vt:lpstr>
      <vt:lpstr>One column layouts</vt:lpstr>
      <vt:lpstr>The type of voting system determines number of columns</vt:lpstr>
      <vt:lpstr>PowerPoint Presentation</vt:lpstr>
      <vt:lpstr>PowerPoint Presentation</vt:lpstr>
      <vt:lpstr>Two column layouts</vt:lpstr>
      <vt:lpstr>Two-column layout dilemma</vt:lpstr>
      <vt:lpstr>PowerPoint Presentation</vt:lpstr>
      <vt:lpstr>Three column layout</vt:lpstr>
      <vt:lpstr>Three-column layout</vt:lpstr>
      <vt:lpstr>PowerPoint Presentation</vt:lpstr>
      <vt:lpstr>PowerPoint Presentation</vt:lpstr>
      <vt:lpstr>Multi-card system</vt:lpstr>
      <vt:lpstr>Shape of the ballot</vt:lpstr>
      <vt:lpstr>PowerPoint Presentation</vt:lpstr>
      <vt:lpstr>PowerPoint Presentation</vt:lpstr>
      <vt:lpstr>NPP ballot is different from Party ballot</vt:lpstr>
      <vt:lpstr>No Party Preference (NPP) ballots did not include the Presidential contest</vt:lpstr>
      <vt:lpstr>PowerPoint Presentation</vt:lpstr>
      <vt:lpstr>PowerPoint Presentation</vt:lpstr>
      <vt:lpstr>Context around US Senate contest</vt:lpstr>
      <vt:lpstr>How does the US Senate context fit into the ballot layout?</vt:lpstr>
      <vt:lpstr>PowerPoint Presentation</vt:lpstr>
      <vt:lpstr>PowerPoint Presentation</vt:lpstr>
      <vt:lpstr>Creating boundaries for the contest</vt:lpstr>
      <vt:lpstr>How is the US Senate contest separated from other contests?</vt:lpstr>
      <vt:lpstr>PowerPoint Presentation</vt:lpstr>
      <vt:lpstr>PowerPoint Presentation</vt:lpstr>
      <vt:lpstr>PowerPoint Presentation</vt:lpstr>
      <vt:lpstr>PowerPoint Presentation</vt:lpstr>
      <vt:lpstr>PowerPoint Presentation</vt:lpstr>
      <vt:lpstr>PowerPoint Presentation</vt:lpstr>
      <vt:lpstr>Special instructions in the Voter Guide</vt:lpstr>
      <vt:lpstr>Voter guide and deadlines</vt:lpstr>
      <vt:lpstr>Provide voter ed in Voter Guide     “You can only vote for 1”</vt:lpstr>
      <vt:lpstr>Instructions in the ballot</vt:lpstr>
      <vt:lpstr>Mandated instructions</vt:lpstr>
      <vt:lpstr>PowerPoint Presentation</vt:lpstr>
      <vt:lpstr>PowerPoint Presentation</vt:lpstr>
      <vt:lpstr>Vote for One </vt:lpstr>
      <vt:lpstr>“Vote for One” reminder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 That</dc:creator>
  <cp:lastModifiedBy>Whitney Quesenbery</cp:lastModifiedBy>
  <cp:revision>304</cp:revision>
  <cp:lastPrinted>2014-09-09T20:31:29Z</cp:lastPrinted>
  <dcterms:created xsi:type="dcterms:W3CDTF">2014-08-28T14:24:46Z</dcterms:created>
  <dcterms:modified xsi:type="dcterms:W3CDTF">2018-04-07T03:16:49Z</dcterms:modified>
</cp:coreProperties>
</file>