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handoutMasterIdLst>
    <p:handoutMasterId r:id="rId31"/>
  </p:handoutMasterIdLst>
  <p:sldIdLst>
    <p:sldId id="266" r:id="rId2"/>
    <p:sldId id="274" r:id="rId3"/>
    <p:sldId id="270" r:id="rId4"/>
    <p:sldId id="271" r:id="rId5"/>
    <p:sldId id="267" r:id="rId6"/>
    <p:sldId id="269" r:id="rId7"/>
    <p:sldId id="273" r:id="rId8"/>
    <p:sldId id="272" r:id="rId9"/>
    <p:sldId id="280" r:id="rId10"/>
    <p:sldId id="283" r:id="rId11"/>
    <p:sldId id="281" r:id="rId12"/>
    <p:sldId id="291" r:id="rId13"/>
    <p:sldId id="282" r:id="rId14"/>
    <p:sldId id="290" r:id="rId15"/>
    <p:sldId id="277" r:id="rId16"/>
    <p:sldId id="276" r:id="rId17"/>
    <p:sldId id="278" r:id="rId18"/>
    <p:sldId id="279" r:id="rId19"/>
    <p:sldId id="293" r:id="rId20"/>
    <p:sldId id="292" r:id="rId21"/>
    <p:sldId id="275" r:id="rId22"/>
    <p:sldId id="295" r:id="rId23"/>
    <p:sldId id="284" r:id="rId24"/>
    <p:sldId id="286" r:id="rId25"/>
    <p:sldId id="288" r:id="rId26"/>
    <p:sldId id="294" r:id="rId27"/>
    <p:sldId id="296" r:id="rId28"/>
    <p:sldId id="268" r:id="rId29"/>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Chisnell" initials="DC" lastIdx="1" clrIdx="0"/>
  <p:cmAuthor id="1" name="Whitney Quesenbery" initials="WQ"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4D565E"/>
    <a:srgbClr val="3281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19" autoAdjust="0"/>
  </p:normalViewPr>
  <p:slideViewPr>
    <p:cSldViewPr snapToGrid="0" snapToObjects="1">
      <p:cViewPr varScale="1">
        <p:scale>
          <a:sx n="93" d="100"/>
          <a:sy n="93" d="100"/>
        </p:scale>
        <p:origin x="-992" y="-104"/>
      </p:cViewPr>
      <p:guideLst>
        <p:guide orient="horz" pos="473"/>
        <p:guide pos="239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D2FE88-B22B-8E4D-848F-90977E7B4C38}" type="datetimeFigureOut">
              <a:t>2/21/16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7BED47C-59AD-E24D-B5AC-BB7C427C4D4A}" type="slidenum">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422372-B27E-1548-9D84-5CBE2534D908}" type="datetimeFigureOut">
              <a:t>2/21/16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C713703-D750-9D4F-ADAB-C368A0F46C79}" type="slidenum">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13703-D750-9D4F-ADAB-C368A0F46C79}" type="slidenum">
              <a:rPr lang="uk-UA"/>
              <a:t>5</a:t>
            </a:fld>
            <a:endParaRPr lang="uk-UA"/>
          </a:p>
        </p:txBody>
      </p:sp>
    </p:spTree>
    <p:extLst>
      <p:ext uri="{BB962C8B-B14F-4D97-AF65-F5344CB8AC3E}">
        <p14:creationId xmlns:p14="http://schemas.microsoft.com/office/powerpoint/2010/main" val="7150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13703-D750-9D4F-ADAB-C368A0F46C79}" type="slidenum">
              <a:rPr lang="uk-UA"/>
              <a:t>7</a:t>
            </a:fld>
            <a:endParaRPr lang="uk-UA"/>
          </a:p>
        </p:txBody>
      </p:sp>
    </p:spTree>
    <p:extLst>
      <p:ext uri="{BB962C8B-B14F-4D97-AF65-F5344CB8AC3E}">
        <p14:creationId xmlns:p14="http://schemas.microsoft.com/office/powerpoint/2010/main" val="346380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281B0"/>
        </a:solidFill>
        <a:effectLst/>
      </p:bgPr>
    </p:bg>
    <p:spTree>
      <p:nvGrpSpPr>
        <p:cNvPr id="1" name=""/>
        <p:cNvGrpSpPr/>
        <p:nvPr/>
      </p:nvGrpSpPr>
      <p:grpSpPr>
        <a:xfrm>
          <a:off x="0" y="0"/>
          <a:ext cx="0" cy="0"/>
          <a:chOff x="0" y="0"/>
          <a:chExt cx="0" cy="0"/>
        </a:xfrm>
      </p:grpSpPr>
      <p:sp>
        <p:nvSpPr>
          <p:cNvPr id="4" name="Rectangle 3"/>
          <p:cNvSpPr/>
          <p:nvPr userDrawn="1"/>
        </p:nvSpPr>
        <p:spPr>
          <a:xfrm>
            <a:off x="1786238" y="1"/>
            <a:ext cx="7357762" cy="6858000"/>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US" sz="1400"/>
          </a:p>
        </p:txBody>
      </p:sp>
      <p:sp>
        <p:nvSpPr>
          <p:cNvPr id="2" name="Title 1"/>
          <p:cNvSpPr>
            <a:spLocks noGrp="1"/>
          </p:cNvSpPr>
          <p:nvPr>
            <p:ph type="ctrTitle" hasCustomPrompt="1"/>
          </p:nvPr>
        </p:nvSpPr>
        <p:spPr>
          <a:xfrm>
            <a:off x="2200276" y="930275"/>
            <a:ext cx="6257924" cy="2521450"/>
          </a:xfrm>
        </p:spPr>
        <p:txBody>
          <a:bodyPr anchor="t">
            <a:noAutofit/>
          </a:bodyPr>
          <a:lstStyle>
            <a:lvl1pPr algn="l">
              <a:defRPr sz="3600" baseline="0">
                <a:solidFill>
                  <a:srgbClr val="4D565E"/>
                </a:solidFill>
              </a:defRPr>
            </a:lvl1pPr>
          </a:lstStyle>
          <a:p>
            <a:r>
              <a:rPr lang="en-US" dirty="0"/>
              <a:t>Insert title here</a:t>
            </a:r>
          </a:p>
        </p:txBody>
      </p:sp>
      <p:sp>
        <p:nvSpPr>
          <p:cNvPr id="3" name="Subtitle 2"/>
          <p:cNvSpPr>
            <a:spLocks noGrp="1"/>
          </p:cNvSpPr>
          <p:nvPr>
            <p:ph type="subTitle" idx="1"/>
          </p:nvPr>
        </p:nvSpPr>
        <p:spPr>
          <a:xfrm>
            <a:off x="2200276" y="3895976"/>
            <a:ext cx="6257924" cy="1752600"/>
          </a:xfrm>
        </p:spPr>
        <p:txBody>
          <a:bodyPr>
            <a:normAutofit/>
          </a:bodyPr>
          <a:lstStyle>
            <a:lvl1pPr marL="0" indent="0" algn="l">
              <a:buNone/>
              <a:defRPr sz="2000">
                <a:solidFill>
                  <a:srgbClr val="4D56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CCD-Primary-White.ai"/>
          <p:cNvPicPr>
            <a:picLocks noChangeAspect="1"/>
          </p:cNvPicPr>
          <p:nvPr userDrawn="1"/>
        </p:nvPicPr>
        <p:blipFill rotWithShape="1">
          <a:blip r:embed="rId2" cstate="print">
            <a:extLst>
              <a:ext uri="{28A0092B-C50C-407E-A947-70E740481C1C}">
                <a14:useLocalDpi xmlns:a14="http://schemas.microsoft.com/office/drawing/2010/main"/>
              </a:ext>
            </a:extLst>
          </a:blip>
          <a:srcRect l="35846" t="42278" r="36247" b="42278"/>
          <a:stretch/>
        </p:blipFill>
        <p:spPr>
          <a:xfrm>
            <a:off x="0" y="5983972"/>
            <a:ext cx="1786238" cy="988507"/>
          </a:xfrm>
          <a:prstGeom prst="rect">
            <a:avLst/>
          </a:prstGeom>
        </p:spPr>
      </p:pic>
    </p:spTree>
    <p:extLst>
      <p:ext uri="{BB962C8B-B14F-4D97-AF65-F5344CB8AC3E}">
        <p14:creationId xmlns:p14="http://schemas.microsoft.com/office/powerpoint/2010/main" val="17712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499" y="941482"/>
            <a:ext cx="5117001" cy="3999209"/>
          </a:xfrm>
        </p:spPr>
        <p:txBody>
          <a:bodyPr>
            <a:normAutofit/>
          </a:bodyPr>
          <a:lstStyle>
            <a:lvl1pPr>
              <a:defRPr sz="1600">
                <a:solidFill>
                  <a:srgbClr val="4D565E"/>
                </a:solidFill>
              </a:defRPr>
            </a:lvl1pPr>
            <a:lvl2pPr>
              <a:defRPr sz="1400" b="0">
                <a:solidFill>
                  <a:srgbClr val="4D565E"/>
                </a:solidFill>
              </a:defRPr>
            </a:lvl2pPr>
            <a:lvl3pPr>
              <a:defRPr sz="1400" b="0">
                <a:solidFill>
                  <a:srgbClr val="4D565E"/>
                </a:solidFill>
              </a:defRPr>
            </a:lvl3pPr>
            <a:lvl4pPr>
              <a:defRPr sz="1400" b="0">
                <a:solidFill>
                  <a:srgbClr val="4D565E"/>
                </a:solidFill>
              </a:defRPr>
            </a:lvl4pPr>
            <a:lvl5pPr>
              <a:defRPr sz="14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1" y="0"/>
            <a:ext cx="9144000" cy="75213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solidFill>
                <a:schemeClr val="bg1"/>
              </a:solidFill>
              <a:latin typeface="ClearviewADA"/>
              <a:cs typeface="ClearviewADA"/>
            </a:endParaRPr>
          </a:p>
        </p:txBody>
      </p:sp>
      <p:sp>
        <p:nvSpPr>
          <p:cNvPr id="5" name="Rectangle 4"/>
          <p:cNvSpPr/>
          <p:nvPr userDrawn="1"/>
        </p:nvSpPr>
        <p:spPr>
          <a:xfrm>
            <a:off x="1" y="0"/>
            <a:ext cx="1053214" cy="752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solidFill>
                <a:schemeClr val="bg1"/>
              </a:solidFill>
              <a:latin typeface="ClearviewADA"/>
              <a:cs typeface="ClearviewADA"/>
            </a:endParaRPr>
          </a:p>
        </p:txBody>
      </p:sp>
      <p:sp>
        <p:nvSpPr>
          <p:cNvPr id="2" name="Title 1"/>
          <p:cNvSpPr>
            <a:spLocks noGrp="1"/>
          </p:cNvSpPr>
          <p:nvPr>
            <p:ph type="title"/>
          </p:nvPr>
        </p:nvSpPr>
        <p:spPr>
          <a:xfrm>
            <a:off x="1053215" y="0"/>
            <a:ext cx="8090785" cy="447339"/>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1101950" y="419425"/>
            <a:ext cx="5135926" cy="219075"/>
          </a:xfrm>
        </p:spPr>
        <p:txBody>
          <a:bodyPr>
            <a:noAutofit/>
          </a:bodyPr>
          <a:lstStyle>
            <a:lvl1pPr>
              <a:defRPr sz="1600" b="1" i="0">
                <a:latin typeface="ClearviewADA"/>
                <a:cs typeface="ClearviewADA"/>
              </a:defRPr>
            </a:lvl1pPr>
            <a:lvl2pPr>
              <a:defRPr sz="1200"/>
            </a:lvl2pPr>
            <a:lvl3pPr>
              <a:defRPr sz="1100"/>
            </a:lvl3pPr>
            <a:lvl4pPr>
              <a:defRPr sz="1100"/>
            </a:lvl4pPr>
            <a:lvl5pPr>
              <a:defRPr sz="1100"/>
            </a:lvl5pPr>
          </a:lstStyle>
          <a:p>
            <a:pPr lvl="0"/>
            <a:r>
              <a:rPr lang="en-US"/>
              <a:t>Click to edit Master text styles</a:t>
            </a:r>
          </a:p>
        </p:txBody>
      </p:sp>
      <p:sp>
        <p:nvSpPr>
          <p:cNvPr id="8" name="Rectangle 7"/>
          <p:cNvSpPr/>
          <p:nvPr userDrawn="1"/>
        </p:nvSpPr>
        <p:spPr>
          <a:xfrm>
            <a:off x="4000499" y="5101536"/>
            <a:ext cx="5143499" cy="1756464"/>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solidFill>
                <a:schemeClr val="bg1"/>
              </a:solidFill>
              <a:latin typeface="ClearviewADA"/>
              <a:cs typeface="ClearviewADA"/>
            </a:endParaRPr>
          </a:p>
        </p:txBody>
      </p:sp>
      <p:sp>
        <p:nvSpPr>
          <p:cNvPr id="11" name="Text Placeholder 10"/>
          <p:cNvSpPr>
            <a:spLocks noGrp="1"/>
          </p:cNvSpPr>
          <p:nvPr>
            <p:ph type="body" sz="quarter" idx="11" hasCustomPrompt="1"/>
          </p:nvPr>
        </p:nvSpPr>
        <p:spPr>
          <a:xfrm>
            <a:off x="84489" y="27914"/>
            <a:ext cx="809625" cy="669925"/>
          </a:xfrm>
        </p:spPr>
        <p:txBody>
          <a:bodyPr anchor="ctr">
            <a:normAutofit/>
          </a:bodyPr>
          <a:lstStyle>
            <a:lvl1pPr algn="ctr">
              <a:defRPr sz="3200">
                <a:solidFill>
                  <a:srgbClr val="FFFFFF"/>
                </a:solidFill>
              </a:defRPr>
            </a:lvl1pPr>
          </a:lstStyle>
          <a:p>
            <a:pPr lvl="0"/>
            <a:r>
              <a:rPr lang="en-US"/>
              <a:t>#</a:t>
            </a:r>
          </a:p>
        </p:txBody>
      </p:sp>
      <p:sp>
        <p:nvSpPr>
          <p:cNvPr id="16" name="Text Placeholder 14"/>
          <p:cNvSpPr>
            <a:spLocks noGrp="1"/>
          </p:cNvSpPr>
          <p:nvPr>
            <p:ph type="body" sz="quarter" idx="13" hasCustomPrompt="1"/>
          </p:nvPr>
        </p:nvSpPr>
        <p:spPr>
          <a:xfrm>
            <a:off x="4000499" y="5512071"/>
            <a:ext cx="5117000" cy="1345929"/>
          </a:xfrm>
          <a:ln>
            <a:noFill/>
          </a:ln>
        </p:spPr>
        <p:txBody>
          <a:bodyPr>
            <a:normAutofit/>
          </a:bodyPr>
          <a:lstStyle>
            <a:lvl1pPr>
              <a:defRPr sz="1400" b="0" baseline="0"/>
            </a:lvl1pPr>
          </a:lstStyle>
          <a:p>
            <a:pPr lvl="0"/>
            <a:r>
              <a:rPr lang="en-US"/>
              <a:t>Text here</a:t>
            </a:r>
          </a:p>
        </p:txBody>
      </p:sp>
      <p:sp>
        <p:nvSpPr>
          <p:cNvPr id="18" name="Rectangle 17"/>
          <p:cNvSpPr/>
          <p:nvPr userDrawn="1"/>
        </p:nvSpPr>
        <p:spPr>
          <a:xfrm>
            <a:off x="4000499" y="5101536"/>
            <a:ext cx="3537146" cy="369332"/>
          </a:xfrm>
          <a:prstGeom prst="rect">
            <a:avLst/>
          </a:prstGeom>
        </p:spPr>
        <p:txBody>
          <a:bodyPr wrap="none">
            <a:spAutoFit/>
          </a:bodyPr>
          <a:lstStyle/>
          <a:p>
            <a:pPr lvl="0"/>
            <a:r>
              <a:rPr lang="en-US">
                <a:solidFill>
                  <a:srgbClr val="266184"/>
                </a:solidFill>
              </a:rPr>
              <a:t>What we learned from the research</a:t>
            </a:r>
          </a:p>
        </p:txBody>
      </p:sp>
    </p:spTree>
    <p:extLst>
      <p:ext uri="{BB962C8B-B14F-4D97-AF65-F5344CB8AC3E}">
        <p14:creationId xmlns:p14="http://schemas.microsoft.com/office/powerpoint/2010/main" val="28655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116" y="0"/>
            <a:ext cx="8093471" cy="404746"/>
          </a:xfrm>
        </p:spPr>
        <p:txBody>
          <a:bodyPr/>
          <a:lstStyle>
            <a:lvl1pPr>
              <a:defRPr sz="1800" baseline="0"/>
            </a:lvl1pPr>
          </a:lstStyle>
          <a:p>
            <a:r>
              <a:rPr lang="en-US" smtClean="0"/>
              <a:t>Implementation Notes for</a:t>
            </a:r>
            <a:endParaRPr lang="en-US"/>
          </a:p>
        </p:txBody>
      </p:sp>
      <p:sp>
        <p:nvSpPr>
          <p:cNvPr id="3" name="Content Placeholder 2"/>
          <p:cNvSpPr>
            <a:spLocks noGrp="1"/>
          </p:cNvSpPr>
          <p:nvPr>
            <p:ph sz="half" idx="1"/>
          </p:nvPr>
        </p:nvSpPr>
        <p:spPr>
          <a:xfrm>
            <a:off x="4776092" y="641217"/>
            <a:ext cx="4339998" cy="5625366"/>
          </a:xfrm>
        </p:spPr>
        <p:txBody>
          <a:bodyPr>
            <a:normAutofit/>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0" y="641217"/>
            <a:ext cx="4339998" cy="5625366"/>
          </a:xfrm>
        </p:spPr>
        <p:txBody>
          <a:bodyPr>
            <a:normAutofit/>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2" y="6419280"/>
            <a:ext cx="9144000" cy="457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6" name="Picture 5" descr="CCD-PPT-Footer-Logo-cop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
        <p:nvSpPr>
          <p:cNvPr id="7" name="TextBox 6"/>
          <p:cNvSpPr txBox="1"/>
          <p:nvPr userDrawn="1"/>
        </p:nvSpPr>
        <p:spPr>
          <a:xfrm>
            <a:off x="176523" y="6471690"/>
            <a:ext cx="4138612" cy="307777"/>
          </a:xfrm>
          <a:prstGeom prst="rect">
            <a:avLst/>
          </a:prstGeom>
          <a:noFill/>
        </p:spPr>
        <p:txBody>
          <a:bodyPr wrap="square" rtlCol="0">
            <a:spAutoFit/>
          </a:bodyPr>
          <a:lstStyle/>
          <a:p>
            <a:r>
              <a:rPr lang="en-US" sz="1400">
                <a:solidFill>
                  <a:srgbClr val="FFFFFF"/>
                </a:solidFill>
                <a:latin typeface="ClearviewADA Demi"/>
                <a:cs typeface="ClearviewADA Demi"/>
              </a:rPr>
              <a:t>Best practices for official voter guides</a:t>
            </a:r>
          </a:p>
        </p:txBody>
      </p:sp>
      <p:cxnSp>
        <p:nvCxnSpPr>
          <p:cNvPr id="9" name="Straight Connector 8"/>
          <p:cNvCxnSpPr/>
          <p:nvPr userDrawn="1"/>
        </p:nvCxnSpPr>
        <p:spPr>
          <a:xfrm flipH="1">
            <a:off x="4535368" y="641217"/>
            <a:ext cx="41865" cy="5625366"/>
          </a:xfrm>
          <a:prstGeom prst="line">
            <a:avLst/>
          </a:prstGeom>
          <a:ln w="9525"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1" y="0"/>
            <a:ext cx="716116" cy="404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latin typeface="ClearviewADA"/>
              <a:cs typeface="ClearviewADA"/>
            </a:endParaRPr>
          </a:p>
        </p:txBody>
      </p:sp>
      <p:sp>
        <p:nvSpPr>
          <p:cNvPr id="11" name="Text Placeholder 10"/>
          <p:cNvSpPr>
            <a:spLocks noGrp="1"/>
          </p:cNvSpPr>
          <p:nvPr>
            <p:ph type="body" sz="quarter" idx="11" hasCustomPrompt="1"/>
          </p:nvPr>
        </p:nvSpPr>
        <p:spPr>
          <a:xfrm>
            <a:off x="84490" y="27914"/>
            <a:ext cx="550492" cy="360505"/>
          </a:xfrm>
        </p:spPr>
        <p:txBody>
          <a:bodyPr anchor="ctr">
            <a:noAutofit/>
          </a:bodyPr>
          <a:lstStyle>
            <a:lvl1pPr algn="ctr">
              <a:defRPr sz="1800">
                <a:solidFill>
                  <a:srgbClr val="FFFFFF"/>
                </a:solidFill>
              </a:defRPr>
            </a:lvl1pPr>
          </a:lstStyle>
          <a:p>
            <a:pPr lvl="0"/>
            <a:r>
              <a:rPr lang="en-US"/>
              <a:t>#</a:t>
            </a:r>
          </a:p>
        </p:txBody>
      </p:sp>
    </p:spTree>
    <p:extLst>
      <p:ext uri="{BB962C8B-B14F-4D97-AF65-F5344CB8AC3E}">
        <p14:creationId xmlns:p14="http://schemas.microsoft.com/office/powerpoint/2010/main" val="2415079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6117" y="0"/>
            <a:ext cx="7975808" cy="404746"/>
          </a:xfrm>
        </p:spPr>
        <p:txBody>
          <a:bodyPr/>
          <a:lstStyle>
            <a:lvl1pPr>
              <a:defRPr sz="1800" baseline="0"/>
            </a:lvl1pPr>
          </a:lstStyle>
          <a:p>
            <a:r>
              <a:rPr lang="en-US" smtClean="0"/>
              <a:t>Implementation Notes for</a:t>
            </a:r>
            <a:endParaRPr lang="en-US"/>
          </a:p>
        </p:txBody>
      </p:sp>
      <p:sp>
        <p:nvSpPr>
          <p:cNvPr id="4" name="Content Placeholder 3"/>
          <p:cNvSpPr>
            <a:spLocks noGrp="1"/>
          </p:cNvSpPr>
          <p:nvPr>
            <p:ph sz="half" idx="2"/>
          </p:nvPr>
        </p:nvSpPr>
        <p:spPr>
          <a:xfrm>
            <a:off x="0" y="641217"/>
            <a:ext cx="8691926" cy="5625366"/>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a:off x="2" y="6419280"/>
            <a:ext cx="9144000" cy="457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6" name="Picture 5" descr="CCD-PPT-Footer-Logo-cop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
        <p:nvSpPr>
          <p:cNvPr id="7" name="TextBox 6"/>
          <p:cNvSpPr txBox="1"/>
          <p:nvPr userDrawn="1"/>
        </p:nvSpPr>
        <p:spPr>
          <a:xfrm>
            <a:off x="176523" y="6471690"/>
            <a:ext cx="4138612" cy="307777"/>
          </a:xfrm>
          <a:prstGeom prst="rect">
            <a:avLst/>
          </a:prstGeom>
          <a:noFill/>
        </p:spPr>
        <p:txBody>
          <a:bodyPr wrap="square" rtlCol="0">
            <a:spAutoFit/>
          </a:bodyPr>
          <a:lstStyle/>
          <a:p>
            <a:r>
              <a:rPr lang="en-US" sz="1400">
                <a:solidFill>
                  <a:srgbClr val="FFFFFF"/>
                </a:solidFill>
                <a:latin typeface="ClearviewADA Demi"/>
                <a:cs typeface="ClearviewADA Demi"/>
              </a:rPr>
              <a:t>Best practices for official voter guides</a:t>
            </a:r>
          </a:p>
        </p:txBody>
      </p:sp>
      <p:sp>
        <p:nvSpPr>
          <p:cNvPr id="8" name="Rectangle 7"/>
          <p:cNvSpPr/>
          <p:nvPr userDrawn="1"/>
        </p:nvSpPr>
        <p:spPr>
          <a:xfrm>
            <a:off x="1" y="0"/>
            <a:ext cx="716116" cy="404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1">
              <a:solidFill>
                <a:schemeClr val="bg1"/>
              </a:solidFill>
              <a:latin typeface="ClearviewADA"/>
              <a:cs typeface="ClearviewADA"/>
            </a:endParaRPr>
          </a:p>
        </p:txBody>
      </p:sp>
      <p:sp>
        <p:nvSpPr>
          <p:cNvPr id="9" name="Text Placeholder 10"/>
          <p:cNvSpPr>
            <a:spLocks noGrp="1"/>
          </p:cNvSpPr>
          <p:nvPr>
            <p:ph type="body" sz="quarter" idx="11" hasCustomPrompt="1"/>
          </p:nvPr>
        </p:nvSpPr>
        <p:spPr>
          <a:xfrm>
            <a:off x="84490" y="27914"/>
            <a:ext cx="550492" cy="360505"/>
          </a:xfrm>
        </p:spPr>
        <p:txBody>
          <a:bodyPr anchor="ctr">
            <a:noAutofit/>
          </a:bodyPr>
          <a:lstStyle>
            <a:lvl1pPr algn="ctr">
              <a:defRPr sz="1800">
                <a:solidFill>
                  <a:srgbClr val="FFFFFF"/>
                </a:solidFill>
              </a:defRPr>
            </a:lvl1pPr>
          </a:lstStyle>
          <a:p>
            <a:pPr lvl="0"/>
            <a:r>
              <a:rPr lang="en-US"/>
              <a:t>#</a:t>
            </a:r>
          </a:p>
        </p:txBody>
      </p:sp>
    </p:spTree>
    <p:extLst>
      <p:ext uri="{BB962C8B-B14F-4D97-AF65-F5344CB8AC3E}">
        <p14:creationId xmlns:p14="http://schemas.microsoft.com/office/powerpoint/2010/main" val="2017852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91926" cy="404746"/>
          </a:xfrm>
        </p:spPr>
        <p:txBody>
          <a:bodyPr/>
          <a:lstStyle>
            <a:lvl1pPr>
              <a:defRPr sz="1800" baseline="0"/>
            </a:lvl1pPr>
          </a:lstStyle>
          <a:p>
            <a:endParaRPr lang="en-US"/>
          </a:p>
        </p:txBody>
      </p:sp>
      <p:sp>
        <p:nvSpPr>
          <p:cNvPr id="5" name="Rectangle 4"/>
          <p:cNvSpPr/>
          <p:nvPr userDrawn="1"/>
        </p:nvSpPr>
        <p:spPr>
          <a:xfrm>
            <a:off x="2" y="6419280"/>
            <a:ext cx="9144000" cy="457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6" name="Picture 5" descr="CCD-PPT-Footer-Logo-cop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
        <p:nvSpPr>
          <p:cNvPr id="7" name="TextBox 6"/>
          <p:cNvSpPr txBox="1"/>
          <p:nvPr userDrawn="1"/>
        </p:nvSpPr>
        <p:spPr>
          <a:xfrm>
            <a:off x="176523" y="6471690"/>
            <a:ext cx="4138612" cy="307777"/>
          </a:xfrm>
          <a:prstGeom prst="rect">
            <a:avLst/>
          </a:prstGeom>
          <a:noFill/>
        </p:spPr>
        <p:txBody>
          <a:bodyPr wrap="square" rtlCol="0">
            <a:spAutoFit/>
          </a:bodyPr>
          <a:lstStyle/>
          <a:p>
            <a:r>
              <a:rPr lang="en-US" sz="1400">
                <a:solidFill>
                  <a:srgbClr val="FFFFFF"/>
                </a:solidFill>
                <a:latin typeface="ClearviewADA Demi"/>
                <a:cs typeface="ClearviewADA Demi"/>
              </a:rPr>
              <a:t>Best practices for official voter guides</a:t>
            </a:r>
          </a:p>
        </p:txBody>
      </p:sp>
    </p:spTree>
    <p:extLst>
      <p:ext uri="{BB962C8B-B14F-4D97-AF65-F5344CB8AC3E}">
        <p14:creationId xmlns:p14="http://schemas.microsoft.com/office/powerpoint/2010/main" val="325395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187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523" y="950776"/>
            <a:ext cx="8714134" cy="5209772"/>
          </a:xfrm>
        </p:spPr>
        <p:txBody>
          <a:bodyPr>
            <a:normAutofit/>
          </a:bodyPr>
          <a:lstStyle>
            <a:lvl1pPr>
              <a:defRPr sz="1600">
                <a:solidFill>
                  <a:srgbClr val="4D565E"/>
                </a:solidFill>
              </a:defRPr>
            </a:lvl1pPr>
            <a:lvl2pPr>
              <a:defRPr sz="1400" b="0">
                <a:solidFill>
                  <a:srgbClr val="4D565E"/>
                </a:solidFill>
              </a:defRPr>
            </a:lvl2pPr>
            <a:lvl3pPr>
              <a:defRPr sz="1400" b="0">
                <a:solidFill>
                  <a:srgbClr val="4D565E"/>
                </a:solidFill>
              </a:defRPr>
            </a:lvl3pPr>
            <a:lvl4pPr>
              <a:defRPr sz="1400" b="0">
                <a:solidFill>
                  <a:srgbClr val="4D565E"/>
                </a:solidFill>
              </a:defRPr>
            </a:lvl4pPr>
            <a:lvl5pPr>
              <a:defRPr sz="14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1" y="0"/>
            <a:ext cx="9144000" cy="752138"/>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solidFill>
                <a:schemeClr val="bg1"/>
              </a:solidFill>
              <a:latin typeface="ClearviewADA"/>
              <a:cs typeface="ClearviewADA"/>
            </a:endParaRPr>
          </a:p>
        </p:txBody>
      </p:sp>
      <p:sp>
        <p:nvSpPr>
          <p:cNvPr id="5" name="Rectangle 4"/>
          <p:cNvSpPr/>
          <p:nvPr userDrawn="1"/>
        </p:nvSpPr>
        <p:spPr>
          <a:xfrm>
            <a:off x="1" y="0"/>
            <a:ext cx="1053214" cy="7521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a:solidFill>
                <a:schemeClr val="bg1"/>
              </a:solidFill>
              <a:latin typeface="ClearviewADA"/>
              <a:cs typeface="ClearviewADA"/>
            </a:endParaRPr>
          </a:p>
        </p:txBody>
      </p:sp>
      <p:sp>
        <p:nvSpPr>
          <p:cNvPr id="2" name="Title 1"/>
          <p:cNvSpPr>
            <a:spLocks noGrp="1"/>
          </p:cNvSpPr>
          <p:nvPr>
            <p:ph type="title"/>
          </p:nvPr>
        </p:nvSpPr>
        <p:spPr>
          <a:xfrm>
            <a:off x="1053215" y="0"/>
            <a:ext cx="8090785" cy="447339"/>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7" name="Text Placeholder 6"/>
          <p:cNvSpPr>
            <a:spLocks noGrp="1"/>
          </p:cNvSpPr>
          <p:nvPr>
            <p:ph type="body" sz="quarter" idx="10"/>
          </p:nvPr>
        </p:nvSpPr>
        <p:spPr>
          <a:xfrm>
            <a:off x="1101950" y="419425"/>
            <a:ext cx="5135926" cy="219075"/>
          </a:xfrm>
        </p:spPr>
        <p:txBody>
          <a:bodyPr>
            <a:noAutofit/>
          </a:bodyPr>
          <a:lstStyle>
            <a:lvl1pPr>
              <a:defRPr sz="1600" b="1" i="0">
                <a:latin typeface="ClearviewADA"/>
                <a:cs typeface="ClearviewADA"/>
              </a:defRPr>
            </a:lvl1pPr>
            <a:lvl2pPr>
              <a:defRPr sz="1200"/>
            </a:lvl2pPr>
            <a:lvl3pPr>
              <a:defRPr sz="1100"/>
            </a:lvl3pPr>
            <a:lvl4pPr>
              <a:defRPr sz="1100"/>
            </a:lvl4pPr>
            <a:lvl5pPr>
              <a:defRPr sz="1100"/>
            </a:lvl5pPr>
          </a:lstStyle>
          <a:p>
            <a:pPr lvl="0"/>
            <a:r>
              <a:rPr lang="en-US"/>
              <a:t>Click to edit Master text styles</a:t>
            </a:r>
          </a:p>
        </p:txBody>
      </p:sp>
      <p:sp>
        <p:nvSpPr>
          <p:cNvPr id="11" name="Text Placeholder 10"/>
          <p:cNvSpPr>
            <a:spLocks noGrp="1"/>
          </p:cNvSpPr>
          <p:nvPr>
            <p:ph type="body" sz="quarter" idx="11" hasCustomPrompt="1"/>
          </p:nvPr>
        </p:nvSpPr>
        <p:spPr>
          <a:xfrm>
            <a:off x="84489" y="27914"/>
            <a:ext cx="809625" cy="669925"/>
          </a:xfrm>
        </p:spPr>
        <p:txBody>
          <a:bodyPr anchor="ctr">
            <a:normAutofit/>
          </a:bodyPr>
          <a:lstStyle>
            <a:lvl1pPr algn="ctr">
              <a:defRPr sz="3200">
                <a:solidFill>
                  <a:srgbClr val="FFFFFF"/>
                </a:solidFill>
              </a:defRPr>
            </a:lvl1pPr>
          </a:lstStyle>
          <a:p>
            <a:pPr lvl="0"/>
            <a:r>
              <a:rPr lang="en-US"/>
              <a:t>#</a:t>
            </a:r>
          </a:p>
        </p:txBody>
      </p:sp>
      <p:sp>
        <p:nvSpPr>
          <p:cNvPr id="12" name="Rectangle 11"/>
          <p:cNvSpPr/>
          <p:nvPr userDrawn="1"/>
        </p:nvSpPr>
        <p:spPr>
          <a:xfrm>
            <a:off x="2" y="6419280"/>
            <a:ext cx="9144000" cy="45767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281B0"/>
              </a:solidFill>
            </a:endParaRPr>
          </a:p>
        </p:txBody>
      </p:sp>
      <p:pic>
        <p:nvPicPr>
          <p:cNvPr id="13" name="Picture 12" descr="CCD-PPT-Footer-Logo-copy.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9955" y="6502099"/>
            <a:ext cx="2468880" cy="274320"/>
          </a:xfrm>
          <a:prstGeom prst="rect">
            <a:avLst/>
          </a:prstGeom>
        </p:spPr>
      </p:pic>
      <p:sp>
        <p:nvSpPr>
          <p:cNvPr id="14" name="TextBox 13"/>
          <p:cNvSpPr txBox="1"/>
          <p:nvPr userDrawn="1"/>
        </p:nvSpPr>
        <p:spPr>
          <a:xfrm>
            <a:off x="176523" y="6471690"/>
            <a:ext cx="4138612" cy="307777"/>
          </a:xfrm>
          <a:prstGeom prst="rect">
            <a:avLst/>
          </a:prstGeom>
          <a:noFill/>
        </p:spPr>
        <p:txBody>
          <a:bodyPr wrap="square" rtlCol="0">
            <a:spAutoFit/>
          </a:bodyPr>
          <a:lstStyle/>
          <a:p>
            <a:r>
              <a:rPr lang="en-US" sz="1400">
                <a:solidFill>
                  <a:srgbClr val="FFFFFF"/>
                </a:solidFill>
                <a:latin typeface="ClearviewADA Demi"/>
                <a:cs typeface="ClearviewADA Demi"/>
              </a:rPr>
              <a:t>Best practices for official voter guides</a:t>
            </a:r>
          </a:p>
        </p:txBody>
      </p:sp>
    </p:spTree>
    <p:extLst>
      <p:ext uri="{BB962C8B-B14F-4D97-AF65-F5344CB8AC3E}">
        <p14:creationId xmlns:p14="http://schemas.microsoft.com/office/powerpoint/2010/main" val="2121822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Things to copy</a:t>
            </a:r>
          </a:p>
        </p:txBody>
      </p:sp>
      <p:graphicFrame>
        <p:nvGraphicFramePr>
          <p:cNvPr id="3" name="Table 2"/>
          <p:cNvGraphicFramePr>
            <a:graphicFrameLocks noGrp="1"/>
          </p:cNvGraphicFramePr>
          <p:nvPr userDrawn="1">
            <p:extLst>
              <p:ext uri="{D42A27DB-BD31-4B8C-83A1-F6EECF244321}">
                <p14:modId xmlns:p14="http://schemas.microsoft.com/office/powerpoint/2010/main" val="1895939039"/>
              </p:ext>
            </p:extLst>
          </p:nvPr>
        </p:nvGraphicFramePr>
        <p:xfrm>
          <a:off x="211398" y="1557592"/>
          <a:ext cx="4868805" cy="1112520"/>
        </p:xfrm>
        <a:graphic>
          <a:graphicData uri="http://schemas.openxmlformats.org/drawingml/2006/table">
            <a:tbl>
              <a:tblPr firstRow="1" bandRow="1">
                <a:tableStyleId>{5C22544A-7EE6-4342-B048-85BDC9FD1C3A}</a:tableStyleId>
              </a:tblPr>
              <a:tblGrid>
                <a:gridCol w="1125361"/>
                <a:gridCol w="3743444"/>
              </a:tblGrid>
              <a:tr h="370840">
                <a:tc>
                  <a:txBody>
                    <a:bodyPr/>
                    <a:lstStyle/>
                    <a:p>
                      <a:r>
                        <a:rPr lang="en-US"/>
                        <a:t>Table</a:t>
                      </a:r>
                    </a:p>
                  </a:txBody>
                  <a:tcPr>
                    <a:lnL w="3175" cap="flat" cmpd="sng" algn="ctr">
                      <a:solidFill>
                        <a:srgbClr val="4D565E"/>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4D565E"/>
                      </a:solidFill>
                      <a:prstDash val="solid"/>
                      <a:round/>
                      <a:headEnd type="none" w="med" len="med"/>
                      <a:tailEnd type="none" w="med" len="med"/>
                    </a:lnT>
                    <a:lnB w="3175" cap="flat" cmpd="sng" algn="ctr">
                      <a:solidFill>
                        <a:srgbClr val="4D565E"/>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t>Format</a:t>
                      </a:r>
                    </a:p>
                  </a:txBody>
                  <a:tcPr>
                    <a:lnL w="3175" cap="flat" cmpd="sng" algn="ctr">
                      <a:noFill/>
                      <a:prstDash val="solid"/>
                      <a:round/>
                      <a:headEnd type="none" w="med" len="med"/>
                      <a:tailEnd type="none" w="med" len="med"/>
                    </a:lnL>
                    <a:lnR w="3175" cap="flat" cmpd="sng" algn="ctr">
                      <a:solidFill>
                        <a:srgbClr val="4D565E"/>
                      </a:solidFill>
                      <a:prstDash val="solid"/>
                      <a:round/>
                      <a:headEnd type="none" w="med" len="med"/>
                      <a:tailEnd type="none" w="med" len="med"/>
                    </a:lnR>
                    <a:lnT w="3175" cap="flat" cmpd="sng" algn="ctr">
                      <a:solidFill>
                        <a:srgbClr val="4D565E"/>
                      </a:solidFill>
                      <a:prstDash val="solid"/>
                      <a:round/>
                      <a:headEnd type="none" w="med" len="med"/>
                      <a:tailEnd type="none" w="med" len="med"/>
                    </a:lnT>
                    <a:lnB w="3175" cap="flat" cmpd="sng" algn="ctr">
                      <a:solidFill>
                        <a:srgbClr val="4D565E"/>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a:solidFill>
                            <a:srgbClr val="4D565E"/>
                          </a:solidFill>
                        </a:rPr>
                        <a:t>asdf</a:t>
                      </a:r>
                    </a:p>
                  </a:txBody>
                  <a:tcPr>
                    <a:lnL w="3175" cap="flat" cmpd="sng" algn="ctr">
                      <a:solidFill>
                        <a:srgbClr val="4D565E"/>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4D565E"/>
                      </a:solidFill>
                      <a:prstDash val="solid"/>
                      <a:round/>
                      <a:headEnd type="none" w="med" len="med"/>
                      <a:tailEnd type="none" w="med" len="med"/>
                    </a:lnT>
                    <a:lnB w="3175" cap="flat" cmpd="sng" algn="ctr">
                      <a:solidFill>
                        <a:srgbClr val="4D565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r>
                        <a:rPr lang="en-US">
                          <a:solidFill>
                            <a:srgbClr val="4D565E"/>
                          </a:solidFill>
                        </a:rPr>
                        <a:t>asdf</a:t>
                      </a:r>
                    </a:p>
                  </a:txBody>
                  <a:tcPr>
                    <a:lnL w="3175" cap="flat" cmpd="sng" algn="ctr">
                      <a:noFill/>
                      <a:prstDash val="solid"/>
                      <a:round/>
                      <a:headEnd type="none" w="med" len="med"/>
                      <a:tailEnd type="none" w="med" len="med"/>
                    </a:lnL>
                    <a:lnR w="3175" cap="flat" cmpd="sng" algn="ctr">
                      <a:solidFill>
                        <a:srgbClr val="4D565E"/>
                      </a:solidFill>
                      <a:prstDash val="solid"/>
                      <a:round/>
                      <a:headEnd type="none" w="med" len="med"/>
                      <a:tailEnd type="none" w="med" len="med"/>
                    </a:lnR>
                    <a:lnT w="3175" cap="flat" cmpd="sng" algn="ctr">
                      <a:solidFill>
                        <a:srgbClr val="4D565E"/>
                      </a:solidFill>
                      <a:prstDash val="solid"/>
                      <a:round/>
                      <a:headEnd type="none" w="med" len="med"/>
                      <a:tailEnd type="none" w="med" len="med"/>
                    </a:lnT>
                    <a:lnB w="3175" cap="flat" cmpd="sng" algn="ctr">
                      <a:solidFill>
                        <a:srgbClr val="4D565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70840">
                <a:tc>
                  <a:txBody>
                    <a:bodyPr/>
                    <a:lstStyle/>
                    <a:p>
                      <a:endParaRPr lang="en-US">
                        <a:solidFill>
                          <a:srgbClr val="4D565E"/>
                        </a:solidFill>
                      </a:endParaRPr>
                    </a:p>
                  </a:txBody>
                  <a:tcPr>
                    <a:lnL w="3175" cap="flat" cmpd="sng" algn="ctr">
                      <a:solidFill>
                        <a:srgbClr val="4D565E"/>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4D565E"/>
                      </a:solidFill>
                      <a:prstDash val="solid"/>
                      <a:round/>
                      <a:headEnd type="none" w="med" len="med"/>
                      <a:tailEnd type="none" w="med" len="med"/>
                    </a:lnT>
                    <a:lnB w="3175" cap="flat" cmpd="sng" algn="ctr">
                      <a:solidFill>
                        <a:srgbClr val="4D565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en-US">
                        <a:solidFill>
                          <a:srgbClr val="4D565E"/>
                        </a:solidFill>
                      </a:endParaRPr>
                    </a:p>
                  </a:txBody>
                  <a:tcPr>
                    <a:lnL w="3175" cap="flat" cmpd="sng" algn="ctr">
                      <a:noFill/>
                      <a:prstDash val="solid"/>
                      <a:round/>
                      <a:headEnd type="none" w="med" len="med"/>
                      <a:tailEnd type="none" w="med" len="med"/>
                    </a:lnL>
                    <a:lnR w="3175" cap="flat" cmpd="sng" algn="ctr">
                      <a:solidFill>
                        <a:srgbClr val="4D565E"/>
                      </a:solidFill>
                      <a:prstDash val="solid"/>
                      <a:round/>
                      <a:headEnd type="none" w="med" len="med"/>
                      <a:tailEnd type="none" w="med" len="med"/>
                    </a:lnR>
                    <a:lnT w="3175" cap="flat" cmpd="sng" algn="ctr">
                      <a:solidFill>
                        <a:srgbClr val="4D565E"/>
                      </a:solidFill>
                      <a:prstDash val="solid"/>
                      <a:round/>
                      <a:headEnd type="none" w="med" len="med"/>
                      <a:tailEnd type="none" w="med" len="med"/>
                    </a:lnT>
                    <a:lnB w="3175" cap="flat" cmpd="sng" algn="ctr">
                      <a:solidFill>
                        <a:srgbClr val="4D565E"/>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4" name="Rectangle 3"/>
          <p:cNvSpPr/>
          <p:nvPr userDrawn="1"/>
        </p:nvSpPr>
        <p:spPr>
          <a:xfrm>
            <a:off x="211398" y="3036645"/>
            <a:ext cx="1817763" cy="1635117"/>
          </a:xfrm>
          <a:prstGeom prst="rect">
            <a:avLst/>
          </a:prstGeom>
          <a:solidFill>
            <a:srgbClr val="FFFFFF"/>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rgbClr val="4D565E"/>
                </a:solidFill>
              </a:rPr>
              <a:t>This</a:t>
            </a:r>
            <a:r>
              <a:rPr lang="en-US" baseline="0">
                <a:solidFill>
                  <a:srgbClr val="4D565E"/>
                </a:solidFill>
              </a:rPr>
              <a:t> is a rectangle</a:t>
            </a:r>
            <a:endParaRPr lang="en-US">
              <a:solidFill>
                <a:srgbClr val="4D565E"/>
              </a:solidFill>
            </a:endParaRPr>
          </a:p>
        </p:txBody>
      </p:sp>
      <p:sp>
        <p:nvSpPr>
          <p:cNvPr id="5" name="Rectangle 4"/>
          <p:cNvSpPr/>
          <p:nvPr userDrawn="1"/>
        </p:nvSpPr>
        <p:spPr>
          <a:xfrm>
            <a:off x="2181561" y="3036645"/>
            <a:ext cx="1817763" cy="1635117"/>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solidFill>
                  <a:srgbClr val="4D565E"/>
                </a:solidFill>
              </a:rPr>
              <a:t>This</a:t>
            </a:r>
            <a:r>
              <a:rPr lang="en-US" baseline="0">
                <a:solidFill>
                  <a:srgbClr val="4D565E"/>
                </a:solidFill>
              </a:rPr>
              <a:t> is a rectangle</a:t>
            </a:r>
            <a:endParaRPr lang="en-US">
              <a:solidFill>
                <a:srgbClr val="4D565E"/>
              </a:solidFill>
            </a:endParaRPr>
          </a:p>
        </p:txBody>
      </p:sp>
      <p:cxnSp>
        <p:nvCxnSpPr>
          <p:cNvPr id="7" name="Straight Arrow Connector 6"/>
          <p:cNvCxnSpPr/>
          <p:nvPr userDrawn="1"/>
        </p:nvCxnSpPr>
        <p:spPr>
          <a:xfrm>
            <a:off x="5255382" y="3299432"/>
            <a:ext cx="2408717" cy="0"/>
          </a:xfrm>
          <a:prstGeom prst="straightConnector1">
            <a:avLst/>
          </a:prstGeom>
          <a:ln w="38100" cmpd="sng">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userDrawn="1"/>
        </p:nvCxnSpPr>
        <p:spPr>
          <a:xfrm>
            <a:off x="5255382" y="3641622"/>
            <a:ext cx="2408717" cy="0"/>
          </a:xfrm>
          <a:prstGeom prst="straightConnector1">
            <a:avLst/>
          </a:prstGeom>
          <a:ln w="38100" cmpd="sng">
            <a:solidFill>
              <a:srgbClr val="3281B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 name="Oval 8"/>
          <p:cNvSpPr>
            <a:spLocks noChangeAspect="1"/>
          </p:cNvSpPr>
          <p:nvPr userDrawn="1"/>
        </p:nvSpPr>
        <p:spPr>
          <a:xfrm>
            <a:off x="5693331" y="1557592"/>
            <a:ext cx="496341" cy="499134"/>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bg1"/>
                </a:solidFill>
              </a:rPr>
              <a:t>1</a:t>
            </a:r>
          </a:p>
        </p:txBody>
      </p:sp>
      <p:sp>
        <p:nvSpPr>
          <p:cNvPr id="10" name="Oval 9"/>
          <p:cNvSpPr>
            <a:spLocks noChangeAspect="1"/>
          </p:cNvSpPr>
          <p:nvPr userDrawn="1"/>
        </p:nvSpPr>
        <p:spPr>
          <a:xfrm>
            <a:off x="6342072" y="1557592"/>
            <a:ext cx="496341" cy="499134"/>
          </a:xfrm>
          <a:prstGeom prst="ellipse">
            <a:avLst/>
          </a:prstGeom>
          <a:solidFill>
            <a:srgbClr val="FFFFFF"/>
          </a:solidFill>
          <a:ln>
            <a:solidFill>
              <a:srgbClr val="3281B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a:solidFill>
                  <a:schemeClr val="tx2"/>
                </a:solidFill>
              </a:rPr>
              <a:t>1</a:t>
            </a:r>
          </a:p>
        </p:txBody>
      </p:sp>
    </p:spTree>
    <p:extLst>
      <p:ext uri="{BB962C8B-B14F-4D97-AF65-F5344CB8AC3E}">
        <p14:creationId xmlns:p14="http://schemas.microsoft.com/office/powerpoint/2010/main" val="1424066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1398" y="274639"/>
            <a:ext cx="8691926" cy="618594"/>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11550" y="1074670"/>
            <a:ext cx="5391774" cy="505149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4" r:id="rId5"/>
    <p:sldLayoutId id="2147483665" r:id="rId6"/>
    <p:sldLayoutId id="2147483666" r:id="rId7"/>
    <p:sldLayoutId id="2147483662" r:id="rId8"/>
  </p:sldLayoutIdLst>
  <p:txStyles>
    <p:titleStyle>
      <a:lvl1pPr algn="l" defTabSz="457200" rtl="0" eaLnBrk="1" latinLnBrk="0" hangingPunct="1">
        <a:spcBef>
          <a:spcPct val="0"/>
        </a:spcBef>
        <a:buNone/>
        <a:defRPr sz="2400" b="1" i="0" kern="1200">
          <a:solidFill>
            <a:srgbClr val="4D565E"/>
          </a:solidFill>
          <a:latin typeface="ClearviewADA"/>
          <a:ea typeface="+mj-ea"/>
          <a:cs typeface="ClearviewADA"/>
        </a:defRPr>
      </a:lvl1pPr>
    </p:titleStyle>
    <p:body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civicdesign.org/projects/how-voters-get-informatio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3" Type="http://schemas.openxmlformats.org/officeDocument/2006/relationships/image" Target="../media/image38.tif"/><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4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erminaldesign.com/fonts/clearviewada-complete-famil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0276" y="930274"/>
            <a:ext cx="6257924" cy="2965701"/>
          </a:xfrm>
        </p:spPr>
        <p:txBody>
          <a:bodyPr/>
          <a:lstStyle/>
          <a:p>
            <a:r>
              <a:rPr lang="en-US" sz="2400"/>
              <a:t>Best practices for official voter guides</a:t>
            </a:r>
            <a:br>
              <a:rPr lang="en-US" sz="2400"/>
            </a:br>
            <a:r>
              <a:rPr lang="en-US"/>
              <a:t/>
            </a:r>
            <a:br>
              <a:rPr lang="en-US"/>
            </a:br>
            <a:r>
              <a:rPr lang="en-US"/>
              <a:t>Layout and organization</a:t>
            </a:r>
            <a:br>
              <a:rPr lang="en-US"/>
            </a:br>
            <a:r>
              <a:rPr lang="en-US"/>
              <a:t>of voter guide content</a:t>
            </a:r>
          </a:p>
        </p:txBody>
      </p:sp>
      <p:sp>
        <p:nvSpPr>
          <p:cNvPr id="5" name="Subtitle 4"/>
          <p:cNvSpPr>
            <a:spLocks noGrp="1"/>
          </p:cNvSpPr>
          <p:nvPr>
            <p:ph type="subTitle" idx="1"/>
          </p:nvPr>
        </p:nvSpPr>
        <p:spPr/>
        <p:txBody>
          <a:bodyPr/>
          <a:lstStyle/>
          <a:p>
            <a:r>
              <a:rPr lang="en-US"/>
              <a:t>Center for Civic Design</a:t>
            </a:r>
          </a:p>
          <a:p>
            <a:endParaRPr lang="en-US"/>
          </a:p>
          <a:p>
            <a:r>
              <a:rPr lang="en-US" sz="1600"/>
              <a:t>Project page and links to resources:</a:t>
            </a:r>
            <a:endParaRPr lang="en-US" sz="1200">
              <a:hlinkClick r:id="rId2"/>
            </a:endParaRPr>
          </a:p>
          <a:p>
            <a:r>
              <a:rPr lang="en-US" sz="1600">
                <a:hlinkClick r:id="rId2"/>
              </a:rPr>
              <a:t>http://civicdesign.org/projects/how-voters-get-information/</a:t>
            </a:r>
            <a:endParaRPr lang="en-US" sz="1600"/>
          </a:p>
          <a:p>
            <a:endParaRPr lang="en-US" sz="1600"/>
          </a:p>
        </p:txBody>
      </p:sp>
      <p:sp>
        <p:nvSpPr>
          <p:cNvPr id="6" name="Subtitle 4"/>
          <p:cNvSpPr txBox="1">
            <a:spLocks/>
          </p:cNvSpPr>
          <p:nvPr/>
        </p:nvSpPr>
        <p:spPr>
          <a:xfrm>
            <a:off x="2200275" y="6075025"/>
            <a:ext cx="6257924" cy="618328"/>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Wingdings" charset="2"/>
              <a:buNone/>
              <a:defRPr sz="2000" b="0" i="0" kern="1200" baseline="0">
                <a:solidFill>
                  <a:srgbClr val="4D565E"/>
                </a:solidFill>
                <a:latin typeface="ClearviewADA"/>
                <a:ea typeface="+mn-ea"/>
                <a:cs typeface="ClearviewADA"/>
              </a:defRPr>
            </a:lvl1pPr>
            <a:lvl2pPr marL="457200" indent="0" algn="ctr" defTabSz="457200" rtl="0" eaLnBrk="1" latinLnBrk="0" hangingPunct="1">
              <a:spcBef>
                <a:spcPct val="20000"/>
              </a:spcBef>
              <a:buFont typeface="Wingdings" charset="2"/>
              <a:buNone/>
              <a:defRPr sz="1400" b="0" i="0" kern="1200">
                <a:solidFill>
                  <a:schemeClr val="tx1">
                    <a:tint val="75000"/>
                  </a:schemeClr>
                </a:solidFill>
                <a:latin typeface="ClearviewADA"/>
                <a:ea typeface="+mn-ea"/>
                <a:cs typeface="ClearviewADA"/>
              </a:defRPr>
            </a:lvl2pPr>
            <a:lvl3pPr marL="914400" indent="0" algn="ctr" defTabSz="457200" rtl="0" eaLnBrk="1" latinLnBrk="0" hangingPunct="1">
              <a:spcBef>
                <a:spcPct val="20000"/>
              </a:spcBef>
              <a:buFont typeface="Wingdings" charset="2"/>
              <a:buNone/>
              <a:defRPr sz="1200" b="0" i="0" kern="1200">
                <a:solidFill>
                  <a:schemeClr val="tx1">
                    <a:tint val="75000"/>
                  </a:schemeClr>
                </a:solidFill>
                <a:latin typeface="ClearviewADA"/>
                <a:ea typeface="+mn-ea"/>
                <a:cs typeface="ClearviewADA"/>
              </a:defRPr>
            </a:lvl3pPr>
            <a:lvl4pPr marL="1371600" indent="0" algn="ctr" defTabSz="457200" rtl="0" eaLnBrk="1" latinLnBrk="0" hangingPunct="1">
              <a:spcBef>
                <a:spcPct val="20000"/>
              </a:spcBef>
              <a:buFont typeface="Wingdings" charset="2"/>
              <a:buNone/>
              <a:defRPr sz="1200" b="0" i="0" kern="1200">
                <a:solidFill>
                  <a:schemeClr val="tx1">
                    <a:tint val="75000"/>
                  </a:schemeClr>
                </a:solidFill>
                <a:latin typeface="ClearviewADA"/>
                <a:ea typeface="+mn-ea"/>
                <a:cs typeface="ClearviewADA"/>
              </a:defRPr>
            </a:lvl4pPr>
            <a:lvl5pPr marL="1828800" indent="0" algn="ctr" defTabSz="457200" rtl="0" eaLnBrk="1" latinLnBrk="0" hangingPunct="1">
              <a:spcBef>
                <a:spcPct val="20000"/>
              </a:spcBef>
              <a:buFont typeface="Wingdings" charset="2"/>
              <a:buNone/>
              <a:defRPr sz="1200" b="0" i="0" kern="1200">
                <a:solidFill>
                  <a:schemeClr val="tx1">
                    <a:tint val="75000"/>
                  </a:schemeClr>
                </a:solidFill>
                <a:latin typeface="ClearviewADA"/>
                <a:ea typeface="+mn-ea"/>
                <a:cs typeface="ClearviewAD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200"/>
              <a:t>This work is funded by the Irvine Foundation and the Future of California Election, and created in cooperation with the League of Women Voters of California Education Fund and Shasta, Santa Cruz and Orange Counties.</a:t>
            </a:r>
          </a:p>
          <a:p>
            <a:endParaRPr lang="en-US" sz="1200"/>
          </a:p>
        </p:txBody>
      </p:sp>
    </p:spTree>
    <p:extLst>
      <p:ext uri="{BB962C8B-B14F-4D97-AF65-F5344CB8AC3E}">
        <p14:creationId xmlns:p14="http://schemas.microsoft.com/office/powerpoint/2010/main" val="4081840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Notes for the Ways to Vote overview</a:t>
            </a:r>
          </a:p>
        </p:txBody>
      </p:sp>
      <p:sp>
        <p:nvSpPr>
          <p:cNvPr id="8" name="Content Placeholder 7"/>
          <p:cNvSpPr>
            <a:spLocks noGrp="1"/>
          </p:cNvSpPr>
          <p:nvPr>
            <p:ph sz="half" idx="1"/>
          </p:nvPr>
        </p:nvSpPr>
        <p:spPr/>
        <p:txBody>
          <a:bodyPr/>
          <a:lstStyle/>
          <a:p>
            <a:r>
              <a:rPr lang="en-US" b="1" dirty="0"/>
              <a:t>Word Tips</a:t>
            </a:r>
          </a:p>
          <a:p>
            <a:r>
              <a:rPr lang="en-US" dirty="0"/>
              <a:t>Use bold text to highlight dates and location </a:t>
            </a:r>
            <a:r>
              <a:rPr lang="en-US" dirty="0" smtClean="0"/>
              <a:t>names. It </a:t>
            </a:r>
            <a:r>
              <a:rPr lang="en-US" dirty="0"/>
              <a:t>makes the information stand out on the page.</a:t>
            </a:r>
          </a:p>
        </p:txBody>
      </p:sp>
      <p:sp>
        <p:nvSpPr>
          <p:cNvPr id="9" name="Content Placeholder 8"/>
          <p:cNvSpPr>
            <a:spLocks noGrp="1"/>
          </p:cNvSpPr>
          <p:nvPr>
            <p:ph sz="half" idx="2"/>
          </p:nvPr>
        </p:nvSpPr>
        <p:spPr/>
        <p:txBody>
          <a:bodyPr/>
          <a:lstStyle/>
          <a:p>
            <a:r>
              <a:rPr lang="en-US" dirty="0"/>
              <a:t>New voters don't know that there is more than one way to vote.  Showing the options on one page, with clear </a:t>
            </a:r>
            <a:r>
              <a:rPr lang="en-US" dirty="0" smtClean="0"/>
              <a:t>wording, </a:t>
            </a:r>
            <a:r>
              <a:rPr lang="en-US" dirty="0"/>
              <a:t>helped them see that they have choices.</a:t>
            </a:r>
          </a:p>
          <a:p>
            <a:r>
              <a:rPr lang="en-US" dirty="0"/>
              <a:t>Vote by mail</a:t>
            </a:r>
          </a:p>
          <a:p>
            <a:r>
              <a:rPr lang="en-US" dirty="0"/>
              <a:t>Vote early in person</a:t>
            </a:r>
          </a:p>
          <a:p>
            <a:r>
              <a:rPr lang="en-US" dirty="0"/>
              <a:t>Vote in person at the polls</a:t>
            </a:r>
          </a:p>
          <a:p>
            <a:endParaRPr lang="en-US" dirty="0"/>
          </a:p>
          <a:p>
            <a:r>
              <a:rPr lang="en-US" dirty="0"/>
              <a:t>Adjust this page to reflect the number of ways to vote in your county. </a:t>
            </a:r>
          </a:p>
          <a:p>
            <a:r>
              <a:rPr lang="en-US" dirty="0"/>
              <a:t>Don't treat "Saturday voting" as a different way to vote – it's another form of voting early in person. </a:t>
            </a:r>
          </a:p>
          <a:p>
            <a:endParaRPr lang="en-US" dirty="0"/>
          </a:p>
          <a:p>
            <a:r>
              <a:rPr lang="en-US" dirty="0"/>
              <a:t>Include a reference to the detail </a:t>
            </a:r>
            <a:r>
              <a:rPr lang="en-US" dirty="0" smtClean="0"/>
              <a:t>pages </a:t>
            </a:r>
            <a:r>
              <a:rPr lang="en-US" dirty="0"/>
              <a:t>so voters who need more information can find it easily.</a:t>
            </a:r>
          </a:p>
          <a:p>
            <a:endParaRPr lang="en-US" dirty="0"/>
          </a:p>
        </p:txBody>
      </p:sp>
      <p:sp>
        <p:nvSpPr>
          <p:cNvPr id="5" name="Text Placeholder 4"/>
          <p:cNvSpPr>
            <a:spLocks noGrp="1"/>
          </p:cNvSpPr>
          <p:nvPr>
            <p:ph type="body" sz="quarter" idx="11"/>
          </p:nvPr>
        </p:nvSpPr>
        <p:spPr/>
        <p:txBody>
          <a:bodyPr/>
          <a:lstStyle/>
          <a:p>
            <a:r>
              <a:rPr lang="en-US"/>
              <a:t>4a</a:t>
            </a:r>
          </a:p>
        </p:txBody>
      </p:sp>
    </p:spTree>
    <p:extLst>
      <p:ext uri="{BB962C8B-B14F-4D97-AF65-F5344CB8AC3E}">
        <p14:creationId xmlns:p14="http://schemas.microsoft.com/office/powerpoint/2010/main" val="43630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 In the Ways to Vote detail pages:</a:t>
            </a:r>
          </a:p>
          <a:p>
            <a:pPr marL="285750" indent="-285750">
              <a:buFont typeface="Arial"/>
              <a:buChar char="•"/>
            </a:pPr>
            <a:r>
              <a:rPr lang="en-US"/>
              <a:t>Cover one topic per page. Don't hide extra information at the bottom of the page.</a:t>
            </a:r>
          </a:p>
          <a:p>
            <a:pPr marL="285750" indent="-285750">
              <a:buFont typeface="Arial"/>
              <a:buChar char="•"/>
            </a:pPr>
            <a:r>
              <a:rPr lang="en-US"/>
              <a:t>Help voters get an overview of each topic both visually and with text.</a:t>
            </a:r>
          </a:p>
          <a:p>
            <a:pPr marL="285750" indent="-285750">
              <a:buFont typeface="Arial"/>
              <a:buChar char="•"/>
            </a:pPr>
            <a:r>
              <a:rPr lang="en-US"/>
              <a:t>You don't have to repeat information from the opening page.</a:t>
            </a:r>
          </a:p>
        </p:txBody>
      </p:sp>
      <p:sp>
        <p:nvSpPr>
          <p:cNvPr id="3" name="Title 2"/>
          <p:cNvSpPr>
            <a:spLocks noGrp="1"/>
          </p:cNvSpPr>
          <p:nvPr>
            <p:ph type="title"/>
          </p:nvPr>
        </p:nvSpPr>
        <p:spPr/>
        <p:txBody>
          <a:bodyPr/>
          <a:lstStyle/>
          <a:p>
            <a:r>
              <a:rPr lang="en-US"/>
              <a:t>Ways to vote detail pages</a:t>
            </a:r>
          </a:p>
        </p:txBody>
      </p:sp>
      <p:sp>
        <p:nvSpPr>
          <p:cNvPr id="4" name="Text Placeholder 3"/>
          <p:cNvSpPr>
            <a:spLocks noGrp="1"/>
          </p:cNvSpPr>
          <p:nvPr>
            <p:ph type="body" sz="quarter" idx="10"/>
          </p:nvPr>
        </p:nvSpPr>
        <p:spPr>
          <a:xfrm>
            <a:off x="1101950" y="419425"/>
            <a:ext cx="7823212" cy="522057"/>
          </a:xfrm>
        </p:spPr>
        <p:txBody>
          <a:bodyPr/>
          <a:lstStyle/>
          <a:p>
            <a:r>
              <a:rPr lang="en-US"/>
              <a:t>Tell voters what they need to know about how to vote</a:t>
            </a:r>
          </a:p>
        </p:txBody>
      </p:sp>
      <p:sp>
        <p:nvSpPr>
          <p:cNvPr id="5" name="Text Placeholder 4"/>
          <p:cNvSpPr>
            <a:spLocks noGrp="1"/>
          </p:cNvSpPr>
          <p:nvPr>
            <p:ph type="body" sz="quarter" idx="11"/>
          </p:nvPr>
        </p:nvSpPr>
        <p:spPr/>
        <p:txBody>
          <a:bodyPr/>
          <a:lstStyle/>
          <a:p>
            <a:r>
              <a:rPr lang="en-US"/>
              <a:t>5</a:t>
            </a:r>
          </a:p>
        </p:txBody>
      </p:sp>
      <p:sp>
        <p:nvSpPr>
          <p:cNvPr id="6" name="Text Placeholder 5"/>
          <p:cNvSpPr>
            <a:spLocks noGrp="1"/>
          </p:cNvSpPr>
          <p:nvPr>
            <p:ph type="body" sz="quarter" idx="13"/>
          </p:nvPr>
        </p:nvSpPr>
        <p:spPr/>
        <p:txBody>
          <a:bodyPr/>
          <a:lstStyle/>
          <a:p>
            <a:r>
              <a:rPr lang="en-US" dirty="0"/>
              <a:t>Voters liked the visual explanations with minimal text. It made them feel that it would not be too </a:t>
            </a:r>
            <a:r>
              <a:rPr lang="en-US" dirty="0" smtClean="0"/>
              <a:t>difficult to vote.</a:t>
            </a:r>
            <a:endParaRPr lang="en-US" dirty="0"/>
          </a:p>
        </p:txBody>
      </p:sp>
      <p:pic>
        <p:nvPicPr>
          <p:cNvPr id="7" name="Picture 6"/>
          <p:cNvPicPr>
            <a:picLocks noChangeAspect="1"/>
          </p:cNvPicPr>
          <p:nvPr/>
        </p:nvPicPr>
        <p:blipFill>
          <a:blip r:embed="rId2"/>
          <a:stretch>
            <a:fillRect/>
          </a:stretch>
        </p:blipFill>
        <p:spPr>
          <a:xfrm>
            <a:off x="94284" y="1081148"/>
            <a:ext cx="3787409" cy="4940691"/>
          </a:xfrm>
          <a:prstGeom prst="rect">
            <a:avLst/>
          </a:prstGeom>
          <a:ln>
            <a:solidFill>
              <a:srgbClr val="A6A6A6"/>
            </a:solidFill>
          </a:ln>
        </p:spPr>
      </p:pic>
    </p:spTree>
    <p:extLst>
      <p:ext uri="{BB962C8B-B14F-4D97-AF65-F5344CB8AC3E}">
        <p14:creationId xmlns:p14="http://schemas.microsoft.com/office/powerpoint/2010/main" val="3531405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Notes for the pages in the Ways to Vote section</a:t>
            </a:r>
          </a:p>
        </p:txBody>
      </p:sp>
      <p:sp>
        <p:nvSpPr>
          <p:cNvPr id="9" name="Content Placeholder 8"/>
          <p:cNvSpPr>
            <a:spLocks noGrp="1"/>
          </p:cNvSpPr>
          <p:nvPr>
            <p:ph sz="half" idx="1"/>
          </p:nvPr>
        </p:nvSpPr>
        <p:spPr/>
        <p:txBody>
          <a:bodyPr/>
          <a:lstStyle/>
          <a:p>
            <a:r>
              <a:rPr lang="en-US" b="1" dirty="0"/>
              <a:t>Word Tips</a:t>
            </a:r>
          </a:p>
          <a:p>
            <a:r>
              <a:rPr lang="en-US" dirty="0"/>
              <a:t>The basic text styles are:</a:t>
            </a:r>
          </a:p>
          <a:p>
            <a:pPr marL="285750" indent="-285750">
              <a:buFont typeface="Arial"/>
              <a:buChar char="•"/>
            </a:pPr>
            <a:r>
              <a:rPr lang="en-US" dirty="0"/>
              <a:t>Body (11pts)</a:t>
            </a:r>
          </a:p>
          <a:p>
            <a:pPr marL="285750" indent="-285750">
              <a:buFont typeface="Arial"/>
              <a:buChar char="•"/>
            </a:pPr>
            <a:r>
              <a:rPr lang="en-US" dirty="0"/>
              <a:t>Body-Bullets (sets bullets to the left margin, and doesn't add space between bullets)</a:t>
            </a:r>
          </a:p>
          <a:p>
            <a:pPr marL="285750" indent="-285750">
              <a:buFont typeface="Arial"/>
              <a:buChar char="•"/>
            </a:pPr>
            <a:r>
              <a:rPr lang="en-US" dirty="0"/>
              <a:t>Body-</a:t>
            </a:r>
            <a:r>
              <a:rPr lang="en-US" dirty="0" err="1"/>
              <a:t>ListIntro</a:t>
            </a:r>
            <a:r>
              <a:rPr lang="en-US" dirty="0"/>
              <a:t> (less space after the paragraph, so it closes the gap to the list that follows)</a:t>
            </a:r>
          </a:p>
          <a:p>
            <a:endParaRPr lang="en-US" dirty="0"/>
          </a:p>
          <a:p>
            <a:r>
              <a:rPr lang="en-US" dirty="0"/>
              <a:t>Use the heading styles</a:t>
            </a:r>
          </a:p>
          <a:p>
            <a:pPr marL="285750" indent="-285750">
              <a:buFont typeface="Arial"/>
              <a:buChar char="•"/>
            </a:pPr>
            <a:r>
              <a:rPr lang="en-US" dirty="0"/>
              <a:t>Heading </a:t>
            </a:r>
            <a:r>
              <a:rPr lang="en-US" dirty="0" smtClean="0"/>
              <a:t>2 </a:t>
            </a:r>
            <a:r>
              <a:rPr lang="en-US" dirty="0"/>
              <a:t>– for sections on the page</a:t>
            </a:r>
          </a:p>
          <a:p>
            <a:pPr marL="285750" indent="-285750">
              <a:buFont typeface="Arial"/>
              <a:buChar char="•"/>
            </a:pPr>
            <a:r>
              <a:rPr lang="en-US" dirty="0"/>
              <a:t>Heading 3 – if needed for a second level</a:t>
            </a:r>
          </a:p>
        </p:txBody>
      </p:sp>
      <p:sp>
        <p:nvSpPr>
          <p:cNvPr id="10" name="Content Placeholder 9"/>
          <p:cNvSpPr>
            <a:spLocks noGrp="1"/>
          </p:cNvSpPr>
          <p:nvPr>
            <p:ph sz="half" idx="2"/>
          </p:nvPr>
        </p:nvSpPr>
        <p:spPr/>
        <p:txBody>
          <a:bodyPr/>
          <a:lstStyle/>
          <a:p>
            <a:r>
              <a:rPr lang="en-US"/>
              <a:t>Pages in this section include, as needed, any instruction for How to Vote:</a:t>
            </a:r>
          </a:p>
          <a:p>
            <a:endParaRPr lang="en-US"/>
          </a:p>
          <a:p>
            <a:pPr marL="285750" indent="-285750">
              <a:buFont typeface="Arial"/>
              <a:buChar char="•"/>
            </a:pPr>
            <a:r>
              <a:rPr lang="en-US"/>
              <a:t>How to vote by mail</a:t>
            </a:r>
          </a:p>
          <a:p>
            <a:pPr marL="285750" indent="-285750">
              <a:buFont typeface="Arial"/>
              <a:buChar char="•"/>
            </a:pPr>
            <a:r>
              <a:rPr lang="en-US"/>
              <a:t>How to vote at the polls</a:t>
            </a:r>
          </a:p>
          <a:p>
            <a:pPr marL="285750" indent="-285750">
              <a:buFont typeface="Arial"/>
              <a:buChar char="•"/>
            </a:pPr>
            <a:r>
              <a:rPr lang="en-US"/>
              <a:t>How to vote early in person</a:t>
            </a:r>
          </a:p>
          <a:p>
            <a:pPr marL="285750" indent="-285750">
              <a:buFont typeface="Arial"/>
              <a:buChar char="•"/>
            </a:pPr>
            <a:r>
              <a:rPr lang="en-US"/>
              <a:t>How to vote with a paper ballot</a:t>
            </a:r>
          </a:p>
          <a:p>
            <a:pPr marL="285750" indent="-285750">
              <a:buFont typeface="Arial"/>
              <a:buChar char="•"/>
            </a:pPr>
            <a:r>
              <a:rPr lang="en-US"/>
              <a:t>How to vote with the voting system</a:t>
            </a:r>
          </a:p>
          <a:p>
            <a:pPr marL="285750" indent="-285750">
              <a:buFont typeface="Arial"/>
              <a:buChar char="•"/>
            </a:pPr>
            <a:r>
              <a:rPr lang="en-US"/>
              <a:t>How to vote in a primary</a:t>
            </a:r>
          </a:p>
          <a:p>
            <a:pPr marL="285750" indent="-285750">
              <a:buFont typeface="Arial"/>
              <a:buChar char="•"/>
            </a:pPr>
            <a:r>
              <a:rPr lang="en-US"/>
              <a:t>Accessible voting</a:t>
            </a:r>
          </a:p>
          <a:p>
            <a:pPr marL="285750" indent="-285750">
              <a:buFont typeface="Arial"/>
              <a:buChar char="•"/>
            </a:pPr>
            <a:r>
              <a:rPr lang="en-US"/>
              <a:t>Language assistance</a:t>
            </a:r>
          </a:p>
          <a:p>
            <a:endParaRPr lang="en-US"/>
          </a:p>
          <a:p>
            <a:endParaRPr lang="en-US"/>
          </a:p>
          <a:p>
            <a:r>
              <a:rPr lang="en-US"/>
              <a:t>These pages are included in all ballot styles, so the page numbers from the Table of Contents through the last page in this section can be consistent.</a:t>
            </a:r>
          </a:p>
        </p:txBody>
      </p:sp>
      <p:sp>
        <p:nvSpPr>
          <p:cNvPr id="5" name="Text Placeholder 4"/>
          <p:cNvSpPr>
            <a:spLocks noGrp="1"/>
          </p:cNvSpPr>
          <p:nvPr>
            <p:ph type="body" sz="quarter" idx="11"/>
          </p:nvPr>
        </p:nvSpPr>
        <p:spPr/>
        <p:txBody>
          <a:bodyPr/>
          <a:lstStyle/>
          <a:p>
            <a:r>
              <a:rPr lang="en-US"/>
              <a:t>5</a:t>
            </a:r>
          </a:p>
        </p:txBody>
      </p:sp>
    </p:spTree>
    <p:extLst>
      <p:ext uri="{BB962C8B-B14F-4D97-AF65-F5344CB8AC3E}">
        <p14:creationId xmlns:p14="http://schemas.microsoft.com/office/powerpoint/2010/main" val="3172859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This page introduces the section of candidate and measure information, and the practice ballot. It lists the contents of the ballot, by ballot type.</a:t>
            </a:r>
          </a:p>
          <a:p>
            <a:endParaRPr lang="en-US"/>
          </a:p>
          <a:p>
            <a:r>
              <a:rPr lang="en-US"/>
              <a:t>List the election type and date on the page.</a:t>
            </a:r>
          </a:p>
          <a:p>
            <a:endParaRPr lang="en-US"/>
          </a:p>
          <a:p>
            <a:r>
              <a:rPr lang="en-US"/>
              <a:t>The two columns show what is in the county and state guides. </a:t>
            </a:r>
          </a:p>
          <a:p>
            <a:pPr marL="285750" indent="-285750">
              <a:buFont typeface="Arial"/>
              <a:buChar char="•"/>
            </a:pPr>
            <a:r>
              <a:rPr lang="en-US"/>
              <a:t>Use your county seal or a thumbnail of the county guide cover.</a:t>
            </a:r>
          </a:p>
          <a:p>
            <a:pPr marL="285750" indent="-285750">
              <a:buFont typeface="Arial"/>
              <a:buChar char="•"/>
            </a:pPr>
            <a:r>
              <a:rPr lang="en-US"/>
              <a:t>List contests in the order they appear on the ballot.</a:t>
            </a:r>
          </a:p>
        </p:txBody>
      </p:sp>
      <p:sp>
        <p:nvSpPr>
          <p:cNvPr id="3" name="Title 2"/>
          <p:cNvSpPr>
            <a:spLocks noGrp="1"/>
          </p:cNvSpPr>
          <p:nvPr>
            <p:ph type="title"/>
          </p:nvPr>
        </p:nvSpPr>
        <p:spPr/>
        <p:txBody>
          <a:bodyPr/>
          <a:lstStyle/>
          <a:p>
            <a:r>
              <a:rPr lang="en-US"/>
              <a:t>On this ballot page</a:t>
            </a:r>
          </a:p>
        </p:txBody>
      </p:sp>
      <p:sp>
        <p:nvSpPr>
          <p:cNvPr id="4" name="Text Placeholder 3"/>
          <p:cNvSpPr>
            <a:spLocks noGrp="1"/>
          </p:cNvSpPr>
          <p:nvPr>
            <p:ph type="body" sz="quarter" idx="10"/>
          </p:nvPr>
        </p:nvSpPr>
        <p:spPr>
          <a:xfrm>
            <a:off x="1101949" y="419425"/>
            <a:ext cx="6707567" cy="522057"/>
          </a:xfrm>
        </p:spPr>
        <p:txBody>
          <a:bodyPr/>
          <a:lstStyle/>
          <a:p>
            <a:r>
              <a:rPr lang="en-US"/>
              <a:t>Help voters see at a glance what they are voting for</a:t>
            </a:r>
          </a:p>
        </p:txBody>
      </p:sp>
      <p:sp>
        <p:nvSpPr>
          <p:cNvPr id="5" name="Text Placeholder 4"/>
          <p:cNvSpPr>
            <a:spLocks noGrp="1"/>
          </p:cNvSpPr>
          <p:nvPr>
            <p:ph type="body" sz="quarter" idx="11"/>
          </p:nvPr>
        </p:nvSpPr>
        <p:spPr/>
        <p:txBody>
          <a:bodyPr/>
          <a:lstStyle/>
          <a:p>
            <a:r>
              <a:rPr lang="en-US"/>
              <a:t>6</a:t>
            </a:r>
          </a:p>
        </p:txBody>
      </p:sp>
      <p:sp>
        <p:nvSpPr>
          <p:cNvPr id="6" name="Text Placeholder 5"/>
          <p:cNvSpPr>
            <a:spLocks noGrp="1"/>
          </p:cNvSpPr>
          <p:nvPr>
            <p:ph type="body" sz="quarter" idx="13"/>
          </p:nvPr>
        </p:nvSpPr>
        <p:spPr/>
        <p:txBody>
          <a:bodyPr/>
          <a:lstStyle/>
          <a:p>
            <a:r>
              <a:rPr lang="en-US" dirty="0" smtClean="0"/>
              <a:t>Voters </a:t>
            </a:r>
            <a:r>
              <a:rPr lang="en-US" dirty="0"/>
              <a:t>insisted they </a:t>
            </a:r>
            <a:r>
              <a:rPr lang="en-US" dirty="0" smtClean="0"/>
              <a:t>had seen this page before, even though it was new. </a:t>
            </a:r>
            <a:r>
              <a:rPr lang="en-US" dirty="0"/>
              <a:t>They liked seeing a simple list of the contests. </a:t>
            </a:r>
          </a:p>
          <a:p>
            <a:r>
              <a:rPr lang="en-US" dirty="0" smtClean="0"/>
              <a:t>Having the two lists helped people see that they might get multiple guides – in this case, one from the county and one from the state.</a:t>
            </a:r>
            <a:endParaRPr lang="en-US" dirty="0"/>
          </a:p>
          <a:p>
            <a:endParaRPr lang="en-US" dirty="0"/>
          </a:p>
        </p:txBody>
      </p:sp>
      <p:pic>
        <p:nvPicPr>
          <p:cNvPr id="7" name="Picture 6"/>
          <p:cNvPicPr>
            <a:picLocks noChangeAspect="1"/>
          </p:cNvPicPr>
          <p:nvPr/>
        </p:nvPicPr>
        <p:blipFill>
          <a:blip r:embed="rId2"/>
          <a:stretch>
            <a:fillRect/>
          </a:stretch>
        </p:blipFill>
        <p:spPr>
          <a:xfrm>
            <a:off x="84489" y="1098310"/>
            <a:ext cx="3481250" cy="4204467"/>
          </a:xfrm>
          <a:prstGeom prst="rect">
            <a:avLst/>
          </a:prstGeom>
          <a:ln>
            <a:solidFill>
              <a:schemeClr val="bg1">
                <a:lumMod val="65000"/>
              </a:schemeClr>
            </a:solidFill>
          </a:ln>
        </p:spPr>
      </p:pic>
    </p:spTree>
    <p:extLst>
      <p:ext uri="{BB962C8B-B14F-4D97-AF65-F5344CB8AC3E}">
        <p14:creationId xmlns:p14="http://schemas.microsoft.com/office/powerpoint/2010/main" val="205447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Notes for the What's on the ballot page</a:t>
            </a:r>
          </a:p>
        </p:txBody>
      </p:sp>
      <p:sp>
        <p:nvSpPr>
          <p:cNvPr id="4" name="Content Placeholder 3"/>
          <p:cNvSpPr>
            <a:spLocks noGrp="1"/>
          </p:cNvSpPr>
          <p:nvPr>
            <p:ph sz="half" idx="1"/>
          </p:nvPr>
        </p:nvSpPr>
        <p:spPr/>
        <p:txBody>
          <a:bodyPr/>
          <a:lstStyle/>
          <a:p>
            <a:r>
              <a:rPr lang="en-US" b="1"/>
              <a:t>Word tips</a:t>
            </a:r>
          </a:p>
          <a:p>
            <a:r>
              <a:rPr lang="en-US"/>
              <a:t>If you have a very long ballot, adjust the line spacing as needed to make it all fit.</a:t>
            </a:r>
          </a:p>
          <a:p>
            <a:endParaRPr lang="en-US"/>
          </a:p>
          <a:p>
            <a:r>
              <a:rPr lang="en-US"/>
              <a:t>If possible, make this an odd-numbered (right side) page. Use a filler page before it if necessary.</a:t>
            </a:r>
          </a:p>
          <a:p>
            <a:endParaRPr lang="en-US" b="1"/>
          </a:p>
        </p:txBody>
      </p:sp>
      <p:sp>
        <p:nvSpPr>
          <p:cNvPr id="10" name="Content Placeholder 9"/>
          <p:cNvSpPr>
            <a:spLocks noGrp="1"/>
          </p:cNvSpPr>
          <p:nvPr>
            <p:ph sz="half" idx="2"/>
          </p:nvPr>
        </p:nvSpPr>
        <p:spPr/>
        <p:txBody>
          <a:bodyPr/>
          <a:lstStyle/>
          <a:p>
            <a:r>
              <a:rPr lang="en-US" dirty="0"/>
              <a:t>This page can be created for each ballot style  or can be generic covering all ballot </a:t>
            </a:r>
            <a:r>
              <a:rPr lang="en-US" dirty="0" smtClean="0"/>
              <a:t>styles.</a:t>
            </a:r>
            <a:endParaRPr lang="en-US" dirty="0"/>
          </a:p>
          <a:p>
            <a:r>
              <a:rPr lang="en-US" dirty="0"/>
              <a:t>Use the short title of measures and propositions. You can truncate them if necessary.</a:t>
            </a:r>
          </a:p>
          <a:p>
            <a:endParaRPr lang="en-US" dirty="0"/>
          </a:p>
          <a:p>
            <a:endParaRPr lang="en-US" dirty="0"/>
          </a:p>
        </p:txBody>
      </p:sp>
      <p:sp>
        <p:nvSpPr>
          <p:cNvPr id="5" name="Text Placeholder 4"/>
          <p:cNvSpPr>
            <a:spLocks noGrp="1"/>
          </p:cNvSpPr>
          <p:nvPr>
            <p:ph type="body" sz="quarter" idx="11"/>
          </p:nvPr>
        </p:nvSpPr>
        <p:spPr/>
        <p:txBody>
          <a:bodyPr/>
          <a:lstStyle/>
          <a:p>
            <a:r>
              <a:rPr lang="en-US"/>
              <a:t>6a</a:t>
            </a:r>
          </a:p>
        </p:txBody>
      </p:sp>
    </p:spTree>
    <p:extLst>
      <p:ext uri="{BB962C8B-B14F-4D97-AF65-F5344CB8AC3E}">
        <p14:creationId xmlns:p14="http://schemas.microsoft.com/office/powerpoint/2010/main" val="171420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measure overview page </a:t>
            </a:r>
            <a:r>
              <a:rPr lang="en-US" dirty="0" smtClean="0"/>
              <a:t>provides a </a:t>
            </a:r>
            <a:r>
              <a:rPr lang="en-US" dirty="0"/>
              <a:t>brief view of the measure before </a:t>
            </a:r>
            <a:r>
              <a:rPr lang="en-US" dirty="0" smtClean="0"/>
              <a:t>pages related to that measure. </a:t>
            </a:r>
            <a:r>
              <a:rPr lang="en-US" dirty="0"/>
              <a:t>It includes:</a:t>
            </a:r>
          </a:p>
          <a:p>
            <a:pPr marL="285750" indent="-285750">
              <a:buFont typeface="Arial"/>
              <a:buChar char="•"/>
            </a:pPr>
            <a:r>
              <a:rPr lang="en-US" dirty="0"/>
              <a:t>The ballot question text</a:t>
            </a:r>
          </a:p>
          <a:p>
            <a:pPr marL="285750" indent="-285750">
              <a:buFont typeface="Arial"/>
              <a:buChar char="•"/>
            </a:pPr>
            <a:r>
              <a:rPr lang="en-US" dirty="0"/>
              <a:t>What your vote means (from the impartial analysis)</a:t>
            </a:r>
          </a:p>
          <a:p>
            <a:pPr marL="285750" indent="-285750">
              <a:buFont typeface="Arial"/>
              <a:buChar char="•"/>
            </a:pPr>
            <a:r>
              <a:rPr lang="en-US" dirty="0"/>
              <a:t>Who is for and against the measure (from first argument)</a:t>
            </a:r>
          </a:p>
          <a:p>
            <a:endParaRPr lang="en-US" b="1" dirty="0"/>
          </a:p>
          <a:p>
            <a:r>
              <a:rPr lang="en-US" b="1" dirty="0"/>
              <a:t>Terminology</a:t>
            </a:r>
          </a:p>
          <a:p>
            <a:pPr marL="285750" indent="-285750">
              <a:buFont typeface="Arial"/>
              <a:buChar char="•"/>
            </a:pPr>
            <a:r>
              <a:rPr lang="en-US" dirty="0"/>
              <a:t>"What your vote means"</a:t>
            </a:r>
            <a:br>
              <a:rPr lang="en-US" dirty="0"/>
            </a:br>
            <a:r>
              <a:rPr lang="en-US" dirty="0"/>
              <a:t>The column headings (Yes/No) should match the ballot language</a:t>
            </a:r>
          </a:p>
          <a:p>
            <a:pPr marL="285750" indent="-285750">
              <a:buFont typeface="Arial"/>
              <a:buChar char="•"/>
            </a:pPr>
            <a:r>
              <a:rPr lang="en-US" dirty="0"/>
              <a:t>"For and against Measure X" (not pro and con)</a:t>
            </a:r>
          </a:p>
          <a:p>
            <a:endParaRPr lang="en-US" dirty="0"/>
          </a:p>
        </p:txBody>
      </p:sp>
      <p:sp>
        <p:nvSpPr>
          <p:cNvPr id="3" name="Title 2"/>
          <p:cNvSpPr>
            <a:spLocks noGrp="1"/>
          </p:cNvSpPr>
          <p:nvPr>
            <p:ph type="title"/>
          </p:nvPr>
        </p:nvSpPr>
        <p:spPr/>
        <p:txBody>
          <a:bodyPr/>
          <a:lstStyle/>
          <a:p>
            <a:r>
              <a:rPr lang="en-US"/>
              <a:t>Measure overview page</a:t>
            </a:r>
          </a:p>
        </p:txBody>
      </p:sp>
      <p:sp>
        <p:nvSpPr>
          <p:cNvPr id="4" name="Text Placeholder 3"/>
          <p:cNvSpPr>
            <a:spLocks noGrp="1"/>
          </p:cNvSpPr>
          <p:nvPr>
            <p:ph type="body" sz="quarter" idx="10"/>
          </p:nvPr>
        </p:nvSpPr>
        <p:spPr/>
        <p:txBody>
          <a:bodyPr/>
          <a:lstStyle/>
          <a:p>
            <a:r>
              <a:rPr lang="en-US"/>
              <a:t>Help voters learn about a ballot question </a:t>
            </a:r>
          </a:p>
        </p:txBody>
      </p:sp>
      <p:sp>
        <p:nvSpPr>
          <p:cNvPr id="5" name="Text Placeholder 4"/>
          <p:cNvSpPr>
            <a:spLocks noGrp="1"/>
          </p:cNvSpPr>
          <p:nvPr>
            <p:ph type="body" sz="quarter" idx="11"/>
          </p:nvPr>
        </p:nvSpPr>
        <p:spPr/>
        <p:txBody>
          <a:bodyPr/>
          <a:lstStyle/>
          <a:p>
            <a:r>
              <a:rPr lang="en-US"/>
              <a:t>7</a:t>
            </a:r>
          </a:p>
        </p:txBody>
      </p:sp>
      <p:sp>
        <p:nvSpPr>
          <p:cNvPr id="6" name="Text Placeholder 5"/>
          <p:cNvSpPr>
            <a:spLocks noGrp="1"/>
          </p:cNvSpPr>
          <p:nvPr>
            <p:ph type="body" sz="quarter" idx="13"/>
          </p:nvPr>
        </p:nvSpPr>
        <p:spPr/>
        <p:txBody>
          <a:bodyPr/>
          <a:lstStyle/>
          <a:p>
            <a:r>
              <a:rPr lang="en-US"/>
              <a:t>Voters said that this page was one they "always read" even though it's a newly designed page. It's just enough information for them to get started, and have some context for the pages that follow.</a:t>
            </a:r>
          </a:p>
        </p:txBody>
      </p:sp>
      <p:pic>
        <p:nvPicPr>
          <p:cNvPr id="7" name="Picture 6"/>
          <p:cNvPicPr>
            <a:picLocks noChangeAspect="1"/>
          </p:cNvPicPr>
          <p:nvPr/>
        </p:nvPicPr>
        <p:blipFill>
          <a:blip r:embed="rId2"/>
          <a:stretch>
            <a:fillRect/>
          </a:stretch>
        </p:blipFill>
        <p:spPr>
          <a:xfrm>
            <a:off x="0" y="1104768"/>
            <a:ext cx="3755571" cy="4946040"/>
          </a:xfrm>
          <a:prstGeom prst="rect">
            <a:avLst/>
          </a:prstGeom>
          <a:ln>
            <a:solidFill>
              <a:srgbClr val="7F7F7F"/>
            </a:solidFill>
          </a:ln>
        </p:spPr>
      </p:pic>
    </p:spTree>
    <p:extLst>
      <p:ext uri="{BB962C8B-B14F-4D97-AF65-F5344CB8AC3E}">
        <p14:creationId xmlns:p14="http://schemas.microsoft.com/office/powerpoint/2010/main" val="3223770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easure-first page-screenshot.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54000" y="4651871"/>
            <a:ext cx="3755571" cy="1578428"/>
          </a:xfrm>
          <a:prstGeom prst="rect">
            <a:avLst/>
          </a:prstGeom>
          <a:ln>
            <a:solidFill>
              <a:srgbClr val="7F7F7F"/>
            </a:solidFill>
          </a:ln>
        </p:spPr>
      </p:pic>
      <p:sp>
        <p:nvSpPr>
          <p:cNvPr id="2" name="Title 1"/>
          <p:cNvSpPr>
            <a:spLocks noGrp="1"/>
          </p:cNvSpPr>
          <p:nvPr>
            <p:ph type="title"/>
          </p:nvPr>
        </p:nvSpPr>
        <p:spPr/>
        <p:txBody>
          <a:bodyPr/>
          <a:lstStyle/>
          <a:p>
            <a:r>
              <a:rPr lang="en-US"/>
              <a:t>Notes for the Measure Overview page</a:t>
            </a:r>
          </a:p>
        </p:txBody>
      </p:sp>
      <p:sp>
        <p:nvSpPr>
          <p:cNvPr id="3" name="Content Placeholder 2"/>
          <p:cNvSpPr>
            <a:spLocks noGrp="1"/>
          </p:cNvSpPr>
          <p:nvPr>
            <p:ph sz="half" idx="1"/>
          </p:nvPr>
        </p:nvSpPr>
        <p:spPr/>
        <p:txBody>
          <a:bodyPr/>
          <a:lstStyle/>
          <a:p>
            <a:r>
              <a:rPr lang="en-US" b="1" dirty="0"/>
              <a:t>Word Tips</a:t>
            </a:r>
          </a:p>
          <a:p>
            <a:r>
              <a:rPr lang="en-US" dirty="0"/>
              <a:t>The measure pages have their own styles so you can adjust them separately from other pages.</a:t>
            </a:r>
          </a:p>
          <a:p>
            <a:pPr marL="285750" indent="-285750">
              <a:buFont typeface="Arial"/>
              <a:buChar char="•"/>
            </a:pPr>
            <a:r>
              <a:rPr lang="en-US" dirty="0"/>
              <a:t>Measure-first-page –11pts (same as body), Measure-detail and Measure-detail-bullets - 9pts.</a:t>
            </a:r>
          </a:p>
          <a:p>
            <a:r>
              <a:rPr lang="en-US" dirty="0"/>
              <a:t>Section headings use </a:t>
            </a:r>
            <a:r>
              <a:rPr lang="en-US" dirty="0" smtClean="0"/>
              <a:t>H2.</a:t>
            </a:r>
            <a:endParaRPr lang="en-US" dirty="0"/>
          </a:p>
          <a:p>
            <a:endParaRPr lang="en-US" dirty="0"/>
          </a:p>
          <a:p>
            <a:r>
              <a:rPr lang="en-US" dirty="0"/>
              <a:t>Use the Word header feature in measures pages, so text can flow from page to page as needed.</a:t>
            </a:r>
          </a:p>
          <a:p>
            <a:r>
              <a:rPr lang="en-US" dirty="0"/>
              <a:t>Number the pages in each measure with the measure </a:t>
            </a:r>
            <a:r>
              <a:rPr lang="en-US" dirty="0" smtClean="0"/>
              <a:t>letter or number </a:t>
            </a:r>
            <a:r>
              <a:rPr lang="en-US" dirty="0"/>
              <a:t>(K1, K2...) so it's easy to put them together into different ballot styles.</a:t>
            </a:r>
          </a:p>
          <a:p>
            <a:endParaRPr lang="en-US" dirty="0"/>
          </a:p>
        </p:txBody>
      </p:sp>
      <p:sp>
        <p:nvSpPr>
          <p:cNvPr id="4" name="Content Placeholder 3"/>
          <p:cNvSpPr>
            <a:spLocks noGrp="1"/>
          </p:cNvSpPr>
          <p:nvPr>
            <p:ph sz="half" idx="2"/>
          </p:nvPr>
        </p:nvSpPr>
        <p:spPr/>
        <p:txBody>
          <a:bodyPr/>
          <a:lstStyle/>
          <a:p>
            <a:r>
              <a:rPr lang="en-US"/>
              <a:t>If you translate the ballot question, but do not fully translate the rest of the information, include the translated question on this page. </a:t>
            </a:r>
          </a:p>
          <a:p>
            <a:endParaRPr lang="en-US"/>
          </a:p>
          <a:p>
            <a:endParaRPr lang="en-US"/>
          </a:p>
          <a:p>
            <a:endParaRPr lang="en-US"/>
          </a:p>
          <a:p>
            <a:endParaRPr lang="en-US"/>
          </a:p>
          <a:p>
            <a:endParaRPr lang="en-US"/>
          </a:p>
          <a:p>
            <a:endParaRPr lang="en-US"/>
          </a:p>
          <a:p>
            <a:r>
              <a:rPr lang="en-US"/>
              <a:t>If you do not want to add a whole page for the measure overview,  start with the ballot question, so voters know what they will be asked on the ballot, then continue with the other sections.</a:t>
            </a:r>
          </a:p>
          <a:p>
            <a:endParaRPr lang="en-US"/>
          </a:p>
          <a:p>
            <a:endParaRPr lang="en-US"/>
          </a:p>
          <a:p>
            <a:endParaRPr lang="en-US"/>
          </a:p>
          <a:p>
            <a:endParaRPr lang="en-US"/>
          </a:p>
        </p:txBody>
      </p:sp>
      <p:sp>
        <p:nvSpPr>
          <p:cNvPr id="18" name="Text Placeholder 17"/>
          <p:cNvSpPr>
            <a:spLocks noGrp="1"/>
          </p:cNvSpPr>
          <p:nvPr>
            <p:ph type="body" sz="quarter" idx="11"/>
          </p:nvPr>
        </p:nvSpPr>
        <p:spPr/>
        <p:txBody>
          <a:bodyPr/>
          <a:lstStyle/>
          <a:p>
            <a:r>
              <a:rPr lang="en-US"/>
              <a:t>7a</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2143" y="1578429"/>
            <a:ext cx="3755571" cy="1342571"/>
          </a:xfrm>
          <a:prstGeom prst="rect">
            <a:avLst/>
          </a:prstGeom>
          <a:ln>
            <a:solidFill>
              <a:srgbClr val="7F7F7F"/>
            </a:solidFill>
          </a:ln>
        </p:spPr>
      </p:pic>
      <p:cxnSp>
        <p:nvCxnSpPr>
          <p:cNvPr id="6" name="Straight Connector 5"/>
          <p:cNvCxnSpPr/>
          <p:nvPr/>
        </p:nvCxnSpPr>
        <p:spPr>
          <a:xfrm>
            <a:off x="362857" y="6230300"/>
            <a:ext cx="366485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62857" y="4651870"/>
            <a:ext cx="366485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90286" y="2928258"/>
            <a:ext cx="366485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72143" y="1567544"/>
            <a:ext cx="366485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68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Organize the measures </a:t>
            </a:r>
            <a:r>
              <a:rPr lang="en-US" dirty="0" smtClean="0"/>
              <a:t>information in this order:</a:t>
            </a:r>
            <a:endParaRPr lang="en-US" dirty="0"/>
          </a:p>
          <a:p>
            <a:pPr marL="285750" indent="-285750">
              <a:buFont typeface="Arial"/>
              <a:buChar char="•"/>
            </a:pPr>
            <a:r>
              <a:rPr lang="en-US" dirty="0"/>
              <a:t>Measure overview (with ballot </a:t>
            </a:r>
            <a:r>
              <a:rPr lang="en-US" dirty="0" smtClean="0"/>
              <a:t>language</a:t>
            </a:r>
            <a:r>
              <a:rPr lang="en-US" dirty="0"/>
              <a:t>)</a:t>
            </a:r>
          </a:p>
          <a:p>
            <a:pPr marL="285750" indent="-285750">
              <a:buFont typeface="Arial"/>
              <a:buChar char="•"/>
            </a:pPr>
            <a:r>
              <a:rPr lang="en-US" dirty="0"/>
              <a:t>Arguments for and against</a:t>
            </a:r>
          </a:p>
          <a:p>
            <a:pPr marL="285750" indent="-285750">
              <a:buFont typeface="Arial"/>
              <a:buChar char="•"/>
            </a:pPr>
            <a:r>
              <a:rPr lang="en-US" dirty="0"/>
              <a:t>Replies to arguments against and for</a:t>
            </a:r>
          </a:p>
          <a:p>
            <a:pPr marL="285750" indent="-285750">
              <a:buFont typeface="Arial"/>
              <a:buChar char="•"/>
            </a:pPr>
            <a:r>
              <a:rPr lang="en-US" dirty="0"/>
              <a:t>Impartial analysis and fiscal impact (if included)</a:t>
            </a:r>
          </a:p>
          <a:p>
            <a:pPr marL="285750" indent="-285750">
              <a:buFont typeface="Arial"/>
              <a:buChar char="•"/>
            </a:pPr>
            <a:r>
              <a:rPr lang="en-US" dirty="0"/>
              <a:t>Full text</a:t>
            </a:r>
          </a:p>
          <a:p>
            <a:pPr marL="285750" indent="-285750">
              <a:buFont typeface="Arial"/>
              <a:buChar char="•"/>
            </a:pPr>
            <a:endParaRPr lang="en-US" dirty="0"/>
          </a:p>
          <a:p>
            <a:r>
              <a:rPr lang="en-US" dirty="0"/>
              <a:t>Put the names of authors</a:t>
            </a:r>
          </a:p>
          <a:p>
            <a:pPr marL="285750" indent="-285750">
              <a:buFont typeface="Arial"/>
              <a:buChar char="•"/>
            </a:pPr>
            <a:r>
              <a:rPr lang="en-US" dirty="0"/>
              <a:t>At the bottom of the arguments</a:t>
            </a:r>
          </a:p>
          <a:p>
            <a:pPr marL="285750" indent="-285750">
              <a:buFont typeface="Arial"/>
              <a:buChar char="•"/>
            </a:pPr>
            <a:r>
              <a:rPr lang="en-US" dirty="0"/>
              <a:t>At the top of the official analyses</a:t>
            </a:r>
          </a:p>
          <a:p>
            <a:pPr marL="285750" indent="-285750">
              <a:buFont typeface="Arial"/>
              <a:buChar char="•"/>
            </a:pPr>
            <a:endParaRPr lang="en-US" dirty="0"/>
          </a:p>
        </p:txBody>
      </p:sp>
      <p:sp>
        <p:nvSpPr>
          <p:cNvPr id="3" name="Title 2"/>
          <p:cNvSpPr>
            <a:spLocks noGrp="1"/>
          </p:cNvSpPr>
          <p:nvPr>
            <p:ph type="title"/>
          </p:nvPr>
        </p:nvSpPr>
        <p:spPr/>
        <p:txBody>
          <a:bodyPr/>
          <a:lstStyle/>
          <a:p>
            <a:r>
              <a:rPr lang="en-US"/>
              <a:t>Measures – Arguments, Analysis, Full Text</a:t>
            </a:r>
          </a:p>
        </p:txBody>
      </p:sp>
      <p:sp>
        <p:nvSpPr>
          <p:cNvPr id="4" name="Text Placeholder 3"/>
          <p:cNvSpPr>
            <a:spLocks noGrp="1"/>
          </p:cNvSpPr>
          <p:nvPr>
            <p:ph type="body" sz="quarter" idx="10"/>
          </p:nvPr>
        </p:nvSpPr>
        <p:spPr>
          <a:xfrm>
            <a:off x="1101950" y="419425"/>
            <a:ext cx="8042050" cy="522057"/>
          </a:xfrm>
        </p:spPr>
        <p:txBody>
          <a:bodyPr/>
          <a:lstStyle/>
          <a:p>
            <a:r>
              <a:rPr lang="en-US"/>
              <a:t>Information about the measures, to help voters decide how to vote</a:t>
            </a:r>
          </a:p>
        </p:txBody>
      </p:sp>
      <p:sp>
        <p:nvSpPr>
          <p:cNvPr id="5" name="Text Placeholder 4"/>
          <p:cNvSpPr>
            <a:spLocks noGrp="1"/>
          </p:cNvSpPr>
          <p:nvPr>
            <p:ph type="body" sz="quarter" idx="11"/>
          </p:nvPr>
        </p:nvSpPr>
        <p:spPr/>
        <p:txBody>
          <a:bodyPr/>
          <a:lstStyle/>
          <a:p>
            <a:r>
              <a:rPr lang="en-US"/>
              <a:t>8</a:t>
            </a:r>
          </a:p>
        </p:txBody>
      </p:sp>
      <p:sp>
        <p:nvSpPr>
          <p:cNvPr id="6" name="Text Placeholder 5"/>
          <p:cNvSpPr>
            <a:spLocks noGrp="1"/>
          </p:cNvSpPr>
          <p:nvPr>
            <p:ph type="body" sz="quarter" idx="13"/>
          </p:nvPr>
        </p:nvSpPr>
        <p:spPr/>
        <p:txBody>
          <a:bodyPr/>
          <a:lstStyle/>
          <a:p>
            <a:r>
              <a:rPr lang="en-US"/>
              <a:t>Voters said they often started with the arguments, using them as a way to get a sense of the issue.</a:t>
            </a:r>
          </a:p>
          <a:p>
            <a:r>
              <a:rPr lang="en-US"/>
              <a:t>When the analysis is written well, voters find it useful.</a:t>
            </a:r>
          </a:p>
          <a:p>
            <a:r>
              <a:rPr lang="en-US"/>
              <a:t>They rarely read the full text, but want it available.</a:t>
            </a:r>
          </a:p>
        </p:txBody>
      </p:sp>
      <p:pic>
        <p:nvPicPr>
          <p:cNvPr id="8" name="Picture 7"/>
          <p:cNvPicPr>
            <a:picLocks noChangeAspect="1"/>
          </p:cNvPicPr>
          <p:nvPr/>
        </p:nvPicPr>
        <p:blipFill>
          <a:blip r:embed="rId2"/>
          <a:stretch>
            <a:fillRect/>
          </a:stretch>
        </p:blipFill>
        <p:spPr>
          <a:xfrm>
            <a:off x="0" y="1554302"/>
            <a:ext cx="3819525" cy="615028"/>
          </a:xfrm>
          <a:prstGeom prst="rect">
            <a:avLst/>
          </a:prstGeom>
          <a:ln>
            <a:noFill/>
          </a:ln>
        </p:spPr>
      </p:pic>
      <p:pic>
        <p:nvPicPr>
          <p:cNvPr id="9" name="Picture 8"/>
          <p:cNvPicPr>
            <a:picLocks noChangeAspect="1"/>
          </p:cNvPicPr>
          <p:nvPr/>
        </p:nvPicPr>
        <p:blipFill>
          <a:blip r:embed="rId3"/>
          <a:stretch>
            <a:fillRect/>
          </a:stretch>
        </p:blipFill>
        <p:spPr>
          <a:xfrm>
            <a:off x="-12174" y="2169330"/>
            <a:ext cx="3831699" cy="751074"/>
          </a:xfrm>
          <a:prstGeom prst="rect">
            <a:avLst/>
          </a:prstGeom>
          <a:ln>
            <a:noFill/>
          </a:ln>
        </p:spPr>
      </p:pic>
      <p:pic>
        <p:nvPicPr>
          <p:cNvPr id="10" name="Picture 9"/>
          <p:cNvPicPr>
            <a:picLocks noChangeAspect="1"/>
          </p:cNvPicPr>
          <p:nvPr/>
        </p:nvPicPr>
        <p:blipFill>
          <a:blip r:embed="rId4"/>
          <a:stretch>
            <a:fillRect/>
          </a:stretch>
        </p:blipFill>
        <p:spPr>
          <a:xfrm>
            <a:off x="0" y="3772701"/>
            <a:ext cx="3819525" cy="730225"/>
          </a:xfrm>
          <a:prstGeom prst="rect">
            <a:avLst/>
          </a:prstGeom>
          <a:ln>
            <a:noFill/>
          </a:ln>
        </p:spPr>
      </p:pic>
      <p:pic>
        <p:nvPicPr>
          <p:cNvPr id="11" name="Picture 10"/>
          <p:cNvPicPr>
            <a:picLocks noChangeAspect="1"/>
          </p:cNvPicPr>
          <p:nvPr/>
        </p:nvPicPr>
        <p:blipFill>
          <a:blip r:embed="rId5"/>
          <a:stretch>
            <a:fillRect/>
          </a:stretch>
        </p:blipFill>
        <p:spPr>
          <a:xfrm>
            <a:off x="0" y="4515063"/>
            <a:ext cx="3819525" cy="622421"/>
          </a:xfrm>
          <a:prstGeom prst="rect">
            <a:avLst/>
          </a:prstGeom>
          <a:ln>
            <a:noFill/>
          </a:ln>
        </p:spPr>
      </p:pic>
      <p:pic>
        <p:nvPicPr>
          <p:cNvPr id="12" name="Picture 11"/>
          <p:cNvPicPr>
            <a:picLocks noChangeAspect="1"/>
          </p:cNvPicPr>
          <p:nvPr/>
        </p:nvPicPr>
        <p:blipFill>
          <a:blip r:embed="rId6"/>
          <a:stretch>
            <a:fillRect/>
          </a:stretch>
        </p:blipFill>
        <p:spPr>
          <a:xfrm>
            <a:off x="0" y="5926531"/>
            <a:ext cx="3819525" cy="492684"/>
          </a:xfrm>
          <a:prstGeom prst="rect">
            <a:avLst/>
          </a:prstGeom>
          <a:ln>
            <a:noFill/>
          </a:ln>
        </p:spPr>
      </p:pic>
      <p:sp>
        <p:nvSpPr>
          <p:cNvPr id="15" name="Text Placeholder 3"/>
          <p:cNvSpPr txBox="1">
            <a:spLocks/>
          </p:cNvSpPr>
          <p:nvPr/>
        </p:nvSpPr>
        <p:spPr>
          <a:xfrm>
            <a:off x="84489" y="941530"/>
            <a:ext cx="3722336" cy="52205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Wingdings" charset="2"/>
              <a:buNone/>
              <a:defRPr sz="1600" b="1"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1. Arguments and replies</a:t>
            </a:r>
          </a:p>
          <a:p>
            <a:r>
              <a:rPr lang="en-US" b="0"/>
              <a:t>(on two pages)</a:t>
            </a:r>
          </a:p>
        </p:txBody>
      </p:sp>
      <p:sp>
        <p:nvSpPr>
          <p:cNvPr id="16" name="Text Placeholder 3"/>
          <p:cNvSpPr txBox="1">
            <a:spLocks/>
          </p:cNvSpPr>
          <p:nvPr/>
        </p:nvSpPr>
        <p:spPr>
          <a:xfrm>
            <a:off x="97189" y="3264697"/>
            <a:ext cx="3722336" cy="52205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Wingdings" charset="2"/>
              <a:buNone/>
              <a:defRPr sz="1600" b="1"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2. Official analysis</a:t>
            </a:r>
          </a:p>
          <a:p>
            <a:r>
              <a:rPr lang="en-US" b="0"/>
              <a:t>(flow on pages as needed)</a:t>
            </a:r>
          </a:p>
        </p:txBody>
      </p:sp>
      <p:sp>
        <p:nvSpPr>
          <p:cNvPr id="17" name="Text Placeholder 3"/>
          <p:cNvSpPr txBox="1">
            <a:spLocks/>
          </p:cNvSpPr>
          <p:nvPr/>
        </p:nvSpPr>
        <p:spPr>
          <a:xfrm>
            <a:off x="97189" y="5374428"/>
            <a:ext cx="3722336" cy="52205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Wingdings" charset="2"/>
              <a:buNone/>
              <a:defRPr sz="1600" b="1"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1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3. Full text</a:t>
            </a:r>
          </a:p>
          <a:p>
            <a:r>
              <a:rPr lang="en-US" b="0"/>
              <a:t>(flow on pages as needed)</a:t>
            </a:r>
          </a:p>
        </p:txBody>
      </p:sp>
    </p:spTree>
    <p:extLst>
      <p:ext uri="{BB962C8B-B14F-4D97-AF65-F5344CB8AC3E}">
        <p14:creationId xmlns:p14="http://schemas.microsoft.com/office/powerpoint/2010/main" val="2433713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Implementation notes for the Measures Information</a:t>
            </a:r>
          </a:p>
        </p:txBody>
      </p:sp>
      <p:sp>
        <p:nvSpPr>
          <p:cNvPr id="3" name="Content Placeholder 2"/>
          <p:cNvSpPr>
            <a:spLocks noGrp="1"/>
          </p:cNvSpPr>
          <p:nvPr>
            <p:ph sz="half" idx="1"/>
          </p:nvPr>
        </p:nvSpPr>
        <p:spPr/>
        <p:txBody>
          <a:bodyPr/>
          <a:lstStyle/>
          <a:p>
            <a:r>
              <a:rPr lang="en-US" b="1"/>
              <a:t>Word Tips</a:t>
            </a:r>
          </a:p>
          <a:p>
            <a:r>
              <a:rPr lang="en-US"/>
              <a:t>The templates use tables to manage the layout of the arguments. Use "Distribute Columns Evenly" to be sure space is equal.</a:t>
            </a:r>
          </a:p>
          <a:p>
            <a:r>
              <a:rPr lang="en-US"/>
              <a:t>Use the Measure-detail-bullets style to keep the layout of bullets consistent.</a:t>
            </a:r>
          </a:p>
          <a:p>
            <a:r>
              <a:rPr lang="en-US"/>
              <a:t>If you have to squeeze the text to stay on a page, adjust in this order:</a:t>
            </a:r>
          </a:p>
          <a:p>
            <a:pPr lvl="1"/>
            <a:r>
              <a:rPr lang="en-US"/>
              <a:t>Reduce space before headings</a:t>
            </a:r>
          </a:p>
          <a:p>
            <a:pPr lvl="1"/>
            <a:r>
              <a:rPr lang="en-US"/>
              <a:t>Reduce space between bullets</a:t>
            </a:r>
          </a:p>
          <a:p>
            <a:pPr lvl="1"/>
            <a:r>
              <a:rPr lang="en-US"/>
              <a:t>Reduce space after paragraphs</a:t>
            </a:r>
          </a:p>
          <a:p>
            <a:pPr lvl="1"/>
            <a:r>
              <a:rPr lang="en-US"/>
              <a:t>Reduce font by half a point</a:t>
            </a:r>
          </a:p>
        </p:txBody>
      </p:sp>
      <p:sp>
        <p:nvSpPr>
          <p:cNvPr id="4" name="Content Placeholder 3"/>
          <p:cNvSpPr>
            <a:spLocks noGrp="1"/>
          </p:cNvSpPr>
          <p:nvPr>
            <p:ph sz="half" idx="2"/>
          </p:nvPr>
        </p:nvSpPr>
        <p:spPr/>
        <p:txBody>
          <a:bodyPr/>
          <a:lstStyle/>
          <a:p>
            <a:r>
              <a:rPr lang="en-US" b="1"/>
              <a:t>Order of the arguments</a:t>
            </a:r>
          </a:p>
          <a:p>
            <a:r>
              <a:rPr lang="en-US"/>
              <a:t>Set up the pages so the "sides" of the argument stay on the same side of the page</a:t>
            </a:r>
          </a:p>
          <a:p>
            <a:endParaRPr lang="en-US"/>
          </a:p>
          <a:p>
            <a:r>
              <a:rPr lang="en-US"/>
              <a:t>First page</a:t>
            </a:r>
          </a:p>
          <a:p>
            <a:r>
              <a:rPr lang="en-US"/>
              <a:t>(L) Argument for		(R) Argument against</a:t>
            </a:r>
          </a:p>
          <a:p>
            <a:endParaRPr lang="en-US"/>
          </a:p>
          <a:p>
            <a:r>
              <a:rPr lang="en-US"/>
              <a:t>Second page</a:t>
            </a:r>
          </a:p>
          <a:p>
            <a:r>
              <a:rPr lang="en-US"/>
              <a:t>(L) Reply to against	(R) Reply to for</a:t>
            </a:r>
          </a:p>
          <a:p>
            <a:endParaRPr lang="en-US"/>
          </a:p>
          <a:p>
            <a:endParaRPr lang="en-US"/>
          </a:p>
          <a:p>
            <a:r>
              <a:rPr lang="en-US" b="1"/>
              <a:t>Page order</a:t>
            </a:r>
          </a:p>
          <a:p>
            <a:r>
              <a:rPr lang="en-US"/>
              <a:t>If you do not include the measure overview page, we suggest:</a:t>
            </a:r>
          </a:p>
          <a:p>
            <a:pPr marL="285750" indent="-285750">
              <a:buFont typeface="Arial"/>
              <a:buChar char="•"/>
            </a:pPr>
            <a:r>
              <a:rPr lang="en-US"/>
              <a:t>Ballot language</a:t>
            </a:r>
          </a:p>
          <a:p>
            <a:pPr marL="285750" indent="-285750">
              <a:buFont typeface="Arial"/>
              <a:buChar char="•"/>
            </a:pPr>
            <a:r>
              <a:rPr lang="en-US"/>
              <a:t>Official analyses</a:t>
            </a:r>
          </a:p>
          <a:p>
            <a:pPr marL="285750" indent="-285750">
              <a:buFont typeface="Arial"/>
              <a:buChar char="•"/>
            </a:pPr>
            <a:r>
              <a:rPr lang="en-US"/>
              <a:t>Arguments and replies</a:t>
            </a:r>
          </a:p>
          <a:p>
            <a:pPr marL="285750" indent="-285750">
              <a:buFont typeface="Arial"/>
              <a:buChar char="•"/>
            </a:pPr>
            <a:r>
              <a:rPr lang="en-US"/>
              <a:t>Full text</a:t>
            </a:r>
          </a:p>
          <a:p>
            <a:endParaRPr lang="en-US"/>
          </a:p>
          <a:p>
            <a:endParaRPr lang="en-US"/>
          </a:p>
          <a:p>
            <a:endParaRPr lang="en-US"/>
          </a:p>
        </p:txBody>
      </p:sp>
      <p:sp>
        <p:nvSpPr>
          <p:cNvPr id="8" name="Text Placeholder 7"/>
          <p:cNvSpPr>
            <a:spLocks noGrp="1"/>
          </p:cNvSpPr>
          <p:nvPr>
            <p:ph type="body" sz="quarter" idx="11"/>
          </p:nvPr>
        </p:nvSpPr>
        <p:spPr/>
        <p:txBody>
          <a:bodyPr/>
          <a:lstStyle/>
          <a:p>
            <a:r>
              <a:rPr lang="en-US"/>
              <a:t>8a</a:t>
            </a:r>
          </a:p>
        </p:txBody>
      </p:sp>
    </p:spTree>
    <p:extLst>
      <p:ext uri="{BB962C8B-B14F-4D97-AF65-F5344CB8AC3E}">
        <p14:creationId xmlns:p14="http://schemas.microsoft.com/office/powerpoint/2010/main" val="356308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a:t>We suggest using the title "Practice Ballot."</a:t>
            </a:r>
          </a:p>
          <a:p>
            <a:endParaRPr lang="en-US" dirty="0"/>
          </a:p>
          <a:p>
            <a:r>
              <a:rPr lang="en-US" dirty="0"/>
              <a:t>If you have room at the top or side of the page, add instructions: </a:t>
            </a:r>
          </a:p>
          <a:p>
            <a:pPr marL="280988" lvl="1" indent="0">
              <a:buNone/>
            </a:pPr>
            <a:r>
              <a:rPr lang="en-US" dirty="0"/>
              <a:t>Review this ballot to get ready to vote at the polling place. Mark it as practice and take it with you. (This is not a real ballot, but it has all of the items you can vote on.) </a:t>
            </a:r>
          </a:p>
        </p:txBody>
      </p:sp>
      <p:sp>
        <p:nvSpPr>
          <p:cNvPr id="5" name="Title 4"/>
          <p:cNvSpPr>
            <a:spLocks noGrp="1"/>
          </p:cNvSpPr>
          <p:nvPr>
            <p:ph type="title"/>
          </p:nvPr>
        </p:nvSpPr>
        <p:spPr/>
        <p:txBody>
          <a:bodyPr/>
          <a:lstStyle/>
          <a:p>
            <a:r>
              <a:rPr lang="en-US"/>
              <a:t>Practice Ballot</a:t>
            </a:r>
          </a:p>
        </p:txBody>
      </p:sp>
      <p:sp>
        <p:nvSpPr>
          <p:cNvPr id="7" name="Text Placeholder 6"/>
          <p:cNvSpPr>
            <a:spLocks noGrp="1"/>
          </p:cNvSpPr>
          <p:nvPr>
            <p:ph type="body" sz="quarter" idx="10"/>
          </p:nvPr>
        </p:nvSpPr>
        <p:spPr/>
        <p:txBody>
          <a:bodyPr/>
          <a:lstStyle/>
          <a:p>
            <a:r>
              <a:rPr lang="en-US"/>
              <a:t>A copy of the ballot the voter will use</a:t>
            </a:r>
          </a:p>
        </p:txBody>
      </p:sp>
      <p:sp>
        <p:nvSpPr>
          <p:cNvPr id="8" name="Text Placeholder 7"/>
          <p:cNvSpPr>
            <a:spLocks noGrp="1"/>
          </p:cNvSpPr>
          <p:nvPr>
            <p:ph type="body" sz="quarter" idx="11"/>
          </p:nvPr>
        </p:nvSpPr>
        <p:spPr/>
        <p:txBody>
          <a:bodyPr/>
          <a:lstStyle/>
          <a:p>
            <a:r>
              <a:rPr lang="en-US"/>
              <a:t>9</a:t>
            </a:r>
          </a:p>
        </p:txBody>
      </p:sp>
      <p:sp>
        <p:nvSpPr>
          <p:cNvPr id="9" name="Text Placeholder 8"/>
          <p:cNvSpPr>
            <a:spLocks noGrp="1"/>
          </p:cNvSpPr>
          <p:nvPr>
            <p:ph type="body" sz="quarter" idx="13"/>
          </p:nvPr>
        </p:nvSpPr>
        <p:spPr/>
        <p:txBody>
          <a:bodyPr/>
          <a:lstStyle/>
          <a:p>
            <a:r>
              <a:rPr lang="en-US"/>
              <a:t>New voters, voters who don't read well, and voters who don't read English well all worried about making mistakes, but did not understand that they could use the "sample ballot" to prepare and practice.</a:t>
            </a:r>
          </a:p>
        </p:txBody>
      </p:sp>
      <p:pic>
        <p:nvPicPr>
          <p:cNvPr id="10" name="Picture 9"/>
          <p:cNvPicPr>
            <a:picLocks noChangeAspect="1"/>
          </p:cNvPicPr>
          <p:nvPr/>
        </p:nvPicPr>
        <p:blipFill>
          <a:blip r:embed="rId2"/>
          <a:stretch>
            <a:fillRect/>
          </a:stretch>
        </p:blipFill>
        <p:spPr>
          <a:xfrm>
            <a:off x="357597" y="941482"/>
            <a:ext cx="3452384" cy="4940691"/>
          </a:xfrm>
          <a:prstGeom prst="rect">
            <a:avLst/>
          </a:prstGeom>
          <a:ln>
            <a:solidFill>
              <a:srgbClr val="A6A6A6"/>
            </a:solidFill>
          </a:ln>
        </p:spPr>
      </p:pic>
    </p:spTree>
    <p:extLst>
      <p:ext uri="{BB962C8B-B14F-4D97-AF65-F5344CB8AC3E}">
        <p14:creationId xmlns:p14="http://schemas.microsoft.com/office/powerpoint/2010/main" val="153747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767" y="244362"/>
            <a:ext cx="7656286" cy="404813"/>
          </a:xfrm>
        </p:spPr>
        <p:txBody>
          <a:bodyPr/>
          <a:lstStyle/>
          <a:p>
            <a:r>
              <a:rPr lang="en-US"/>
              <a:t>Contents</a:t>
            </a:r>
          </a:p>
        </p:txBody>
      </p:sp>
      <p:graphicFrame>
        <p:nvGraphicFramePr>
          <p:cNvPr id="3" name="Table 2"/>
          <p:cNvGraphicFramePr>
            <a:graphicFrameLocks noGrp="1"/>
          </p:cNvGraphicFramePr>
          <p:nvPr>
            <p:extLst>
              <p:ext uri="{D42A27DB-BD31-4B8C-83A1-F6EECF244321}">
                <p14:modId xmlns:p14="http://schemas.microsoft.com/office/powerpoint/2010/main" val="1444768581"/>
              </p:ext>
            </p:extLst>
          </p:nvPr>
        </p:nvGraphicFramePr>
        <p:xfrm>
          <a:off x="217767" y="1086397"/>
          <a:ext cx="3913385" cy="4512125"/>
        </p:xfrm>
        <a:graphic>
          <a:graphicData uri="http://schemas.openxmlformats.org/drawingml/2006/table">
            <a:tbl>
              <a:tblPr firstRow="1" bandRow="1">
                <a:tableStyleId>{5C22544A-7EE6-4342-B048-85BDC9FD1C3A}</a:tableStyleId>
              </a:tblPr>
              <a:tblGrid>
                <a:gridCol w="3318163"/>
                <a:gridCol w="595222"/>
              </a:tblGrid>
              <a:tr h="478838">
                <a:tc>
                  <a:txBody>
                    <a:bodyPr/>
                    <a:lstStyle/>
                    <a:p>
                      <a:r>
                        <a:rPr lang="en-US" sz="2000" b="1" i="0">
                          <a:solidFill>
                            <a:srgbClr val="4D565E"/>
                          </a:solidFill>
                          <a:latin typeface="ClearviewADA"/>
                          <a:cs typeface="ClearviewADA"/>
                        </a:rPr>
                        <a:t>Creating</a:t>
                      </a:r>
                      <a:r>
                        <a:rPr lang="en-US" sz="2000" b="1" i="0" baseline="0">
                          <a:solidFill>
                            <a:srgbClr val="4D565E"/>
                          </a:solidFill>
                          <a:latin typeface="ClearviewADA"/>
                          <a:cs typeface="ClearviewADA"/>
                        </a:rPr>
                        <a:t> page types</a:t>
                      </a:r>
                      <a:endParaRPr lang="en-US" sz="2000" b="1" i="0">
                        <a:solidFill>
                          <a:srgbClr val="4D565E"/>
                        </a:solidFill>
                        <a:latin typeface="ClearviewADA"/>
                        <a:cs typeface="ClearviewADA"/>
                      </a:endParaRPr>
                    </a:p>
                  </a:txBody>
                  <a:tcPr>
                    <a:lnB w="9525" cap="flat" cmpd="sng" algn="ctr">
                      <a:solidFill>
                        <a:scrgbClr r="0" g="0" b="0"/>
                      </a:solidFill>
                      <a:prstDash val="solid"/>
                      <a:round/>
                      <a:headEnd type="none" w="med" len="med"/>
                      <a:tailEnd type="none" w="med" len="med"/>
                    </a:lnB>
                    <a:solidFill>
                      <a:schemeClr val="bg1">
                        <a:lumMod val="85000"/>
                      </a:schemeClr>
                    </a:solidFill>
                  </a:tcPr>
                </a:tc>
                <a:tc>
                  <a:txBody>
                    <a:bodyPr/>
                    <a:lstStyle/>
                    <a:p>
                      <a:pPr algn="r"/>
                      <a:endParaRPr lang="en-US"/>
                    </a:p>
                  </a:txBody>
                  <a:tcPr>
                    <a:lnB w="9525" cap="flat" cmpd="sng" algn="ctr">
                      <a:solidFill>
                        <a:scrgbClr r="0" g="0" b="0"/>
                      </a:solidFill>
                      <a:prstDash val="solid"/>
                      <a:round/>
                      <a:headEnd type="none" w="med" len="med"/>
                      <a:tailEnd type="none" w="med" len="med"/>
                    </a:lnB>
                    <a:solidFill>
                      <a:schemeClr val="bg1">
                        <a:lumMod val="85000"/>
                      </a:schemeClr>
                    </a:solidFill>
                  </a:tcPr>
                </a:tc>
              </a:tr>
              <a:tr h="448143">
                <a:tc>
                  <a:txBody>
                    <a:bodyPr/>
                    <a:lstStyle/>
                    <a:p>
                      <a:r>
                        <a:rPr lang="en-US" sz="1600" b="0" i="0">
                          <a:solidFill>
                            <a:srgbClr val="4D565E"/>
                          </a:solidFill>
                          <a:latin typeface="ClearviewADA Medium"/>
                          <a:cs typeface="ClearviewADA Medium"/>
                        </a:rPr>
                        <a:t>Front cover</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1</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Table of contents</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2</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First</a:t>
                      </a:r>
                      <a:r>
                        <a:rPr lang="en-US" sz="1600" b="0" i="0" baseline="0">
                          <a:solidFill>
                            <a:srgbClr val="4D565E"/>
                          </a:solidFill>
                          <a:latin typeface="ClearviewADA Medium"/>
                          <a:cs typeface="ClearviewADA Medium"/>
                        </a:rPr>
                        <a:t> page in a section</a:t>
                      </a:r>
                      <a:endParaRPr lang="en-US" sz="1600" b="0" i="0">
                        <a:solidFill>
                          <a:srgbClr val="4D565E"/>
                        </a:solidFill>
                        <a:latin typeface="ClearviewADA Medium"/>
                        <a:cs typeface="ClearviewADA Medium"/>
                      </a:endParaRP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3</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Ways to vote first</a:t>
                      </a:r>
                      <a:r>
                        <a:rPr lang="en-US" sz="1600" b="0" i="0" baseline="0">
                          <a:solidFill>
                            <a:srgbClr val="4D565E"/>
                          </a:solidFill>
                          <a:latin typeface="ClearviewADA Medium"/>
                          <a:cs typeface="ClearviewADA Medium"/>
                        </a:rPr>
                        <a:t> page</a:t>
                      </a:r>
                      <a:endParaRPr lang="en-US" sz="1600" b="0" i="0">
                        <a:solidFill>
                          <a:srgbClr val="4D565E"/>
                        </a:solidFill>
                        <a:latin typeface="ClearviewADA Medium"/>
                        <a:cs typeface="ClearviewADA Medium"/>
                      </a:endParaRP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4</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a:solidFill>
                            <a:srgbClr val="4D565E"/>
                          </a:solidFill>
                          <a:latin typeface="ClearviewADA Medium"/>
                          <a:cs typeface="ClearviewADA Medium"/>
                        </a:rPr>
                        <a:t>Ways</a:t>
                      </a:r>
                      <a:r>
                        <a:rPr lang="en-US" sz="1600" b="0" i="0" baseline="0">
                          <a:solidFill>
                            <a:srgbClr val="4D565E"/>
                          </a:solidFill>
                          <a:latin typeface="ClearviewADA Medium"/>
                          <a:cs typeface="ClearviewADA Medium"/>
                        </a:rPr>
                        <a:t> to vote pages</a:t>
                      </a:r>
                      <a:endParaRPr lang="en-US" sz="1600" b="0" i="0">
                        <a:solidFill>
                          <a:srgbClr val="4D565E"/>
                        </a:solidFill>
                        <a:latin typeface="ClearviewADA Medium"/>
                        <a:cs typeface="ClearviewADA Medium"/>
                      </a:endParaRP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5</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On this ballot first page</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6</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Measure</a:t>
                      </a:r>
                      <a:r>
                        <a:rPr lang="en-US" sz="1600" b="0" i="0" baseline="0">
                          <a:solidFill>
                            <a:srgbClr val="4D565E"/>
                          </a:solidFill>
                          <a:latin typeface="ClearviewADA Medium"/>
                          <a:cs typeface="ClearviewADA Medium"/>
                        </a:rPr>
                        <a:t> overview</a:t>
                      </a:r>
                      <a:endParaRPr lang="en-US" sz="1600" b="0" i="0">
                        <a:solidFill>
                          <a:srgbClr val="4D565E"/>
                        </a:solidFill>
                        <a:latin typeface="ClearviewADA Medium"/>
                        <a:cs typeface="ClearviewADA Medium"/>
                      </a:endParaRP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7</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Measures pages</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8</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Practice</a:t>
                      </a:r>
                      <a:r>
                        <a:rPr lang="en-US" sz="1600" b="0" i="0" baseline="0">
                          <a:solidFill>
                            <a:srgbClr val="4D565E"/>
                          </a:solidFill>
                          <a:latin typeface="ClearviewADA Medium"/>
                          <a:cs typeface="ClearviewADA Medium"/>
                        </a:rPr>
                        <a:t> ballots</a:t>
                      </a:r>
                      <a:endParaRPr lang="en-US" sz="1600" b="0" i="0">
                        <a:solidFill>
                          <a:srgbClr val="4D565E"/>
                        </a:solidFill>
                        <a:latin typeface="ClearviewADA Medium"/>
                        <a:cs typeface="ClearviewADA Medium"/>
                      </a:endParaRP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9</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04062886"/>
              </p:ext>
            </p:extLst>
          </p:nvPr>
        </p:nvGraphicFramePr>
        <p:xfrm>
          <a:off x="4404384" y="1131833"/>
          <a:ext cx="4255736" cy="3167696"/>
        </p:xfrm>
        <a:graphic>
          <a:graphicData uri="http://schemas.openxmlformats.org/drawingml/2006/table">
            <a:tbl>
              <a:tblPr firstRow="1" bandRow="1">
                <a:tableStyleId>{5C22544A-7EE6-4342-B048-85BDC9FD1C3A}</a:tableStyleId>
              </a:tblPr>
              <a:tblGrid>
                <a:gridCol w="3608443"/>
                <a:gridCol w="647293"/>
              </a:tblGrid>
              <a:tr h="478838">
                <a:tc>
                  <a:txBody>
                    <a:bodyPr/>
                    <a:lstStyle/>
                    <a:p>
                      <a:r>
                        <a:rPr lang="en-US" sz="2000" b="1" i="0">
                          <a:solidFill>
                            <a:srgbClr val="4D565E"/>
                          </a:solidFill>
                          <a:latin typeface="ClearviewADA"/>
                          <a:cs typeface="ClearviewADA"/>
                        </a:rPr>
                        <a:t>Resources</a:t>
                      </a:r>
                    </a:p>
                  </a:txBody>
                  <a:tcPr>
                    <a:lnB w="9525" cap="flat" cmpd="sng" algn="ctr">
                      <a:solidFill>
                        <a:scrgbClr r="0" g="0" b="0"/>
                      </a:solidFill>
                      <a:prstDash val="solid"/>
                      <a:round/>
                      <a:headEnd type="none" w="med" len="med"/>
                      <a:tailEnd type="none" w="med" len="med"/>
                    </a:lnB>
                    <a:solidFill>
                      <a:schemeClr val="bg1">
                        <a:lumMod val="85000"/>
                      </a:schemeClr>
                    </a:solidFill>
                  </a:tcPr>
                </a:tc>
                <a:tc>
                  <a:txBody>
                    <a:bodyPr/>
                    <a:lstStyle/>
                    <a:p>
                      <a:pPr algn="r"/>
                      <a:endParaRPr lang="en-US"/>
                    </a:p>
                  </a:txBody>
                  <a:tcPr>
                    <a:lnB w="9525" cap="flat" cmpd="sng" algn="ctr">
                      <a:solidFill>
                        <a:scrgbClr r="0" g="0" b="0"/>
                      </a:solidFill>
                      <a:prstDash val="solid"/>
                      <a:round/>
                      <a:headEnd type="none" w="med" len="med"/>
                      <a:tailEnd type="none" w="med" len="med"/>
                    </a:lnB>
                    <a:solidFill>
                      <a:schemeClr val="bg1">
                        <a:lumMod val="85000"/>
                      </a:schemeClr>
                    </a:solidFill>
                  </a:tcPr>
                </a:tc>
              </a:tr>
              <a:tr h="448143">
                <a:tc>
                  <a:txBody>
                    <a:bodyPr/>
                    <a:lstStyle/>
                    <a:p>
                      <a:r>
                        <a:rPr lang="en-US" sz="1600" b="0" i="0">
                          <a:solidFill>
                            <a:srgbClr val="4D565E"/>
                          </a:solidFill>
                          <a:latin typeface="ClearviewADA Medium"/>
                          <a:cs typeface="ClearviewADA Medium"/>
                        </a:rPr>
                        <a:t>Templates in Word</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R1</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Page headers</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R2</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Ilustrations and ions</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R3</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r>
                        <a:rPr lang="en-US" sz="1600" b="0" i="0">
                          <a:solidFill>
                            <a:srgbClr val="4D565E"/>
                          </a:solidFill>
                          <a:latin typeface="ClearviewADA Medium"/>
                          <a:cs typeface="ClearviewADA Medium"/>
                        </a:rPr>
                        <a:t>Choosing</a:t>
                      </a:r>
                      <a:r>
                        <a:rPr lang="en-US" sz="1600" b="0" i="0" baseline="0">
                          <a:solidFill>
                            <a:srgbClr val="4D565E"/>
                          </a:solidFill>
                          <a:latin typeface="ClearviewADA Medium"/>
                          <a:cs typeface="ClearviewADA Medium"/>
                        </a:rPr>
                        <a:t> fonts</a:t>
                      </a:r>
                      <a:endParaRPr lang="en-US" sz="1600" b="0" i="0">
                        <a:solidFill>
                          <a:srgbClr val="4D565E"/>
                        </a:solidFill>
                        <a:latin typeface="ClearviewADA Medium"/>
                        <a:cs typeface="ClearviewADA Medium"/>
                      </a:endParaRP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R4</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a:solidFill>
                            <a:srgbClr val="4D565E"/>
                          </a:solidFill>
                          <a:latin typeface="ClearviewADA Medium"/>
                          <a:cs typeface="ClearviewADA Medium"/>
                        </a:rPr>
                        <a:t>Colors</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R5</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r h="44814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i="0">
                          <a:solidFill>
                            <a:srgbClr val="4D565E"/>
                          </a:solidFill>
                          <a:latin typeface="ClearviewADA Medium"/>
                          <a:cs typeface="ClearviewADA Medium"/>
                        </a:rPr>
                        <a:t>Best</a:t>
                      </a:r>
                      <a:r>
                        <a:rPr lang="en-US" sz="1600" b="0" i="0" baseline="0">
                          <a:solidFill>
                            <a:srgbClr val="4D565E"/>
                          </a:solidFill>
                          <a:latin typeface="ClearviewADA Medium"/>
                          <a:cs typeface="ClearviewADA Medium"/>
                        </a:rPr>
                        <a:t> practice manual &amp; Field Guides</a:t>
                      </a:r>
                      <a:endParaRPr lang="en-US" sz="1600" b="0" i="0">
                        <a:solidFill>
                          <a:srgbClr val="4D565E"/>
                        </a:solidFill>
                        <a:latin typeface="ClearviewADA Medium"/>
                        <a:cs typeface="ClearviewADA Medium"/>
                      </a:endParaRP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c>
                  <a:txBody>
                    <a:bodyPr/>
                    <a:lstStyle/>
                    <a:p>
                      <a:pPr algn="r"/>
                      <a:r>
                        <a:rPr lang="en-US" sz="1600" b="0" i="0">
                          <a:solidFill>
                            <a:srgbClr val="4D565E"/>
                          </a:solidFill>
                          <a:latin typeface="ClearviewADA Medium"/>
                          <a:cs typeface="ClearviewADA Medium"/>
                        </a:rPr>
                        <a:t>R6</a:t>
                      </a:r>
                    </a:p>
                  </a:txBody>
                  <a:tcPr anchor="ctr">
                    <a:lnT w="9525" cap="flat" cmpd="sng" algn="ctr">
                      <a:solidFill>
                        <a:scrgbClr r="0" g="0" b="0"/>
                      </a:solidFill>
                      <a:prstDash val="solid"/>
                      <a:round/>
                      <a:headEnd type="none" w="med" len="med"/>
                      <a:tailEnd type="none" w="med" len="med"/>
                    </a:lnT>
                    <a:lnB w="9525" cap="flat" cmpd="sng" algn="ctr">
                      <a:solidFill>
                        <a:scrgbClr r="0" g="0" b="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197800" y="6144549"/>
            <a:ext cx="4206584" cy="738664"/>
          </a:xfrm>
          <a:prstGeom prst="rect">
            <a:avLst/>
          </a:prstGeom>
          <a:noFill/>
        </p:spPr>
        <p:txBody>
          <a:bodyPr wrap="square" rtlCol="0">
            <a:spAutoFit/>
          </a:bodyPr>
          <a:lstStyle/>
          <a:p>
            <a:r>
              <a:rPr lang="en-US" sz="1400">
                <a:solidFill>
                  <a:srgbClr val="4D565E"/>
                </a:solidFill>
              </a:rPr>
              <a:t>Examples are from the prototype Santa Cruz November 2014 guide created for testing, available on the project resources page.</a:t>
            </a:r>
          </a:p>
        </p:txBody>
      </p:sp>
    </p:spTree>
    <p:extLst>
      <p:ext uri="{BB962C8B-B14F-4D97-AF65-F5344CB8AC3E}">
        <p14:creationId xmlns:p14="http://schemas.microsoft.com/office/powerpoint/2010/main" val="1911497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Notes for how to include the practice ballots in the guide</a:t>
            </a:r>
          </a:p>
        </p:txBody>
      </p:sp>
      <p:sp>
        <p:nvSpPr>
          <p:cNvPr id="3" name="Content Placeholder 2"/>
          <p:cNvSpPr>
            <a:spLocks noGrp="1"/>
          </p:cNvSpPr>
          <p:nvPr>
            <p:ph sz="half" idx="1"/>
          </p:nvPr>
        </p:nvSpPr>
        <p:spPr/>
        <p:txBody>
          <a:bodyPr/>
          <a:lstStyle/>
          <a:p>
            <a:r>
              <a:rPr lang="en-US" b="1" dirty="0"/>
              <a:t>Where to put the practice ballots?</a:t>
            </a:r>
          </a:p>
          <a:p>
            <a:pPr>
              <a:spcAft>
                <a:spcPts val="600"/>
              </a:spcAft>
            </a:pPr>
            <a:r>
              <a:rPr lang="en-US" dirty="0"/>
              <a:t>We suggest putting the sample ballots at the back of the voter guide, so they are easy to find and don't interrupt the other informational pages</a:t>
            </a:r>
            <a:r>
              <a:rPr lang="en-US" dirty="0" smtClean="0"/>
              <a:t>.</a:t>
            </a:r>
          </a:p>
          <a:p>
            <a:pPr>
              <a:spcAft>
                <a:spcPts val="600"/>
              </a:spcAft>
            </a:pPr>
            <a:r>
              <a:rPr lang="en-US" dirty="0" smtClean="0"/>
              <a:t>If you have a bilingual guide, with two sets of pages, you can also put the ballots in between the sections. </a:t>
            </a:r>
          </a:p>
          <a:p>
            <a:pPr>
              <a:spcAft>
                <a:spcPts val="600"/>
              </a:spcAft>
            </a:pPr>
            <a:r>
              <a:rPr lang="en-US" dirty="0" smtClean="0"/>
              <a:t>Some </a:t>
            </a:r>
            <a:r>
              <a:rPr lang="en-US" dirty="0"/>
              <a:t>counties use a full-sized ballot with no page numbers or page headers, "blowing in" the correct ballot style in the center of the booklet.</a:t>
            </a:r>
          </a:p>
        </p:txBody>
      </p:sp>
      <p:sp>
        <p:nvSpPr>
          <p:cNvPr id="4" name="Content Placeholder 3"/>
          <p:cNvSpPr>
            <a:spLocks noGrp="1"/>
          </p:cNvSpPr>
          <p:nvPr>
            <p:ph sz="half" idx="2"/>
          </p:nvPr>
        </p:nvSpPr>
        <p:spPr/>
        <p:txBody>
          <a:bodyPr/>
          <a:lstStyle/>
          <a:p>
            <a:r>
              <a:rPr lang="en-US" b="1" dirty="0"/>
              <a:t>Vertical or horizontal?</a:t>
            </a:r>
          </a:p>
          <a:p>
            <a:pPr>
              <a:spcAft>
                <a:spcPts val="600"/>
              </a:spcAft>
            </a:pPr>
            <a:r>
              <a:rPr lang="en-US" dirty="0"/>
              <a:t>Both options have advantages and disadvantages of how easy it is to read vs. how easy it is to see the whole ballot page.</a:t>
            </a:r>
          </a:p>
          <a:p>
            <a:pPr>
              <a:spcAft>
                <a:spcPts val="600"/>
              </a:spcAft>
            </a:pPr>
            <a:r>
              <a:rPr lang="en-US" dirty="0"/>
              <a:t>Horizontal ballot layouts must start on an even-numbered page, so the ballot fills a two- page spread.</a:t>
            </a:r>
          </a:p>
        </p:txBody>
      </p:sp>
      <p:sp>
        <p:nvSpPr>
          <p:cNvPr id="10" name="Text Placeholder 9"/>
          <p:cNvSpPr>
            <a:spLocks noGrp="1"/>
          </p:cNvSpPr>
          <p:nvPr>
            <p:ph type="body" sz="quarter" idx="11"/>
          </p:nvPr>
        </p:nvSpPr>
        <p:spPr/>
        <p:txBody>
          <a:bodyPr/>
          <a:lstStyle/>
          <a:p>
            <a:r>
              <a:rPr lang="en-US"/>
              <a:t>9a</a:t>
            </a:r>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2218" y="2758220"/>
            <a:ext cx="2096361" cy="2538890"/>
          </a:xfrm>
          <a:prstGeom prst="rect">
            <a:avLst/>
          </a:prstGeom>
          <a:ln>
            <a:solidFill>
              <a:srgbClr val="A6A6A6"/>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34177" y="2758220"/>
            <a:ext cx="2175280" cy="2538890"/>
          </a:xfrm>
          <a:prstGeom prst="rect">
            <a:avLst/>
          </a:prstGeom>
          <a:ln>
            <a:solidFill>
              <a:srgbClr val="A6A6A6"/>
            </a:solidFill>
          </a:ln>
        </p:spPr>
      </p:pic>
    </p:spTree>
    <p:extLst>
      <p:ext uri="{BB962C8B-B14F-4D97-AF65-F5344CB8AC3E}">
        <p14:creationId xmlns:p14="http://schemas.microsoft.com/office/powerpoint/2010/main" val="3379416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4576887" y="1037660"/>
            <a:ext cx="4339998" cy="5625366"/>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a:p>
          <a:p>
            <a:pPr marL="285750" indent="-285750">
              <a:buFont typeface="Arial"/>
              <a:buChar char="•"/>
            </a:pPr>
            <a:endParaRPr lang="en-US" sz="1600"/>
          </a:p>
        </p:txBody>
      </p:sp>
      <p:sp>
        <p:nvSpPr>
          <p:cNvPr id="11" name="Text Placeholder 3"/>
          <p:cNvSpPr txBox="1">
            <a:spLocks/>
          </p:cNvSpPr>
          <p:nvPr/>
        </p:nvSpPr>
        <p:spPr>
          <a:xfrm>
            <a:off x="-612744" y="5519750"/>
            <a:ext cx="5986689" cy="358207"/>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b="1"/>
          </a:p>
        </p:txBody>
      </p:sp>
      <p:sp>
        <p:nvSpPr>
          <p:cNvPr id="2" name="Title 1"/>
          <p:cNvSpPr>
            <a:spLocks noGrp="1"/>
          </p:cNvSpPr>
          <p:nvPr>
            <p:ph type="title"/>
          </p:nvPr>
        </p:nvSpPr>
        <p:spPr/>
        <p:txBody>
          <a:bodyPr/>
          <a:lstStyle/>
          <a:p>
            <a:r>
              <a:rPr lang="en-US"/>
              <a:t>Templates</a:t>
            </a:r>
          </a:p>
        </p:txBody>
      </p:sp>
      <p:sp>
        <p:nvSpPr>
          <p:cNvPr id="5" name="Content Placeholder 4"/>
          <p:cNvSpPr>
            <a:spLocks noGrp="1"/>
          </p:cNvSpPr>
          <p:nvPr>
            <p:ph idx="1"/>
          </p:nvPr>
        </p:nvSpPr>
        <p:spPr>
          <a:xfrm>
            <a:off x="202751" y="928423"/>
            <a:ext cx="8714134" cy="5209772"/>
          </a:xfrm>
        </p:spPr>
        <p:txBody>
          <a:bodyPr/>
          <a:lstStyle/>
          <a:p>
            <a:r>
              <a:rPr lang="en-US" b="1"/>
              <a:t>Templates</a:t>
            </a:r>
            <a:r>
              <a:rPr lang="en-US"/>
              <a:t/>
            </a:r>
            <a:br>
              <a:rPr lang="en-US"/>
            </a:br>
            <a:r>
              <a:rPr lang="en-US"/>
              <a:t>Starter files for all the different types of content</a:t>
            </a:r>
          </a:p>
          <a:p>
            <a:r>
              <a:rPr lang="en-US"/>
              <a:t>All files are in Microsoft Word .DOCX format</a:t>
            </a:r>
          </a:p>
          <a:p>
            <a:pPr marL="285750" indent="-285750">
              <a:buFont typeface="Arial"/>
              <a:buChar char="•"/>
            </a:pPr>
            <a:r>
              <a:rPr lang="en-US" b="1"/>
              <a:t>Cover</a:t>
            </a:r>
            <a:br>
              <a:rPr lang="en-US" b="1"/>
            </a:br>
            <a:r>
              <a:rPr lang="en-US"/>
              <a:t>Front cover, ROV letter, back cover with postcard, English and bilingual, and a tri-lingual cover</a:t>
            </a:r>
          </a:p>
          <a:p>
            <a:pPr marL="285750" indent="-285750">
              <a:buFont typeface="Arial"/>
              <a:buChar char="•"/>
            </a:pPr>
            <a:r>
              <a:rPr lang="en-US" b="1"/>
              <a:t>Ways to Vote</a:t>
            </a:r>
            <a:r>
              <a:rPr lang="en-US"/>
              <a:t/>
            </a:r>
            <a:br>
              <a:rPr lang="en-US"/>
            </a:br>
            <a:r>
              <a:rPr lang="en-US"/>
              <a:t>Table of Contents, Ways to Vote, and sample pages to edit</a:t>
            </a:r>
          </a:p>
          <a:p>
            <a:pPr marL="285750" indent="-285750">
              <a:buFont typeface="Arial"/>
              <a:buChar char="•"/>
            </a:pPr>
            <a:r>
              <a:rPr lang="en-US" b="1"/>
              <a:t>Ballot-Candidates (and bilingual)</a:t>
            </a:r>
            <a:r>
              <a:rPr lang="en-US"/>
              <a:t/>
            </a:r>
            <a:br>
              <a:rPr lang="en-US"/>
            </a:br>
            <a:r>
              <a:rPr lang="en-US"/>
              <a:t>On the ballot page, candidate endorsements and mandatory text, and candidate statements</a:t>
            </a:r>
            <a:endParaRPr lang="en-US" b="1"/>
          </a:p>
          <a:p>
            <a:pPr marL="285750" indent="-285750">
              <a:buFont typeface="Arial"/>
              <a:buChar char="•"/>
            </a:pPr>
            <a:r>
              <a:rPr lang="en-US" b="1"/>
              <a:t>Measures</a:t>
            </a:r>
            <a:br>
              <a:rPr lang="en-US" b="1"/>
            </a:br>
            <a:r>
              <a:rPr lang="en-US"/>
              <a:t>All pages for a measure, ready to add content</a:t>
            </a:r>
          </a:p>
          <a:p>
            <a:pPr marL="285750" indent="-285750">
              <a:buFont typeface="Arial"/>
              <a:buChar char="•"/>
            </a:pPr>
            <a:r>
              <a:rPr lang="en-US" b="1"/>
              <a:t>Practice Ballot</a:t>
            </a:r>
            <a:br>
              <a:rPr lang="en-US" b="1"/>
            </a:br>
            <a:r>
              <a:rPr lang="en-US"/>
              <a:t>Pages set up with headers for the practice ballot</a:t>
            </a:r>
          </a:p>
          <a:p>
            <a:pPr marL="285750" indent="-285750">
              <a:buFont typeface="Arial"/>
              <a:buChar char="•"/>
            </a:pPr>
            <a:endParaRPr lang="en-US"/>
          </a:p>
        </p:txBody>
      </p:sp>
      <p:sp>
        <p:nvSpPr>
          <p:cNvPr id="12" name="Text Placeholder 11"/>
          <p:cNvSpPr>
            <a:spLocks noGrp="1"/>
          </p:cNvSpPr>
          <p:nvPr>
            <p:ph type="body" sz="quarter" idx="10"/>
          </p:nvPr>
        </p:nvSpPr>
        <p:spPr/>
        <p:txBody>
          <a:bodyPr/>
          <a:lstStyle/>
          <a:p>
            <a:r>
              <a:rPr lang="en-US"/>
              <a:t>Starter files with formatting and sample text </a:t>
            </a:r>
          </a:p>
          <a:p>
            <a:endParaRPr lang="en-US"/>
          </a:p>
        </p:txBody>
      </p:sp>
      <p:sp>
        <p:nvSpPr>
          <p:cNvPr id="13" name="Text Placeholder 12"/>
          <p:cNvSpPr>
            <a:spLocks noGrp="1"/>
          </p:cNvSpPr>
          <p:nvPr>
            <p:ph type="body" sz="quarter" idx="11"/>
          </p:nvPr>
        </p:nvSpPr>
        <p:spPr/>
        <p:txBody>
          <a:bodyPr/>
          <a:lstStyle/>
          <a:p>
            <a:r>
              <a:rPr lang="en-US"/>
              <a:t>R1</a:t>
            </a:r>
          </a:p>
        </p:txBody>
      </p:sp>
    </p:spTree>
    <p:extLst>
      <p:ext uri="{BB962C8B-B14F-4D97-AF65-F5344CB8AC3E}">
        <p14:creationId xmlns:p14="http://schemas.microsoft.com/office/powerpoint/2010/main" val="804870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txBox="1">
            <a:spLocks/>
          </p:cNvSpPr>
          <p:nvPr/>
        </p:nvSpPr>
        <p:spPr>
          <a:xfrm>
            <a:off x="84489" y="27914"/>
            <a:ext cx="809625" cy="669925"/>
          </a:xfrm>
          <a:prstGeom prst="rect">
            <a:avLst/>
          </a:prstGeom>
        </p:spPr>
        <p:txBody>
          <a:bodyPr anchor="ctr">
            <a:normAutofit/>
          </a:bodyPr>
          <a:lstStyle>
            <a:lvl1pPr marL="0" indent="0" algn="ctr" defTabSz="457200" rtl="0" eaLnBrk="1" latinLnBrk="0" hangingPunct="1">
              <a:spcBef>
                <a:spcPct val="20000"/>
              </a:spcBef>
              <a:buFont typeface="Wingdings" charset="2"/>
              <a:buNone/>
              <a:defRPr sz="3200" b="0" i="0" kern="1200" baseline="0">
                <a:solidFill>
                  <a:srgbClr val="FFFFFF"/>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4" name="Text Placeholder 3"/>
          <p:cNvSpPr txBox="1">
            <a:spLocks/>
          </p:cNvSpPr>
          <p:nvPr/>
        </p:nvSpPr>
        <p:spPr>
          <a:xfrm>
            <a:off x="1101950" y="395856"/>
            <a:ext cx="5135926" cy="219075"/>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12" name="Text Placeholder 3"/>
          <p:cNvSpPr txBox="1">
            <a:spLocks/>
          </p:cNvSpPr>
          <p:nvPr/>
        </p:nvSpPr>
        <p:spPr>
          <a:xfrm>
            <a:off x="1109613" y="395856"/>
            <a:ext cx="5135926" cy="591540"/>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a:t>Tips for placing them on the page consistently</a:t>
            </a:r>
          </a:p>
        </p:txBody>
      </p:sp>
      <p:sp>
        <p:nvSpPr>
          <p:cNvPr id="14" name="Content Placeholder 2"/>
          <p:cNvSpPr txBox="1">
            <a:spLocks/>
          </p:cNvSpPr>
          <p:nvPr/>
        </p:nvSpPr>
        <p:spPr>
          <a:xfrm>
            <a:off x="4811937" y="992063"/>
            <a:ext cx="4339998" cy="5625366"/>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Word Tips</a:t>
            </a:r>
          </a:p>
          <a:p>
            <a:r>
              <a:rPr lang="en-US" dirty="0"/>
              <a:t>The page headers are set up with different odd and even pages.</a:t>
            </a:r>
          </a:p>
          <a:p>
            <a:pPr marL="285750" indent="-285750">
              <a:buFont typeface="Arial"/>
              <a:buChar char="•"/>
            </a:pPr>
            <a:r>
              <a:rPr lang="en-US" dirty="0"/>
              <a:t>Page numbers are inserted as a field in Word. </a:t>
            </a:r>
          </a:p>
          <a:p>
            <a:pPr marL="285750" indent="-285750">
              <a:buFont typeface="Arial"/>
              <a:buChar char="•"/>
            </a:pPr>
            <a:r>
              <a:rPr lang="en-US" dirty="0"/>
              <a:t>Don't use the basic page number function as it doesn't allow you to set the position.</a:t>
            </a:r>
          </a:p>
          <a:p>
            <a:endParaRPr lang="en-US" dirty="0"/>
          </a:p>
          <a:p>
            <a:r>
              <a:rPr lang="en-US" dirty="0"/>
              <a:t>Headers can be tricky in Word.</a:t>
            </a:r>
          </a:p>
          <a:p>
            <a:r>
              <a:rPr lang="en-US" dirty="0"/>
              <a:t>To make it easier to manage, lay out all of your pages first, then put in the headers, so you know which ones are on the left and which are on the right. </a:t>
            </a:r>
          </a:p>
          <a:p>
            <a:pPr marL="285750" indent="-285750">
              <a:buFont typeface="Arial"/>
              <a:buChar char="•"/>
            </a:pPr>
            <a:r>
              <a:rPr lang="en-US" dirty="0"/>
              <a:t>In the On the Ballot section, where content takes up more than one page, the banners are in the Word header. To change the page header, you have to make a new "section"</a:t>
            </a:r>
          </a:p>
          <a:p>
            <a:pPr marL="285750" indent="-285750">
              <a:buFont typeface="Arial"/>
              <a:buChar char="•"/>
            </a:pPr>
            <a:r>
              <a:rPr lang="en-US" dirty="0"/>
              <a:t>In the Ways to Vote section, where each page is a new topic, we've put the banners at the top of the page content </a:t>
            </a:r>
            <a:r>
              <a:rPr lang="en-US" dirty="0" smtClean="0"/>
              <a:t>(but not in the Word header) so </a:t>
            </a:r>
            <a:r>
              <a:rPr lang="en-US" dirty="0"/>
              <a:t>it's easier to manage.</a:t>
            </a:r>
          </a:p>
          <a:p>
            <a:endParaRPr lang="en-US" dirty="0"/>
          </a:p>
          <a:p>
            <a:endParaRPr lang="en-US" dirty="0"/>
          </a:p>
          <a:p>
            <a:endParaRPr lang="en-US" dirty="0"/>
          </a:p>
        </p:txBody>
      </p:sp>
      <p:sp>
        <p:nvSpPr>
          <p:cNvPr id="15" name="Content Placeholder 3"/>
          <p:cNvSpPr txBox="1">
            <a:spLocks/>
          </p:cNvSpPr>
          <p:nvPr/>
        </p:nvSpPr>
        <p:spPr>
          <a:xfrm>
            <a:off x="127000" y="4466803"/>
            <a:ext cx="4339998" cy="1935882"/>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To make sure the page banners are always in the same place:</a:t>
            </a:r>
          </a:p>
          <a:p>
            <a:pPr marL="285750" indent="-285750">
              <a:buFont typeface="Arial"/>
              <a:buChar char="•"/>
            </a:pPr>
            <a:r>
              <a:rPr lang="en-US"/>
              <a:t>set the image wraping to "behind text"</a:t>
            </a:r>
          </a:p>
          <a:p>
            <a:pPr marL="285750" indent="-285750">
              <a:buFont typeface="Arial"/>
              <a:buChar char="•"/>
            </a:pPr>
            <a:r>
              <a:rPr lang="en-US"/>
              <a:t>set the position to the same absolute settings on each page</a:t>
            </a:r>
          </a:p>
          <a:p>
            <a:pPr marL="285750" indent="-285750">
              <a:buFont typeface="Arial"/>
              <a:buChar char="•"/>
            </a:pPr>
            <a:r>
              <a:rPr lang="en-US"/>
              <a:t>use tabs to set the position of the page number and the page title (You will have to adjust the tab for the title around the icon.)</a:t>
            </a:r>
          </a:p>
        </p:txBody>
      </p:sp>
      <p:pic>
        <p:nvPicPr>
          <p:cNvPr id="16" name="Picture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17500" y="1038117"/>
            <a:ext cx="2705100" cy="1956621"/>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5700" y="1649673"/>
            <a:ext cx="3009900" cy="2690130"/>
          </a:xfrm>
          <a:prstGeom prst="rect">
            <a:avLst/>
          </a:prstGeom>
        </p:spPr>
      </p:pic>
      <p:sp>
        <p:nvSpPr>
          <p:cNvPr id="18" name="Rectangle 17"/>
          <p:cNvSpPr/>
          <p:nvPr/>
        </p:nvSpPr>
        <p:spPr>
          <a:xfrm>
            <a:off x="1358900" y="2390800"/>
            <a:ext cx="2616200" cy="254000"/>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D565E"/>
              </a:solidFill>
            </a:endParaRPr>
          </a:p>
        </p:txBody>
      </p:sp>
      <p:sp>
        <p:nvSpPr>
          <p:cNvPr id="19" name="Rectangle 18"/>
          <p:cNvSpPr/>
          <p:nvPr/>
        </p:nvSpPr>
        <p:spPr>
          <a:xfrm>
            <a:off x="1358900" y="2994738"/>
            <a:ext cx="2616200" cy="254000"/>
          </a:xfrm>
          <a:prstGeom prst="rect">
            <a:avLst/>
          </a:prstGeom>
          <a:no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D565E"/>
              </a:solidFill>
            </a:endParaRPr>
          </a:p>
        </p:txBody>
      </p:sp>
      <p:sp>
        <p:nvSpPr>
          <p:cNvPr id="2" name="Title 1"/>
          <p:cNvSpPr>
            <a:spLocks noGrp="1"/>
          </p:cNvSpPr>
          <p:nvPr>
            <p:ph type="title"/>
          </p:nvPr>
        </p:nvSpPr>
        <p:spPr/>
        <p:txBody>
          <a:bodyPr/>
          <a:lstStyle/>
          <a:p>
            <a:r>
              <a:rPr lang="en-US"/>
              <a:t>Page headers</a:t>
            </a:r>
          </a:p>
        </p:txBody>
      </p:sp>
      <p:sp>
        <p:nvSpPr>
          <p:cNvPr id="20" name="Text Placeholder 19"/>
          <p:cNvSpPr>
            <a:spLocks noGrp="1"/>
          </p:cNvSpPr>
          <p:nvPr>
            <p:ph type="body" sz="quarter" idx="11"/>
          </p:nvPr>
        </p:nvSpPr>
        <p:spPr/>
        <p:txBody>
          <a:bodyPr/>
          <a:lstStyle/>
          <a:p>
            <a:r>
              <a:rPr lang="en-US"/>
              <a:t>R2</a:t>
            </a:r>
          </a:p>
        </p:txBody>
      </p:sp>
    </p:spTree>
    <p:extLst>
      <p:ext uri="{BB962C8B-B14F-4D97-AF65-F5344CB8AC3E}">
        <p14:creationId xmlns:p14="http://schemas.microsoft.com/office/powerpoint/2010/main" val="2459026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txBox="1">
            <a:spLocks/>
          </p:cNvSpPr>
          <p:nvPr/>
        </p:nvSpPr>
        <p:spPr>
          <a:xfrm>
            <a:off x="97" y="2661279"/>
            <a:ext cx="809625" cy="669925"/>
          </a:xfrm>
          <a:prstGeom prst="rect">
            <a:avLst/>
          </a:prstGeom>
        </p:spPr>
        <p:txBody>
          <a:bodyPr anchor="ctr">
            <a:normAutofit/>
          </a:bodyPr>
          <a:lstStyle>
            <a:lvl1pPr marL="0" indent="0" algn="ctr" defTabSz="457200" rtl="0" eaLnBrk="1" latinLnBrk="0" hangingPunct="1">
              <a:spcBef>
                <a:spcPct val="20000"/>
              </a:spcBef>
              <a:buFont typeface="Wingdings" charset="2"/>
              <a:buNone/>
              <a:defRPr sz="3200" b="0" i="0" kern="1200" baseline="0">
                <a:solidFill>
                  <a:srgbClr val="FFFFFF"/>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grpSp>
        <p:nvGrpSpPr>
          <p:cNvPr id="43" name="Group 42"/>
          <p:cNvGrpSpPr/>
          <p:nvPr/>
        </p:nvGrpSpPr>
        <p:grpSpPr>
          <a:xfrm>
            <a:off x="1" y="777538"/>
            <a:ext cx="1828800" cy="1828800"/>
            <a:chOff x="1" y="777538"/>
            <a:chExt cx="1828800" cy="1828800"/>
          </a:xfrm>
        </p:grpSpPr>
        <p:pic>
          <p:nvPicPr>
            <p:cNvPr id="32" name="Picture 31" descr="PageHeaders-VoteByMail.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777538"/>
              <a:ext cx="1828800" cy="1828800"/>
            </a:xfrm>
            <a:prstGeom prst="rect">
              <a:avLst/>
            </a:prstGeom>
          </p:spPr>
        </p:pic>
        <p:sp>
          <p:nvSpPr>
            <p:cNvPr id="38" name="TextBox 37"/>
            <p:cNvSpPr txBox="1"/>
            <p:nvPr/>
          </p:nvSpPr>
          <p:spPr>
            <a:xfrm>
              <a:off x="246414" y="2171700"/>
              <a:ext cx="1295400" cy="276999"/>
            </a:xfrm>
            <a:prstGeom prst="rect">
              <a:avLst/>
            </a:prstGeom>
            <a:noFill/>
          </p:spPr>
          <p:txBody>
            <a:bodyPr wrap="square" rtlCol="0">
              <a:spAutoFit/>
            </a:bodyPr>
            <a:lstStyle/>
            <a:p>
              <a:r>
                <a:rPr lang="en-US" sz="1200"/>
                <a:t>Vote by mail</a:t>
              </a:r>
            </a:p>
          </p:txBody>
        </p:sp>
      </p:grpSp>
      <p:grpSp>
        <p:nvGrpSpPr>
          <p:cNvPr id="44" name="Group 43"/>
          <p:cNvGrpSpPr/>
          <p:nvPr/>
        </p:nvGrpSpPr>
        <p:grpSpPr>
          <a:xfrm>
            <a:off x="1531048" y="777538"/>
            <a:ext cx="2037651" cy="1828800"/>
            <a:chOff x="1531048" y="777538"/>
            <a:chExt cx="2037651" cy="1828800"/>
          </a:xfrm>
        </p:grpSpPr>
        <p:pic>
          <p:nvPicPr>
            <p:cNvPr id="37" name="Picture 36" descr="PageHeaders-EarlyVoting.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31048" y="777538"/>
              <a:ext cx="1828800" cy="1828800"/>
            </a:xfrm>
            <a:prstGeom prst="rect">
              <a:avLst/>
            </a:prstGeom>
          </p:spPr>
        </p:pic>
        <p:sp>
          <p:nvSpPr>
            <p:cNvPr id="39" name="TextBox 38"/>
            <p:cNvSpPr txBox="1"/>
            <p:nvPr/>
          </p:nvSpPr>
          <p:spPr>
            <a:xfrm>
              <a:off x="1828800" y="2171700"/>
              <a:ext cx="1739899" cy="276999"/>
            </a:xfrm>
            <a:prstGeom prst="rect">
              <a:avLst/>
            </a:prstGeom>
            <a:noFill/>
          </p:spPr>
          <p:txBody>
            <a:bodyPr wrap="square" rtlCol="0">
              <a:spAutoFit/>
            </a:bodyPr>
            <a:lstStyle/>
            <a:p>
              <a:r>
                <a:rPr lang="en-US" sz="1200"/>
                <a:t>Vote early in person</a:t>
              </a:r>
            </a:p>
          </p:txBody>
        </p:sp>
      </p:grpSp>
      <p:grpSp>
        <p:nvGrpSpPr>
          <p:cNvPr id="45" name="Group 44"/>
          <p:cNvGrpSpPr/>
          <p:nvPr/>
        </p:nvGrpSpPr>
        <p:grpSpPr>
          <a:xfrm>
            <a:off x="3359848" y="777538"/>
            <a:ext cx="1828800" cy="1855827"/>
            <a:chOff x="3359848" y="777538"/>
            <a:chExt cx="1828800" cy="1855827"/>
          </a:xfrm>
        </p:grpSpPr>
        <p:pic>
          <p:nvPicPr>
            <p:cNvPr id="36" name="Picture 35" descr="PageHeaders-VoteAtPoll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59848" y="777538"/>
              <a:ext cx="1828800" cy="1828800"/>
            </a:xfrm>
            <a:prstGeom prst="rect">
              <a:avLst/>
            </a:prstGeom>
          </p:spPr>
        </p:pic>
        <p:sp>
          <p:nvSpPr>
            <p:cNvPr id="41" name="TextBox 40"/>
            <p:cNvSpPr txBox="1"/>
            <p:nvPr/>
          </p:nvSpPr>
          <p:spPr>
            <a:xfrm>
              <a:off x="3695699" y="2171700"/>
              <a:ext cx="1257301" cy="461665"/>
            </a:xfrm>
            <a:prstGeom prst="rect">
              <a:avLst/>
            </a:prstGeom>
            <a:noFill/>
          </p:spPr>
          <p:txBody>
            <a:bodyPr wrap="square" rtlCol="0">
              <a:spAutoFit/>
            </a:bodyPr>
            <a:lstStyle/>
            <a:p>
              <a:r>
                <a:rPr lang="en-US" sz="1200"/>
                <a:t>Vote in person at the polls</a:t>
              </a:r>
            </a:p>
          </p:txBody>
        </p:sp>
      </p:grpSp>
      <p:grpSp>
        <p:nvGrpSpPr>
          <p:cNvPr id="46" name="Group 45"/>
          <p:cNvGrpSpPr/>
          <p:nvPr/>
        </p:nvGrpSpPr>
        <p:grpSpPr>
          <a:xfrm>
            <a:off x="5473700" y="777538"/>
            <a:ext cx="1828800" cy="1855827"/>
            <a:chOff x="5473700" y="777538"/>
            <a:chExt cx="1828800" cy="1855827"/>
          </a:xfrm>
        </p:grpSpPr>
        <p:pic>
          <p:nvPicPr>
            <p:cNvPr id="33" name="Picture 32" descr="PageHeaders-WhosRunning.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73700" y="777538"/>
              <a:ext cx="1828800" cy="1828800"/>
            </a:xfrm>
            <a:prstGeom prst="rect">
              <a:avLst/>
            </a:prstGeom>
          </p:spPr>
        </p:pic>
        <p:sp>
          <p:nvSpPr>
            <p:cNvPr id="34" name="TextBox 33"/>
            <p:cNvSpPr txBox="1"/>
            <p:nvPr/>
          </p:nvSpPr>
          <p:spPr>
            <a:xfrm>
              <a:off x="5803900" y="2171700"/>
              <a:ext cx="1295400" cy="461665"/>
            </a:xfrm>
            <a:prstGeom prst="rect">
              <a:avLst/>
            </a:prstGeom>
            <a:noFill/>
          </p:spPr>
          <p:txBody>
            <a:bodyPr wrap="square" rtlCol="0">
              <a:spAutoFit/>
            </a:bodyPr>
            <a:lstStyle/>
            <a:p>
              <a:r>
                <a:rPr lang="en-US" sz="1200"/>
                <a:t>Candidates</a:t>
              </a:r>
            </a:p>
            <a:p>
              <a:r>
                <a:rPr lang="en-US" sz="1200"/>
                <a:t>(Who is running)</a:t>
              </a:r>
            </a:p>
          </p:txBody>
        </p:sp>
      </p:grpSp>
      <p:grpSp>
        <p:nvGrpSpPr>
          <p:cNvPr id="47" name="Group 46"/>
          <p:cNvGrpSpPr/>
          <p:nvPr/>
        </p:nvGrpSpPr>
        <p:grpSpPr>
          <a:xfrm>
            <a:off x="7277100" y="777538"/>
            <a:ext cx="1828800" cy="1828800"/>
            <a:chOff x="7277100" y="777538"/>
            <a:chExt cx="1828800" cy="1828800"/>
          </a:xfrm>
        </p:grpSpPr>
        <p:pic>
          <p:nvPicPr>
            <p:cNvPr id="23" name="Picture 22" descr="PageHeaders-BallotMeasures.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77100" y="777538"/>
              <a:ext cx="1828800" cy="1828800"/>
            </a:xfrm>
            <a:prstGeom prst="rect">
              <a:avLst/>
            </a:prstGeom>
          </p:spPr>
        </p:pic>
        <p:sp>
          <p:nvSpPr>
            <p:cNvPr id="42" name="TextBox 41"/>
            <p:cNvSpPr txBox="1"/>
            <p:nvPr/>
          </p:nvSpPr>
          <p:spPr>
            <a:xfrm>
              <a:off x="7721600" y="2171700"/>
              <a:ext cx="1295400" cy="276999"/>
            </a:xfrm>
            <a:prstGeom prst="rect">
              <a:avLst/>
            </a:prstGeom>
            <a:noFill/>
          </p:spPr>
          <p:txBody>
            <a:bodyPr wrap="square" rtlCol="0">
              <a:spAutoFit/>
            </a:bodyPr>
            <a:lstStyle/>
            <a:p>
              <a:r>
                <a:rPr lang="en-US" sz="1200"/>
                <a:t>Measures</a:t>
              </a:r>
            </a:p>
          </p:txBody>
        </p:sp>
      </p:grpSp>
      <p:grpSp>
        <p:nvGrpSpPr>
          <p:cNvPr id="55" name="Group 54"/>
          <p:cNvGrpSpPr/>
          <p:nvPr/>
        </p:nvGrpSpPr>
        <p:grpSpPr>
          <a:xfrm>
            <a:off x="1" y="2697460"/>
            <a:ext cx="1828800" cy="1828800"/>
            <a:chOff x="1" y="2806700"/>
            <a:chExt cx="1828800" cy="1828800"/>
          </a:xfrm>
        </p:grpSpPr>
        <p:pic>
          <p:nvPicPr>
            <p:cNvPr id="29" name="Picture 28" descr="PageHeaders-Language.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 y="2806700"/>
              <a:ext cx="1828800" cy="1828800"/>
            </a:xfrm>
            <a:prstGeom prst="rect">
              <a:avLst/>
            </a:prstGeom>
          </p:spPr>
        </p:pic>
        <p:sp>
          <p:nvSpPr>
            <p:cNvPr id="49" name="TextBox 48"/>
            <p:cNvSpPr txBox="1"/>
            <p:nvPr/>
          </p:nvSpPr>
          <p:spPr>
            <a:xfrm>
              <a:off x="476947" y="4244199"/>
              <a:ext cx="1295400" cy="276999"/>
            </a:xfrm>
            <a:prstGeom prst="rect">
              <a:avLst/>
            </a:prstGeom>
            <a:noFill/>
          </p:spPr>
          <p:txBody>
            <a:bodyPr wrap="square" rtlCol="0">
              <a:spAutoFit/>
            </a:bodyPr>
            <a:lstStyle/>
            <a:p>
              <a:r>
                <a:rPr lang="en-US" sz="1200"/>
                <a:t>Language</a:t>
              </a:r>
            </a:p>
          </p:txBody>
        </p:sp>
      </p:grpSp>
      <p:grpSp>
        <p:nvGrpSpPr>
          <p:cNvPr id="56" name="Group 55"/>
          <p:cNvGrpSpPr/>
          <p:nvPr/>
        </p:nvGrpSpPr>
        <p:grpSpPr>
          <a:xfrm>
            <a:off x="1772347" y="2697460"/>
            <a:ext cx="1828800" cy="1828800"/>
            <a:chOff x="1772347" y="2806700"/>
            <a:chExt cx="1828800" cy="1828800"/>
          </a:xfrm>
        </p:grpSpPr>
        <p:pic>
          <p:nvPicPr>
            <p:cNvPr id="48" name="Picture 47" descr="PageHeaders-Disability.jp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72347" y="2806700"/>
              <a:ext cx="1828800" cy="1828800"/>
            </a:xfrm>
            <a:prstGeom prst="rect">
              <a:avLst/>
            </a:prstGeom>
          </p:spPr>
        </p:pic>
        <p:sp>
          <p:nvSpPr>
            <p:cNvPr id="50" name="TextBox 49"/>
            <p:cNvSpPr txBox="1"/>
            <p:nvPr/>
          </p:nvSpPr>
          <p:spPr>
            <a:xfrm>
              <a:off x="2216848" y="4244199"/>
              <a:ext cx="1295400" cy="276999"/>
            </a:xfrm>
            <a:prstGeom prst="rect">
              <a:avLst/>
            </a:prstGeom>
            <a:noFill/>
          </p:spPr>
          <p:txBody>
            <a:bodyPr wrap="square" rtlCol="0">
              <a:spAutoFit/>
            </a:bodyPr>
            <a:lstStyle/>
            <a:p>
              <a:r>
                <a:rPr lang="en-US" sz="1200"/>
                <a:t>Disability</a:t>
              </a:r>
            </a:p>
          </p:txBody>
        </p:sp>
      </p:grpSp>
      <p:grpSp>
        <p:nvGrpSpPr>
          <p:cNvPr id="57" name="Group 56"/>
          <p:cNvGrpSpPr/>
          <p:nvPr/>
        </p:nvGrpSpPr>
        <p:grpSpPr>
          <a:xfrm>
            <a:off x="3593548" y="2697460"/>
            <a:ext cx="1828800" cy="1828800"/>
            <a:chOff x="3601147" y="2806700"/>
            <a:chExt cx="1828800" cy="1828800"/>
          </a:xfrm>
        </p:grpSpPr>
        <p:pic>
          <p:nvPicPr>
            <p:cNvPr id="24" name="Picture 23" descr="PageHeaders-BillOfRights.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601147" y="2806700"/>
              <a:ext cx="1828800" cy="1828800"/>
            </a:xfrm>
            <a:prstGeom prst="rect">
              <a:avLst/>
            </a:prstGeom>
          </p:spPr>
        </p:pic>
        <p:sp>
          <p:nvSpPr>
            <p:cNvPr id="51" name="TextBox 50"/>
            <p:cNvSpPr txBox="1"/>
            <p:nvPr/>
          </p:nvSpPr>
          <p:spPr>
            <a:xfrm>
              <a:off x="3969448" y="4244199"/>
              <a:ext cx="1295400" cy="276999"/>
            </a:xfrm>
            <a:prstGeom prst="rect">
              <a:avLst/>
            </a:prstGeom>
            <a:noFill/>
          </p:spPr>
          <p:txBody>
            <a:bodyPr wrap="square" rtlCol="0">
              <a:spAutoFit/>
            </a:bodyPr>
            <a:lstStyle/>
            <a:p>
              <a:r>
                <a:rPr lang="en-US" sz="1200"/>
                <a:t>Bill of Rights</a:t>
              </a:r>
            </a:p>
          </p:txBody>
        </p:sp>
      </p:grpSp>
      <p:grpSp>
        <p:nvGrpSpPr>
          <p:cNvPr id="58" name="Group 57"/>
          <p:cNvGrpSpPr/>
          <p:nvPr/>
        </p:nvGrpSpPr>
        <p:grpSpPr>
          <a:xfrm>
            <a:off x="5473700" y="2697460"/>
            <a:ext cx="1828800" cy="1828800"/>
            <a:chOff x="5473700" y="2806700"/>
            <a:chExt cx="1828800" cy="1828800"/>
          </a:xfrm>
        </p:grpSpPr>
        <p:pic>
          <p:nvPicPr>
            <p:cNvPr id="40" name="Picture 39" descr="PageHeaders-PracticeBallot.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473700" y="2806700"/>
              <a:ext cx="1828800" cy="1828800"/>
            </a:xfrm>
            <a:prstGeom prst="rect">
              <a:avLst/>
            </a:prstGeom>
          </p:spPr>
        </p:pic>
        <p:sp>
          <p:nvSpPr>
            <p:cNvPr id="52" name="TextBox 51"/>
            <p:cNvSpPr txBox="1"/>
            <p:nvPr/>
          </p:nvSpPr>
          <p:spPr>
            <a:xfrm>
              <a:off x="5930900" y="4244199"/>
              <a:ext cx="1295400" cy="276999"/>
            </a:xfrm>
            <a:prstGeom prst="rect">
              <a:avLst/>
            </a:prstGeom>
            <a:noFill/>
          </p:spPr>
          <p:txBody>
            <a:bodyPr wrap="square" rtlCol="0">
              <a:spAutoFit/>
            </a:bodyPr>
            <a:lstStyle/>
            <a:p>
              <a:r>
                <a:rPr lang="en-US" sz="1200"/>
                <a:t>Practice Ballot</a:t>
              </a:r>
            </a:p>
          </p:txBody>
        </p:sp>
      </p:grpSp>
      <p:grpSp>
        <p:nvGrpSpPr>
          <p:cNvPr id="60" name="Group 59"/>
          <p:cNvGrpSpPr/>
          <p:nvPr/>
        </p:nvGrpSpPr>
        <p:grpSpPr>
          <a:xfrm>
            <a:off x="7188200" y="2697460"/>
            <a:ext cx="1828800" cy="1828800"/>
            <a:chOff x="1828800" y="4836299"/>
            <a:chExt cx="1828800" cy="1828800"/>
          </a:xfrm>
        </p:grpSpPr>
        <p:pic>
          <p:nvPicPr>
            <p:cNvPr id="25" name="Picture 24" descr="PageHeaders-CommonQuestions.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828800" y="4836299"/>
              <a:ext cx="1828800" cy="1828800"/>
            </a:xfrm>
            <a:prstGeom prst="rect">
              <a:avLst/>
            </a:prstGeom>
          </p:spPr>
        </p:pic>
        <p:sp>
          <p:nvSpPr>
            <p:cNvPr id="54" name="TextBox 53"/>
            <p:cNvSpPr txBox="1"/>
            <p:nvPr/>
          </p:nvSpPr>
          <p:spPr>
            <a:xfrm>
              <a:off x="2216848" y="6361499"/>
              <a:ext cx="1295400" cy="276999"/>
            </a:xfrm>
            <a:prstGeom prst="rect">
              <a:avLst/>
            </a:prstGeom>
            <a:noFill/>
          </p:spPr>
          <p:txBody>
            <a:bodyPr wrap="square" rtlCol="0">
              <a:spAutoFit/>
            </a:bodyPr>
            <a:lstStyle/>
            <a:p>
              <a:r>
                <a:rPr lang="en-US" sz="1200"/>
                <a:t>Questions/FAQ</a:t>
              </a:r>
            </a:p>
          </p:txBody>
        </p:sp>
      </p:grpSp>
      <p:grpSp>
        <p:nvGrpSpPr>
          <p:cNvPr id="59" name="Group 58"/>
          <p:cNvGrpSpPr/>
          <p:nvPr/>
        </p:nvGrpSpPr>
        <p:grpSpPr>
          <a:xfrm>
            <a:off x="84489" y="4385684"/>
            <a:ext cx="1828800" cy="1828800"/>
            <a:chOff x="84489" y="4836299"/>
            <a:chExt cx="1828800" cy="1828800"/>
          </a:xfrm>
        </p:grpSpPr>
        <p:pic>
          <p:nvPicPr>
            <p:cNvPr id="28" name="Picture 27" descr="PageHeaders-Generic.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4489" y="4836299"/>
              <a:ext cx="1828800" cy="1828800"/>
            </a:xfrm>
            <a:prstGeom prst="rect">
              <a:avLst/>
            </a:prstGeom>
          </p:spPr>
        </p:pic>
        <p:sp>
          <p:nvSpPr>
            <p:cNvPr id="53" name="TextBox 52"/>
            <p:cNvSpPr txBox="1"/>
            <p:nvPr/>
          </p:nvSpPr>
          <p:spPr>
            <a:xfrm>
              <a:off x="533400" y="6348799"/>
              <a:ext cx="1295400" cy="276999"/>
            </a:xfrm>
            <a:prstGeom prst="rect">
              <a:avLst/>
            </a:prstGeom>
            <a:noFill/>
          </p:spPr>
          <p:txBody>
            <a:bodyPr wrap="square" rtlCol="0">
              <a:spAutoFit/>
            </a:bodyPr>
            <a:lstStyle/>
            <a:p>
              <a:r>
                <a:rPr lang="en-US" sz="1200"/>
                <a:t>Generic </a:t>
              </a:r>
            </a:p>
          </p:txBody>
        </p:sp>
      </p:grpSp>
      <p:pic>
        <p:nvPicPr>
          <p:cNvPr id="61" name="Picture 60" descr="banner-measure.tif"/>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945737" y="4918945"/>
            <a:ext cx="6057900" cy="868680"/>
          </a:xfrm>
          <a:prstGeom prst="rect">
            <a:avLst/>
          </a:prstGeom>
        </p:spPr>
      </p:pic>
      <p:sp>
        <p:nvSpPr>
          <p:cNvPr id="62" name="TextBox 61"/>
          <p:cNvSpPr txBox="1"/>
          <p:nvPr/>
        </p:nvSpPr>
        <p:spPr>
          <a:xfrm>
            <a:off x="1945737" y="5937485"/>
            <a:ext cx="5118100" cy="276999"/>
          </a:xfrm>
          <a:prstGeom prst="rect">
            <a:avLst/>
          </a:prstGeom>
          <a:noFill/>
        </p:spPr>
        <p:txBody>
          <a:bodyPr wrap="square" rtlCol="0">
            <a:spAutoFit/>
          </a:bodyPr>
          <a:lstStyle/>
          <a:p>
            <a:r>
              <a:rPr lang="en-US" sz="1200"/>
              <a:t>Sample page banner with embedded icon</a:t>
            </a:r>
          </a:p>
        </p:txBody>
      </p:sp>
      <p:sp>
        <p:nvSpPr>
          <p:cNvPr id="11" name="Title 10"/>
          <p:cNvSpPr>
            <a:spLocks noGrp="1"/>
          </p:cNvSpPr>
          <p:nvPr>
            <p:ph type="title"/>
          </p:nvPr>
        </p:nvSpPr>
        <p:spPr/>
        <p:txBody>
          <a:bodyPr/>
          <a:lstStyle/>
          <a:p>
            <a:r>
              <a:rPr lang="en-US"/>
              <a:t>Images for page headers</a:t>
            </a:r>
            <a:br>
              <a:rPr lang="en-US"/>
            </a:br>
            <a:endParaRPr lang="en-US"/>
          </a:p>
        </p:txBody>
      </p:sp>
      <p:sp>
        <p:nvSpPr>
          <p:cNvPr id="13" name="Text Placeholder 12"/>
          <p:cNvSpPr>
            <a:spLocks noGrp="1"/>
          </p:cNvSpPr>
          <p:nvPr>
            <p:ph type="body" sz="quarter" idx="10"/>
          </p:nvPr>
        </p:nvSpPr>
        <p:spPr>
          <a:xfrm>
            <a:off x="1101950" y="419425"/>
            <a:ext cx="6200550" cy="278414"/>
          </a:xfrm>
        </p:spPr>
        <p:txBody>
          <a:bodyPr/>
          <a:lstStyle/>
          <a:p>
            <a:r>
              <a:rPr lang="en-US"/>
              <a:t>Help voters identify the kind of information on the page</a:t>
            </a:r>
          </a:p>
          <a:p>
            <a:endParaRPr lang="en-US"/>
          </a:p>
        </p:txBody>
      </p:sp>
      <p:sp>
        <p:nvSpPr>
          <p:cNvPr id="14" name="Text Placeholder 13"/>
          <p:cNvSpPr>
            <a:spLocks noGrp="1"/>
          </p:cNvSpPr>
          <p:nvPr>
            <p:ph type="body" sz="quarter" idx="11"/>
          </p:nvPr>
        </p:nvSpPr>
        <p:spPr/>
        <p:txBody>
          <a:bodyPr>
            <a:normAutofit/>
          </a:bodyPr>
          <a:lstStyle/>
          <a:p>
            <a:r>
              <a:rPr lang="en-US" sz="2800"/>
              <a:t>R2a</a:t>
            </a:r>
          </a:p>
        </p:txBody>
      </p:sp>
    </p:spTree>
    <p:extLst>
      <p:ext uri="{BB962C8B-B14F-4D97-AF65-F5344CB8AC3E}">
        <p14:creationId xmlns:p14="http://schemas.microsoft.com/office/powerpoint/2010/main" val="3437350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txBox="1">
            <a:spLocks/>
          </p:cNvSpPr>
          <p:nvPr/>
        </p:nvSpPr>
        <p:spPr>
          <a:xfrm>
            <a:off x="84489" y="27914"/>
            <a:ext cx="809625" cy="669925"/>
          </a:xfrm>
          <a:prstGeom prst="rect">
            <a:avLst/>
          </a:prstGeom>
        </p:spPr>
        <p:txBody>
          <a:bodyPr anchor="ctr">
            <a:normAutofit/>
          </a:bodyPr>
          <a:lstStyle>
            <a:lvl1pPr marL="0" indent="0" algn="ctr" defTabSz="457200" rtl="0" eaLnBrk="1" latinLnBrk="0" hangingPunct="1">
              <a:spcBef>
                <a:spcPct val="20000"/>
              </a:spcBef>
              <a:buFont typeface="Wingdings" charset="2"/>
              <a:buNone/>
              <a:defRPr sz="3200" b="0" i="0" kern="1200" baseline="0">
                <a:solidFill>
                  <a:srgbClr val="FFFFFF"/>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4" name="Text Placeholder 3"/>
          <p:cNvSpPr txBox="1">
            <a:spLocks/>
          </p:cNvSpPr>
          <p:nvPr/>
        </p:nvSpPr>
        <p:spPr>
          <a:xfrm>
            <a:off x="1101950" y="395856"/>
            <a:ext cx="5135926" cy="219075"/>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2" name="Picture 1"/>
          <p:cNvPicPr>
            <a:picLocks noChangeAspect="1"/>
          </p:cNvPicPr>
          <p:nvPr/>
        </p:nvPicPr>
        <p:blipFill>
          <a:blip r:embed="rId2"/>
          <a:stretch>
            <a:fillRect/>
          </a:stretch>
        </p:blipFill>
        <p:spPr>
          <a:xfrm>
            <a:off x="0" y="863600"/>
            <a:ext cx="9144000" cy="5114601"/>
          </a:xfrm>
          <a:prstGeom prst="rect">
            <a:avLst/>
          </a:prstGeom>
        </p:spPr>
      </p:pic>
      <p:sp>
        <p:nvSpPr>
          <p:cNvPr id="63" name="Text Placeholder 3"/>
          <p:cNvSpPr txBox="1">
            <a:spLocks/>
          </p:cNvSpPr>
          <p:nvPr/>
        </p:nvSpPr>
        <p:spPr>
          <a:xfrm>
            <a:off x="4058152" y="6435034"/>
            <a:ext cx="5986689" cy="358207"/>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b="1"/>
          </a:p>
        </p:txBody>
      </p:sp>
      <p:sp>
        <p:nvSpPr>
          <p:cNvPr id="5" name="Rectangle 4"/>
          <p:cNvSpPr/>
          <p:nvPr/>
        </p:nvSpPr>
        <p:spPr>
          <a:xfrm>
            <a:off x="286763" y="5736974"/>
            <a:ext cx="8716708" cy="584776"/>
          </a:xfrm>
          <a:prstGeom prst="rect">
            <a:avLst/>
          </a:prstGeom>
        </p:spPr>
        <p:txBody>
          <a:bodyPr wrap="square">
            <a:spAutoFit/>
          </a:bodyPr>
          <a:lstStyle/>
          <a:p>
            <a:r>
              <a:rPr lang="en-US" sz="1600" b="1">
                <a:solidFill>
                  <a:srgbClr val="4D565E"/>
                </a:solidFill>
              </a:rPr>
              <a:t>Word Tip</a:t>
            </a:r>
          </a:p>
          <a:p>
            <a:r>
              <a:rPr lang="en-US" sz="1600">
                <a:solidFill>
                  <a:srgbClr val="4D565E"/>
                </a:solidFill>
              </a:rPr>
              <a:t>Scale the icon to .19 x .19 in Word and it will fit next to text in the Body style.</a:t>
            </a:r>
          </a:p>
        </p:txBody>
      </p:sp>
      <p:sp>
        <p:nvSpPr>
          <p:cNvPr id="9" name="Title 8"/>
          <p:cNvSpPr>
            <a:spLocks noGrp="1"/>
          </p:cNvSpPr>
          <p:nvPr>
            <p:ph type="title"/>
          </p:nvPr>
        </p:nvSpPr>
        <p:spPr/>
        <p:txBody>
          <a:bodyPr/>
          <a:lstStyle/>
          <a:p>
            <a:r>
              <a:rPr lang="en-US"/>
              <a:t>Icons to identify types of information</a:t>
            </a:r>
            <a:br>
              <a:rPr lang="en-US"/>
            </a:br>
            <a:endParaRPr lang="en-US"/>
          </a:p>
        </p:txBody>
      </p:sp>
      <p:sp>
        <p:nvSpPr>
          <p:cNvPr id="11" name="Text Placeholder 10"/>
          <p:cNvSpPr>
            <a:spLocks noGrp="1"/>
          </p:cNvSpPr>
          <p:nvPr>
            <p:ph type="body" sz="quarter" idx="10"/>
          </p:nvPr>
        </p:nvSpPr>
        <p:spPr>
          <a:xfrm>
            <a:off x="1101949" y="419425"/>
            <a:ext cx="7405367" cy="278414"/>
          </a:xfrm>
        </p:spPr>
        <p:txBody>
          <a:bodyPr/>
          <a:lstStyle/>
          <a:p>
            <a:r>
              <a:rPr lang="en-US"/>
              <a:t>Help voters see different types of contacts or places</a:t>
            </a:r>
          </a:p>
          <a:p>
            <a:endParaRPr lang="en-US"/>
          </a:p>
        </p:txBody>
      </p:sp>
      <p:sp>
        <p:nvSpPr>
          <p:cNvPr id="12" name="Text Placeholder 11"/>
          <p:cNvSpPr>
            <a:spLocks noGrp="1"/>
          </p:cNvSpPr>
          <p:nvPr>
            <p:ph type="body" sz="quarter" idx="11"/>
          </p:nvPr>
        </p:nvSpPr>
        <p:spPr>
          <a:xfrm>
            <a:off x="125455" y="27914"/>
            <a:ext cx="809625" cy="669925"/>
          </a:xfrm>
        </p:spPr>
        <p:txBody>
          <a:bodyPr>
            <a:normAutofit/>
          </a:bodyPr>
          <a:lstStyle/>
          <a:p>
            <a:r>
              <a:rPr lang="en-US" sz="2800"/>
              <a:t>R3a</a:t>
            </a:r>
          </a:p>
        </p:txBody>
      </p:sp>
    </p:spTree>
    <p:extLst>
      <p:ext uri="{BB962C8B-B14F-4D97-AF65-F5344CB8AC3E}">
        <p14:creationId xmlns:p14="http://schemas.microsoft.com/office/powerpoint/2010/main" val="1426471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0"/>
          <p:cNvSpPr txBox="1">
            <a:spLocks/>
          </p:cNvSpPr>
          <p:nvPr/>
        </p:nvSpPr>
        <p:spPr>
          <a:xfrm>
            <a:off x="84489" y="27914"/>
            <a:ext cx="809625" cy="669925"/>
          </a:xfrm>
          <a:prstGeom prst="rect">
            <a:avLst/>
          </a:prstGeom>
        </p:spPr>
        <p:txBody>
          <a:bodyPr anchor="ctr">
            <a:normAutofit/>
          </a:bodyPr>
          <a:lstStyle>
            <a:lvl1pPr marL="0" indent="0" algn="ctr" defTabSz="457200" rtl="0" eaLnBrk="1" latinLnBrk="0" hangingPunct="1">
              <a:spcBef>
                <a:spcPct val="20000"/>
              </a:spcBef>
              <a:buFont typeface="Wingdings" charset="2"/>
              <a:buNone/>
              <a:defRPr sz="3200" b="0" i="0" kern="1200" baseline="0">
                <a:solidFill>
                  <a:srgbClr val="FFFFFF"/>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sp>
        <p:nvSpPr>
          <p:cNvPr id="4" name="Text Placeholder 3"/>
          <p:cNvSpPr txBox="1">
            <a:spLocks/>
          </p:cNvSpPr>
          <p:nvPr/>
        </p:nvSpPr>
        <p:spPr>
          <a:xfrm>
            <a:off x="1101950" y="395856"/>
            <a:ext cx="5135926" cy="219075"/>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a:p>
        </p:txBody>
      </p:sp>
      <p:pic>
        <p:nvPicPr>
          <p:cNvPr id="5" name="Picture 4" descr="Sample illustration for marking a ballot"/>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08948" y="1211389"/>
            <a:ext cx="4403614" cy="4091388"/>
          </a:xfrm>
          <a:prstGeom prst="rect">
            <a:avLst/>
          </a:prstGeom>
        </p:spPr>
      </p:pic>
      <p:pic>
        <p:nvPicPr>
          <p:cNvPr id="11" name="Picture 10" descr="Sample illustration for voting by mail or dropbox"/>
          <p:cNvPicPr>
            <a:picLocks noChangeAspect="1"/>
          </p:cNvPicPr>
          <p:nvPr/>
        </p:nvPicPr>
        <p:blipFill>
          <a:blip r:embed="rId3"/>
          <a:stretch>
            <a:fillRect/>
          </a:stretch>
        </p:blipFill>
        <p:spPr>
          <a:xfrm>
            <a:off x="4891616" y="1561658"/>
            <a:ext cx="3664666" cy="3191963"/>
          </a:xfrm>
          <a:prstGeom prst="rect">
            <a:avLst/>
          </a:prstGeom>
        </p:spPr>
      </p:pic>
      <p:sp>
        <p:nvSpPr>
          <p:cNvPr id="13" name="Text Placeholder 3"/>
          <p:cNvSpPr txBox="1">
            <a:spLocks/>
          </p:cNvSpPr>
          <p:nvPr/>
        </p:nvSpPr>
        <p:spPr>
          <a:xfrm>
            <a:off x="481980" y="1010965"/>
            <a:ext cx="5135926" cy="550693"/>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a:t>Samples of the illustrations</a:t>
            </a:r>
          </a:p>
        </p:txBody>
      </p:sp>
      <p:sp>
        <p:nvSpPr>
          <p:cNvPr id="2" name="Title 1"/>
          <p:cNvSpPr>
            <a:spLocks noGrp="1"/>
          </p:cNvSpPr>
          <p:nvPr>
            <p:ph type="title"/>
          </p:nvPr>
        </p:nvSpPr>
        <p:spPr/>
        <p:txBody>
          <a:bodyPr/>
          <a:lstStyle/>
          <a:p>
            <a:r>
              <a:rPr lang="en-US"/>
              <a:t>Illustrations for visual explanations</a:t>
            </a:r>
          </a:p>
        </p:txBody>
      </p:sp>
      <p:sp>
        <p:nvSpPr>
          <p:cNvPr id="10" name="Text Placeholder 9"/>
          <p:cNvSpPr>
            <a:spLocks noGrp="1"/>
          </p:cNvSpPr>
          <p:nvPr>
            <p:ph type="body" sz="quarter" idx="10"/>
          </p:nvPr>
        </p:nvSpPr>
        <p:spPr/>
        <p:txBody>
          <a:bodyPr/>
          <a:lstStyle/>
          <a:p>
            <a:r>
              <a:rPr lang="en-US" dirty="0"/>
              <a:t>Help voters see the steps in a </a:t>
            </a:r>
            <a:r>
              <a:rPr lang="en-US" dirty="0" smtClean="0"/>
              <a:t>process, visually</a:t>
            </a:r>
            <a:endParaRPr lang="en-US" dirty="0"/>
          </a:p>
        </p:txBody>
      </p:sp>
      <p:sp>
        <p:nvSpPr>
          <p:cNvPr id="14" name="Text Placeholder 13"/>
          <p:cNvSpPr>
            <a:spLocks noGrp="1"/>
          </p:cNvSpPr>
          <p:nvPr>
            <p:ph type="body" sz="quarter" idx="11"/>
          </p:nvPr>
        </p:nvSpPr>
        <p:spPr/>
        <p:txBody>
          <a:bodyPr>
            <a:normAutofit/>
          </a:bodyPr>
          <a:lstStyle/>
          <a:p>
            <a:r>
              <a:rPr lang="en-US" sz="2800"/>
              <a:t>R3b</a:t>
            </a:r>
          </a:p>
        </p:txBody>
      </p:sp>
    </p:spTree>
    <p:extLst>
      <p:ext uri="{BB962C8B-B14F-4D97-AF65-F5344CB8AC3E}">
        <p14:creationId xmlns:p14="http://schemas.microsoft.com/office/powerpoint/2010/main" val="165565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3"/>
          <p:cNvSpPr txBox="1">
            <a:spLocks/>
          </p:cNvSpPr>
          <p:nvPr/>
        </p:nvSpPr>
        <p:spPr>
          <a:xfrm>
            <a:off x="1149551" y="342942"/>
            <a:ext cx="5986689" cy="358207"/>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dirty="0" smtClean="0"/>
              <a:t>The typeface matters in ease-of-reading</a:t>
            </a:r>
            <a:endParaRPr lang="en-US" sz="1600" b="1" dirty="0"/>
          </a:p>
        </p:txBody>
      </p:sp>
      <p:sp>
        <p:nvSpPr>
          <p:cNvPr id="14" name="Content Placeholder 13"/>
          <p:cNvSpPr>
            <a:spLocks noGrp="1"/>
          </p:cNvSpPr>
          <p:nvPr>
            <p:ph idx="1"/>
          </p:nvPr>
        </p:nvSpPr>
        <p:spPr>
          <a:xfrm>
            <a:off x="190178" y="959388"/>
            <a:ext cx="8714134" cy="5209772"/>
          </a:xfrm>
        </p:spPr>
        <p:txBody>
          <a:bodyPr>
            <a:normAutofit lnSpcReduction="10000"/>
          </a:bodyPr>
          <a:lstStyle/>
          <a:p>
            <a:r>
              <a:rPr lang="en-US" dirty="0"/>
              <a:t>The templates use the </a:t>
            </a:r>
            <a:r>
              <a:rPr lang="en-US" dirty="0" err="1"/>
              <a:t>Clearview</a:t>
            </a:r>
            <a:r>
              <a:rPr lang="en-US" dirty="0"/>
              <a:t> ADA font, because we think it's a nice, clear, </a:t>
            </a:r>
            <a:r>
              <a:rPr lang="en-US" dirty="0" smtClean="0"/>
              <a:t>easy-to-read </a:t>
            </a:r>
            <a:r>
              <a:rPr lang="en-US" dirty="0"/>
              <a:t>font that helps people with reading disabilities </a:t>
            </a:r>
            <a:r>
              <a:rPr lang="en-US" dirty="0" smtClean="0"/>
              <a:t>such as dyslexia</a:t>
            </a:r>
            <a:r>
              <a:rPr lang="en-US" dirty="0"/>
              <a:t>.</a:t>
            </a:r>
          </a:p>
          <a:p>
            <a:endParaRPr lang="en-US" dirty="0"/>
          </a:p>
          <a:p>
            <a:r>
              <a:rPr lang="en-US" dirty="0"/>
              <a:t>Terminal Design, which created and sells </a:t>
            </a:r>
            <a:r>
              <a:rPr lang="en-US" dirty="0" err="1"/>
              <a:t>Clearview</a:t>
            </a:r>
            <a:r>
              <a:rPr lang="en-US" dirty="0"/>
              <a:t> ADA offers a 20% discount to election departments. Use discount code </a:t>
            </a:r>
            <a:r>
              <a:rPr lang="en-US" b="1" dirty="0" err="1"/>
              <a:t>clvadaelec</a:t>
            </a:r>
            <a:endParaRPr lang="en-US" b="1" dirty="0"/>
          </a:p>
          <a:p>
            <a:r>
              <a:rPr lang="en-US" b="1" dirty="0">
                <a:hlinkClick r:id="rId2"/>
              </a:rPr>
              <a:t>http://www.terminaldesign.com/fonts/clearviewada-complete-family/</a:t>
            </a:r>
            <a:endParaRPr lang="en-US" b="1" dirty="0"/>
          </a:p>
          <a:p>
            <a:endParaRPr lang="en-US" dirty="0"/>
          </a:p>
          <a:p>
            <a:r>
              <a:rPr lang="en-US" dirty="0"/>
              <a:t>The </a:t>
            </a:r>
            <a:r>
              <a:rPr lang="en-US" dirty="0" err="1"/>
              <a:t>Clearview</a:t>
            </a:r>
            <a:r>
              <a:rPr lang="en-US" dirty="0"/>
              <a:t> font family includes:</a:t>
            </a:r>
          </a:p>
          <a:p>
            <a:pPr marL="285750" indent="-285750">
              <a:buFont typeface="Arial"/>
              <a:buChar char="•"/>
            </a:pPr>
            <a:r>
              <a:rPr lang="en-US" dirty="0"/>
              <a:t>Light</a:t>
            </a:r>
          </a:p>
          <a:p>
            <a:pPr marL="285750" indent="-285750">
              <a:buFont typeface="Arial"/>
              <a:buChar char="•"/>
            </a:pPr>
            <a:r>
              <a:rPr lang="en-US" dirty="0"/>
              <a:t>Regular</a:t>
            </a:r>
          </a:p>
          <a:p>
            <a:pPr marL="285750" indent="-285750">
              <a:buFont typeface="Arial"/>
              <a:buChar char="•"/>
            </a:pPr>
            <a:r>
              <a:rPr lang="en-US" dirty="0"/>
              <a:t>Medium</a:t>
            </a:r>
          </a:p>
          <a:p>
            <a:pPr marL="285750" indent="-285750">
              <a:buFont typeface="Arial"/>
              <a:buChar char="•"/>
            </a:pPr>
            <a:r>
              <a:rPr lang="en-US" dirty="0"/>
              <a:t>Demi-Bold</a:t>
            </a:r>
          </a:p>
          <a:p>
            <a:pPr marL="285750" indent="-285750">
              <a:buFont typeface="Arial"/>
              <a:buChar char="•"/>
            </a:pPr>
            <a:r>
              <a:rPr lang="en-US" dirty="0"/>
              <a:t>Bold</a:t>
            </a:r>
          </a:p>
          <a:p>
            <a:pPr marL="285750" indent="-285750">
              <a:buFont typeface="Arial"/>
              <a:buChar char="•"/>
            </a:pPr>
            <a:r>
              <a:rPr lang="en-US" dirty="0"/>
              <a:t>and italics of all styles</a:t>
            </a:r>
          </a:p>
          <a:p>
            <a:pPr marL="285750" indent="-285750">
              <a:buFont typeface="Arial"/>
              <a:buChar char="•"/>
            </a:pPr>
            <a:endParaRPr lang="en-US" dirty="0"/>
          </a:p>
          <a:p>
            <a:r>
              <a:rPr lang="en-US" dirty="0"/>
              <a:t>However, any clean sans-serif font – like Arial, Calibri, Helvetica, or </a:t>
            </a:r>
            <a:r>
              <a:rPr lang="en-US" dirty="0" err="1"/>
              <a:t>Univers</a:t>
            </a:r>
            <a:r>
              <a:rPr lang="en-US" dirty="0"/>
              <a:t> – will also work.</a:t>
            </a:r>
          </a:p>
          <a:p>
            <a:r>
              <a:rPr lang="en-US" dirty="0"/>
              <a:t>If you do not want to use Clearview, Calibri will give you similar spacing and layout in the templates.</a:t>
            </a:r>
          </a:p>
          <a:p>
            <a:endParaRPr lang="en-US" dirty="0"/>
          </a:p>
          <a:p>
            <a:r>
              <a:rPr lang="en-US" dirty="0"/>
              <a:t> </a:t>
            </a:r>
          </a:p>
        </p:txBody>
      </p:sp>
      <p:sp>
        <p:nvSpPr>
          <p:cNvPr id="13" name="Title 12"/>
          <p:cNvSpPr>
            <a:spLocks noGrp="1"/>
          </p:cNvSpPr>
          <p:nvPr>
            <p:ph type="title"/>
          </p:nvPr>
        </p:nvSpPr>
        <p:spPr/>
        <p:txBody>
          <a:bodyPr/>
          <a:lstStyle/>
          <a:p>
            <a:r>
              <a:rPr lang="en-US"/>
              <a:t>Choosing a font</a:t>
            </a:r>
          </a:p>
        </p:txBody>
      </p:sp>
      <p:sp>
        <p:nvSpPr>
          <p:cNvPr id="16" name="Text Placeholder 15"/>
          <p:cNvSpPr>
            <a:spLocks noGrp="1"/>
          </p:cNvSpPr>
          <p:nvPr>
            <p:ph type="body" sz="quarter" idx="11"/>
          </p:nvPr>
        </p:nvSpPr>
        <p:spPr/>
        <p:txBody>
          <a:bodyPr/>
          <a:lstStyle/>
          <a:p>
            <a:r>
              <a:rPr lang="en-US"/>
              <a:t>R4</a:t>
            </a:r>
          </a:p>
        </p:txBody>
      </p:sp>
    </p:spTree>
    <p:extLst>
      <p:ext uri="{BB962C8B-B14F-4D97-AF65-F5344CB8AC3E}">
        <p14:creationId xmlns:p14="http://schemas.microsoft.com/office/powerpoint/2010/main" val="1188180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rcRect l="-1220" r="-1220"/>
          <a:stretch>
            <a:fillRect/>
          </a:stretch>
        </p:blipFill>
        <p:spPr>
          <a:xfrm>
            <a:off x="217181" y="1493388"/>
            <a:ext cx="7743921" cy="4630270"/>
          </a:xfrm>
        </p:spPr>
      </p:pic>
      <p:sp>
        <p:nvSpPr>
          <p:cNvPr id="3" name="Title 2"/>
          <p:cNvSpPr>
            <a:spLocks noGrp="1"/>
          </p:cNvSpPr>
          <p:nvPr>
            <p:ph type="title"/>
          </p:nvPr>
        </p:nvSpPr>
        <p:spPr/>
        <p:txBody>
          <a:bodyPr/>
          <a:lstStyle/>
          <a:p>
            <a:r>
              <a:rPr lang="en-US"/>
              <a:t>Using color</a:t>
            </a:r>
          </a:p>
        </p:txBody>
      </p:sp>
      <p:sp>
        <p:nvSpPr>
          <p:cNvPr id="4" name="Text Placeholder 3"/>
          <p:cNvSpPr>
            <a:spLocks noGrp="1"/>
          </p:cNvSpPr>
          <p:nvPr>
            <p:ph type="body" sz="quarter" idx="10"/>
          </p:nvPr>
        </p:nvSpPr>
        <p:spPr>
          <a:xfrm>
            <a:off x="1101950" y="419425"/>
            <a:ext cx="8042050" cy="278414"/>
          </a:xfrm>
        </p:spPr>
        <p:txBody>
          <a:bodyPr/>
          <a:lstStyle/>
          <a:p>
            <a:r>
              <a:rPr lang="en-US"/>
              <a:t>On the cover, inside, or to coordinate all of your materials</a:t>
            </a:r>
          </a:p>
        </p:txBody>
      </p:sp>
      <p:sp>
        <p:nvSpPr>
          <p:cNvPr id="5" name="Text Placeholder 4"/>
          <p:cNvSpPr>
            <a:spLocks noGrp="1"/>
          </p:cNvSpPr>
          <p:nvPr>
            <p:ph type="body" sz="quarter" idx="11"/>
          </p:nvPr>
        </p:nvSpPr>
        <p:spPr/>
        <p:txBody>
          <a:bodyPr/>
          <a:lstStyle/>
          <a:p>
            <a:r>
              <a:rPr lang="en-US"/>
              <a:t>R5</a:t>
            </a:r>
          </a:p>
        </p:txBody>
      </p:sp>
      <p:sp>
        <p:nvSpPr>
          <p:cNvPr id="8" name="Text Placeholder 3"/>
          <p:cNvSpPr txBox="1">
            <a:spLocks/>
          </p:cNvSpPr>
          <p:nvPr/>
        </p:nvSpPr>
        <p:spPr>
          <a:xfrm>
            <a:off x="372736" y="847110"/>
            <a:ext cx="8339411" cy="550693"/>
          </a:xfrm>
          <a:prstGeom prst="rect">
            <a:avLst/>
          </a:prstGeom>
        </p:spPr>
        <p:txBody>
          <a:bodyPr/>
          <a:lstStyle>
            <a:lvl1pPr marL="0" indent="0" algn="l" defTabSz="457200" rtl="0" eaLnBrk="1" latinLnBrk="0" hangingPunct="1">
              <a:spcBef>
                <a:spcPct val="20000"/>
              </a:spcBef>
              <a:buFont typeface="Wingdings" charset="2"/>
              <a:buNone/>
              <a:defRPr sz="1400" b="0" i="0" kern="1200" baseline="0">
                <a:solidFill>
                  <a:srgbClr val="4D565E"/>
                </a:solidFill>
                <a:latin typeface="ClearviewADA"/>
                <a:ea typeface="+mn-ea"/>
                <a:cs typeface="ClearviewADA"/>
              </a:defRPr>
            </a:lvl1pPr>
            <a:lvl2pPr marL="346075" indent="-285750" algn="l" defTabSz="457200" rtl="0" eaLnBrk="1" latinLnBrk="0" hangingPunct="1">
              <a:spcBef>
                <a:spcPct val="20000"/>
              </a:spcBef>
              <a:buFont typeface="Wingdings" charset="2"/>
              <a:buChar char="§"/>
              <a:defRPr sz="1400" b="0" i="0" kern="1200">
                <a:solidFill>
                  <a:srgbClr val="4D565E"/>
                </a:solidFill>
                <a:latin typeface="ClearviewADA"/>
                <a:ea typeface="+mn-ea"/>
                <a:cs typeface="ClearviewADA"/>
              </a:defRPr>
            </a:lvl2pPr>
            <a:lvl3pPr marL="568325"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3pPr>
            <a:lvl4pPr marL="16002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4pPr>
            <a:lvl5pPr marL="2057400" indent="-228600" algn="l" defTabSz="457200" rtl="0" eaLnBrk="1" latinLnBrk="0" hangingPunct="1">
              <a:spcBef>
                <a:spcPct val="20000"/>
              </a:spcBef>
              <a:buFont typeface="Wingdings" charset="2"/>
              <a:buChar char="§"/>
              <a:defRPr sz="1200" b="0" i="0" kern="1200">
                <a:solidFill>
                  <a:srgbClr val="4D565E"/>
                </a:solidFill>
                <a:latin typeface="ClearviewADA"/>
                <a:ea typeface="+mn-ea"/>
                <a:cs typeface="ClearviewAD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1"/>
              <a:t>Election materials color palette </a:t>
            </a:r>
            <a:r>
              <a:rPr lang="en-US" sz="1600"/>
              <a:t>(for use consistently in all print and digital applications)</a:t>
            </a:r>
          </a:p>
          <a:p>
            <a:r>
              <a:rPr lang="en-US" sz="1600"/>
              <a:t>These contrast ratios meet or exceed WCAG 2.0 accessibility requirements.</a:t>
            </a:r>
          </a:p>
        </p:txBody>
      </p:sp>
      <p:sp>
        <p:nvSpPr>
          <p:cNvPr id="9" name="TextBox 8"/>
          <p:cNvSpPr txBox="1"/>
          <p:nvPr/>
        </p:nvSpPr>
        <p:spPr>
          <a:xfrm>
            <a:off x="382355" y="6048962"/>
            <a:ext cx="5393885" cy="369332"/>
          </a:xfrm>
          <a:prstGeom prst="rect">
            <a:avLst/>
          </a:prstGeom>
          <a:noFill/>
        </p:spPr>
        <p:txBody>
          <a:bodyPr wrap="square" rtlCol="0">
            <a:spAutoFit/>
          </a:bodyPr>
          <a:lstStyle/>
          <a:p>
            <a:r>
              <a:rPr lang="en-US"/>
              <a:t>PDF file: VoterGuide-Color-Palette</a:t>
            </a:r>
          </a:p>
        </p:txBody>
      </p:sp>
    </p:spTree>
    <p:extLst>
      <p:ext uri="{BB962C8B-B14F-4D97-AF65-F5344CB8AC3E}">
        <p14:creationId xmlns:p14="http://schemas.microsoft.com/office/powerpoint/2010/main" val="140071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ver: How voters get information: Best practices manual for official voter guides in California"/>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134" y="930275"/>
            <a:ext cx="1710269" cy="2213289"/>
          </a:xfrm>
          <a:prstGeom prst="rect">
            <a:avLst/>
          </a:prstGeom>
          <a:ln w="6350" cmpd="sng">
            <a:solidFill>
              <a:schemeClr val="tx2"/>
            </a:solidFill>
          </a:ln>
          <a:effectLst>
            <a:outerShdw blurRad="292100" dist="139700" dir="2700000" algn="tl" rotWithShape="0">
              <a:srgbClr val="333333">
                <a:alpha val="65000"/>
              </a:srgbClr>
            </a:outerShdw>
          </a:effectLst>
        </p:spPr>
      </p:pic>
      <p:sp>
        <p:nvSpPr>
          <p:cNvPr id="10" name="TextBox 9"/>
          <p:cNvSpPr txBox="1"/>
          <p:nvPr/>
        </p:nvSpPr>
        <p:spPr>
          <a:xfrm>
            <a:off x="2557401" y="1184115"/>
            <a:ext cx="5526735" cy="1754327"/>
          </a:xfrm>
          <a:prstGeom prst="rect">
            <a:avLst/>
          </a:prstGeom>
          <a:noFill/>
        </p:spPr>
        <p:txBody>
          <a:bodyPr wrap="square" rtlCol="0">
            <a:spAutoFit/>
          </a:bodyPr>
          <a:lstStyle/>
          <a:p>
            <a:r>
              <a:rPr lang="en-US" b="1">
                <a:solidFill>
                  <a:srgbClr val="4D565E"/>
                </a:solidFill>
              </a:rPr>
              <a:t>How voters get information: </a:t>
            </a:r>
          </a:p>
          <a:p>
            <a:r>
              <a:rPr lang="en-US" b="1">
                <a:solidFill>
                  <a:srgbClr val="4D565E"/>
                </a:solidFill>
              </a:rPr>
              <a:t>Best practices manual for official voter information guides in California</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rPr>
              <a:t>https://cavotes.org/download-best-practices-manual</a:t>
            </a:r>
            <a:endParaRPr lang="en-US">
              <a:solidFill>
                <a:srgbClr val="4D565E"/>
              </a:solidFill>
            </a:endParaRPr>
          </a:p>
        </p:txBody>
      </p:sp>
      <p:pic>
        <p:nvPicPr>
          <p:cNvPr id="11" name="Picture 10" descr="Cover: a Field Guide (designing voter education booklets and flyers)"/>
          <p:cNvPicPr>
            <a:picLocks noChangeAspect="1"/>
          </p:cNvPicPr>
          <p:nvPr/>
        </p:nvPicPr>
        <p:blipFill>
          <a:blip r:embed="rId3"/>
          <a:stretch>
            <a:fillRect/>
          </a:stretch>
        </p:blipFill>
        <p:spPr>
          <a:xfrm>
            <a:off x="159653" y="3349496"/>
            <a:ext cx="2397748" cy="2639723"/>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2557401" y="3574436"/>
            <a:ext cx="5526735" cy="1754327"/>
          </a:xfrm>
          <a:prstGeom prst="rect">
            <a:avLst/>
          </a:prstGeom>
          <a:noFill/>
        </p:spPr>
        <p:txBody>
          <a:bodyPr wrap="square" rtlCol="0">
            <a:spAutoFit/>
          </a:bodyPr>
          <a:lstStyle/>
          <a:p>
            <a:r>
              <a:rPr lang="en-US" b="1">
                <a:solidFill>
                  <a:srgbClr val="4D565E"/>
                </a:solidFill>
              </a:rPr>
              <a:t>Field Guides to Ensuring Voter Intent</a:t>
            </a:r>
          </a:p>
          <a:p>
            <a:r>
              <a:rPr lang="en-US" b="1">
                <a:solidFill>
                  <a:srgbClr val="4D565E"/>
                </a:solidFill>
              </a:rPr>
              <a:t>Design guidelines for election officials, based on solid research and best practices</a:t>
            </a:r>
          </a:p>
          <a:p>
            <a:endParaRPr lang="en-US">
              <a:solidFill>
                <a:srgbClr val="4D565E"/>
              </a:solidFill>
            </a:endParaRPr>
          </a:p>
          <a:p>
            <a:r>
              <a:rPr lang="en-US">
                <a:solidFill>
                  <a:srgbClr val="4D565E"/>
                </a:solidFill>
              </a:rPr>
              <a:t>Available from </a:t>
            </a:r>
            <a:br>
              <a:rPr lang="en-US">
                <a:solidFill>
                  <a:srgbClr val="4D565E"/>
                </a:solidFill>
              </a:rPr>
            </a:br>
            <a:r>
              <a:rPr lang="en-US" dirty="0">
                <a:solidFill>
                  <a:srgbClr val="4D565E"/>
                </a:solidFill>
              </a:rPr>
              <a:t>http://civicdesign.org/fieldguides/</a:t>
            </a:r>
            <a:endParaRPr lang="en-US">
              <a:solidFill>
                <a:srgbClr val="4D565E"/>
              </a:solidFill>
            </a:endParaRPr>
          </a:p>
        </p:txBody>
      </p:sp>
      <p:sp>
        <p:nvSpPr>
          <p:cNvPr id="2" name="Title 1"/>
          <p:cNvSpPr>
            <a:spLocks noGrp="1"/>
          </p:cNvSpPr>
          <p:nvPr>
            <p:ph type="title"/>
          </p:nvPr>
        </p:nvSpPr>
        <p:spPr/>
        <p:txBody>
          <a:bodyPr/>
          <a:lstStyle/>
          <a:p>
            <a:r>
              <a:rPr lang="en-US"/>
              <a:t>Best practices manual and the Field Guides</a:t>
            </a:r>
            <a:br>
              <a:rPr lang="en-US"/>
            </a:br>
            <a:endParaRPr lang="en-US"/>
          </a:p>
        </p:txBody>
      </p:sp>
      <p:sp>
        <p:nvSpPr>
          <p:cNvPr id="5" name="Text Placeholder 4"/>
          <p:cNvSpPr>
            <a:spLocks noGrp="1"/>
          </p:cNvSpPr>
          <p:nvPr>
            <p:ph type="body" sz="quarter" idx="11"/>
          </p:nvPr>
        </p:nvSpPr>
        <p:spPr/>
        <p:txBody>
          <a:bodyPr/>
          <a:lstStyle/>
          <a:p>
            <a:r>
              <a:rPr lang="en-US"/>
              <a:t>R7</a:t>
            </a:r>
          </a:p>
        </p:txBody>
      </p:sp>
    </p:spTree>
    <p:extLst>
      <p:ext uri="{BB962C8B-B14F-4D97-AF65-F5344CB8AC3E}">
        <p14:creationId xmlns:p14="http://schemas.microsoft.com/office/powerpoint/2010/main" val="226920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The cover is the information "bite" – a minimal summary of what the booklet is about. Include:</a:t>
            </a:r>
          </a:p>
          <a:p>
            <a:pPr marL="285750" indent="-285750">
              <a:buFont typeface="Arial"/>
              <a:buChar char="•"/>
            </a:pPr>
            <a:r>
              <a:rPr lang="en-US"/>
              <a:t>The name of the county / county seal </a:t>
            </a:r>
          </a:p>
          <a:p>
            <a:pPr marL="285750" indent="-285750">
              <a:buFont typeface="Arial"/>
              <a:buChar char="•"/>
            </a:pPr>
            <a:r>
              <a:rPr lang="en-US"/>
              <a:t>The title of the book</a:t>
            </a:r>
          </a:p>
          <a:p>
            <a:pPr marL="285750" indent="-285750">
              <a:buFont typeface="Arial"/>
              <a:buChar char="•"/>
            </a:pPr>
            <a:r>
              <a:rPr lang="en-US"/>
              <a:t>The type and date of the election</a:t>
            </a:r>
          </a:p>
          <a:p>
            <a:pPr marL="285750" indent="-285750">
              <a:buFont typeface="Arial"/>
              <a:buChar char="•"/>
            </a:pPr>
            <a:r>
              <a:rPr lang="en-US"/>
              <a:t>Election Day hours (or that it is an all-mail election)</a:t>
            </a:r>
          </a:p>
          <a:p>
            <a:pPr marL="285750" indent="-285750">
              <a:buFont typeface="Arial"/>
              <a:buChar char="•"/>
            </a:pPr>
            <a:r>
              <a:rPr lang="en-US"/>
              <a:t>How to find the polling place</a:t>
            </a:r>
          </a:p>
          <a:p>
            <a:pPr marL="285750" indent="-285750">
              <a:buFont typeface="Arial"/>
              <a:buChar char="•"/>
            </a:pPr>
            <a:r>
              <a:rPr lang="en-US"/>
              <a:t>Contact information</a:t>
            </a:r>
          </a:p>
          <a:p>
            <a:pPr marL="285750" indent="-285750">
              <a:buFont typeface="Arial"/>
              <a:buChar char="•"/>
            </a:pPr>
            <a:r>
              <a:rPr lang="en-US"/>
              <a:t>An indication of all languages available</a:t>
            </a:r>
          </a:p>
          <a:p>
            <a:pPr marL="285750" indent="-285750">
              <a:buFont typeface="Arial"/>
              <a:buChar char="•"/>
            </a:pPr>
            <a:endParaRPr lang="en-US"/>
          </a:p>
          <a:p>
            <a:r>
              <a:rPr lang="en-US"/>
              <a:t>Keep the cover clean and simple. Don't include messages, news, or warnings.</a:t>
            </a:r>
          </a:p>
          <a:p>
            <a:r>
              <a:rPr lang="en-US"/>
              <a:t>Keep the county seal at the top-left of the page, for consistency across counties.</a:t>
            </a:r>
          </a:p>
          <a:p>
            <a:endParaRPr lang="en-US"/>
          </a:p>
        </p:txBody>
      </p:sp>
      <p:sp>
        <p:nvSpPr>
          <p:cNvPr id="3" name="Title 2"/>
          <p:cNvSpPr>
            <a:spLocks noGrp="1"/>
          </p:cNvSpPr>
          <p:nvPr>
            <p:ph type="title"/>
          </p:nvPr>
        </p:nvSpPr>
        <p:spPr/>
        <p:txBody>
          <a:bodyPr/>
          <a:lstStyle/>
          <a:p>
            <a:r>
              <a:rPr lang="en-US"/>
              <a:t>Front cover</a:t>
            </a:r>
          </a:p>
        </p:txBody>
      </p:sp>
      <p:sp>
        <p:nvSpPr>
          <p:cNvPr id="4" name="Text Placeholder 3"/>
          <p:cNvSpPr>
            <a:spLocks noGrp="1"/>
          </p:cNvSpPr>
          <p:nvPr>
            <p:ph type="body" sz="quarter" idx="10"/>
          </p:nvPr>
        </p:nvSpPr>
        <p:spPr/>
        <p:txBody>
          <a:bodyPr/>
          <a:lstStyle/>
          <a:p>
            <a:r>
              <a:rPr lang="en-US" dirty="0" smtClean="0"/>
              <a:t>Show what the document is and what it covers</a:t>
            </a:r>
            <a:endParaRPr lang="en-US" dirty="0"/>
          </a:p>
        </p:txBody>
      </p:sp>
      <p:sp>
        <p:nvSpPr>
          <p:cNvPr id="5" name="Text Placeholder 4"/>
          <p:cNvSpPr>
            <a:spLocks noGrp="1"/>
          </p:cNvSpPr>
          <p:nvPr>
            <p:ph type="body" sz="quarter" idx="11"/>
          </p:nvPr>
        </p:nvSpPr>
        <p:spPr/>
        <p:txBody>
          <a:bodyPr/>
          <a:lstStyle/>
          <a:p>
            <a:r>
              <a:rPr lang="en-US"/>
              <a:t>1</a:t>
            </a:r>
          </a:p>
        </p:txBody>
      </p:sp>
      <p:sp>
        <p:nvSpPr>
          <p:cNvPr id="7" name="Text Placeholder 6"/>
          <p:cNvSpPr>
            <a:spLocks noGrp="1"/>
          </p:cNvSpPr>
          <p:nvPr>
            <p:ph type="body" sz="quarter" idx="13"/>
          </p:nvPr>
        </p:nvSpPr>
        <p:spPr/>
        <p:txBody>
          <a:bodyPr/>
          <a:lstStyle/>
          <a:p>
            <a:r>
              <a:rPr lang="en-US" dirty="0"/>
              <a:t>Experienced voters said that the information on the cover was often all they needed to know</a:t>
            </a:r>
            <a:r>
              <a:rPr lang="en-US" dirty="0" smtClean="0"/>
              <a:t>.</a:t>
            </a:r>
            <a:endParaRPr lang="en-US" dirty="0"/>
          </a:p>
        </p:txBody>
      </p:sp>
      <p:pic>
        <p:nvPicPr>
          <p:cNvPr id="8" name="Picture 7"/>
          <p:cNvPicPr>
            <a:picLocks noChangeAspect="1"/>
          </p:cNvPicPr>
          <p:nvPr/>
        </p:nvPicPr>
        <p:blipFill>
          <a:blip r:embed="rId2"/>
          <a:stretch>
            <a:fillRect/>
          </a:stretch>
        </p:blipFill>
        <p:spPr>
          <a:xfrm>
            <a:off x="-1" y="941482"/>
            <a:ext cx="3707375" cy="4862840"/>
          </a:xfrm>
          <a:prstGeom prst="rect">
            <a:avLst/>
          </a:prstGeom>
          <a:ln>
            <a:solidFill>
              <a:schemeClr val="bg1">
                <a:lumMod val="65000"/>
              </a:schemeClr>
            </a:solidFill>
          </a:ln>
        </p:spPr>
      </p:pic>
    </p:spTree>
    <p:extLst>
      <p:ext uri="{BB962C8B-B14F-4D97-AF65-F5344CB8AC3E}">
        <p14:creationId xmlns:p14="http://schemas.microsoft.com/office/powerpoint/2010/main" val="853165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Layout notes for multiple languages on the cover</a:t>
            </a:r>
          </a:p>
        </p:txBody>
      </p:sp>
      <p:sp>
        <p:nvSpPr>
          <p:cNvPr id="6" name="Content Placeholder 5"/>
          <p:cNvSpPr>
            <a:spLocks noGrp="1"/>
          </p:cNvSpPr>
          <p:nvPr>
            <p:ph sz="half" idx="2"/>
          </p:nvPr>
        </p:nvSpPr>
        <p:spPr/>
        <p:txBody>
          <a:bodyPr/>
          <a:lstStyle/>
          <a:p>
            <a:r>
              <a:rPr lang="en-US"/>
              <a:t> How to adjust the layout for one, two, or three languages.</a:t>
            </a:r>
          </a:p>
        </p:txBody>
      </p:sp>
      <p:sp>
        <p:nvSpPr>
          <p:cNvPr id="12" name="Text Placeholder 11"/>
          <p:cNvSpPr>
            <a:spLocks noGrp="1"/>
          </p:cNvSpPr>
          <p:nvPr>
            <p:ph type="body" sz="quarter" idx="11"/>
          </p:nvPr>
        </p:nvSpPr>
        <p:spPr/>
        <p:txBody>
          <a:bodyPr/>
          <a:lstStyle/>
          <a:p>
            <a:r>
              <a:rPr lang="en-US"/>
              <a:t>1a</a:t>
            </a:r>
          </a:p>
        </p:txBody>
      </p:sp>
      <p:pic>
        <p:nvPicPr>
          <p:cNvPr id="8" name="Picture 7" descr="Monlingual cover"/>
          <p:cNvPicPr>
            <a:picLocks noChangeAspect="1"/>
          </p:cNvPicPr>
          <p:nvPr/>
        </p:nvPicPr>
        <p:blipFill>
          <a:blip r:embed="rId2"/>
          <a:stretch>
            <a:fillRect/>
          </a:stretch>
        </p:blipFill>
        <p:spPr>
          <a:xfrm>
            <a:off x="154213" y="1142998"/>
            <a:ext cx="2767152" cy="3657600"/>
          </a:xfrm>
          <a:prstGeom prst="rect">
            <a:avLst/>
          </a:prstGeom>
          <a:ln>
            <a:solidFill>
              <a:srgbClr val="A6A6A6"/>
            </a:solidFill>
          </a:ln>
        </p:spPr>
      </p:pic>
      <p:pic>
        <p:nvPicPr>
          <p:cNvPr id="9" name="Picture 8" descr="Bilingual cover"/>
          <p:cNvPicPr>
            <a:picLocks noChangeAspect="1"/>
          </p:cNvPicPr>
          <p:nvPr/>
        </p:nvPicPr>
        <p:blipFill>
          <a:blip r:embed="rId3"/>
          <a:stretch>
            <a:fillRect/>
          </a:stretch>
        </p:blipFill>
        <p:spPr>
          <a:xfrm>
            <a:off x="3174999" y="1140214"/>
            <a:ext cx="2790275" cy="3657600"/>
          </a:xfrm>
          <a:prstGeom prst="rect">
            <a:avLst/>
          </a:prstGeom>
          <a:ln>
            <a:solidFill>
              <a:srgbClr val="A6A6A6"/>
            </a:solidFill>
          </a:ln>
        </p:spPr>
      </p:pic>
      <p:pic>
        <p:nvPicPr>
          <p:cNvPr id="10" name="Picture 9" descr="Trilingual cover"/>
          <p:cNvPicPr>
            <a:picLocks noChangeAspect="1"/>
          </p:cNvPicPr>
          <p:nvPr/>
        </p:nvPicPr>
        <p:blipFill>
          <a:blip r:embed="rId4"/>
          <a:stretch>
            <a:fillRect/>
          </a:stretch>
        </p:blipFill>
        <p:spPr>
          <a:xfrm>
            <a:off x="6264009" y="1142998"/>
            <a:ext cx="2743200" cy="3663176"/>
          </a:xfrm>
          <a:prstGeom prst="rect">
            <a:avLst/>
          </a:prstGeom>
          <a:ln>
            <a:solidFill>
              <a:srgbClr val="A6A6A6"/>
            </a:solidFill>
          </a:ln>
        </p:spPr>
      </p:pic>
      <p:sp>
        <p:nvSpPr>
          <p:cNvPr id="11" name="TextBox 10"/>
          <p:cNvSpPr txBox="1"/>
          <p:nvPr/>
        </p:nvSpPr>
        <p:spPr>
          <a:xfrm>
            <a:off x="154213" y="5460151"/>
            <a:ext cx="8852996" cy="830997"/>
          </a:xfrm>
          <a:prstGeom prst="rect">
            <a:avLst/>
          </a:prstGeom>
          <a:noFill/>
        </p:spPr>
        <p:txBody>
          <a:bodyPr wrap="square" rtlCol="0">
            <a:spAutoFit/>
          </a:bodyPr>
          <a:lstStyle/>
          <a:p>
            <a:r>
              <a:rPr lang="en-US" sz="1600" b="1" dirty="0">
                <a:solidFill>
                  <a:srgbClr val="4D565E"/>
                </a:solidFill>
              </a:rPr>
              <a:t>Word Tip</a:t>
            </a:r>
          </a:p>
          <a:p>
            <a:r>
              <a:rPr lang="en-US" sz="1600" dirty="0">
                <a:solidFill>
                  <a:srgbClr val="4D565E"/>
                </a:solidFill>
              </a:rPr>
              <a:t>The front cover uses a table to manage the spacing and set background colors.</a:t>
            </a:r>
          </a:p>
          <a:p>
            <a:r>
              <a:rPr lang="en-US" sz="1600" dirty="0">
                <a:solidFill>
                  <a:srgbClr val="4D565E"/>
                </a:solidFill>
              </a:rPr>
              <a:t>The contact information is in the footer, so that it is </a:t>
            </a:r>
            <a:r>
              <a:rPr lang="en-US" sz="1600" dirty="0" smtClean="0">
                <a:solidFill>
                  <a:srgbClr val="4D565E"/>
                </a:solidFill>
              </a:rPr>
              <a:t>always </a:t>
            </a:r>
            <a:r>
              <a:rPr lang="en-US" sz="1600" dirty="0">
                <a:solidFill>
                  <a:srgbClr val="4D565E"/>
                </a:solidFill>
              </a:rPr>
              <a:t>at the bottom of the page.</a:t>
            </a:r>
          </a:p>
        </p:txBody>
      </p:sp>
    </p:spTree>
    <p:extLst>
      <p:ext uri="{BB962C8B-B14F-4D97-AF65-F5344CB8AC3E}">
        <p14:creationId xmlns:p14="http://schemas.microsoft.com/office/powerpoint/2010/main" val="120625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The voter sees the table of contents immediately after opening the cover.</a:t>
            </a:r>
            <a:endParaRPr lang="en-US" sz="1600"/>
          </a:p>
          <a:p>
            <a:endParaRPr lang="en-US"/>
          </a:p>
          <a:p>
            <a:pPr marL="223838" indent="-223838">
              <a:buFont typeface="Wingdings" charset="2"/>
              <a:buChar char="§"/>
            </a:pPr>
            <a:r>
              <a:rPr lang="en-US"/>
              <a:t>Break the table of contents into the main sections of the guide.</a:t>
            </a:r>
          </a:p>
          <a:p>
            <a:pPr marL="223838" indent="-223838">
              <a:buFont typeface="Wingdings" charset="2"/>
              <a:buChar char="§"/>
            </a:pPr>
            <a:r>
              <a:rPr lang="en-US"/>
              <a:t>Use large text and white space to make the text easy to read.</a:t>
            </a:r>
          </a:p>
          <a:p>
            <a:pPr marL="223838" indent="-223838">
              <a:buFont typeface="Wingdings" charset="2"/>
              <a:buChar char="§"/>
            </a:pPr>
            <a:r>
              <a:rPr lang="en-US"/>
              <a:t>Include page numbers to help voters find the specific information they are looking for.</a:t>
            </a:r>
          </a:p>
          <a:p>
            <a:pPr marL="223838" indent="-223838">
              <a:buFont typeface="Wingdings" charset="2"/>
              <a:buChar char="§"/>
            </a:pPr>
            <a:r>
              <a:rPr lang="en-US"/>
              <a:t>Show the starting page for information in other languages. Use that section opening page to show the contents of that section.</a:t>
            </a:r>
          </a:p>
        </p:txBody>
      </p:sp>
      <p:sp>
        <p:nvSpPr>
          <p:cNvPr id="3" name="Title 2"/>
          <p:cNvSpPr>
            <a:spLocks noGrp="1"/>
          </p:cNvSpPr>
          <p:nvPr>
            <p:ph type="title"/>
          </p:nvPr>
        </p:nvSpPr>
        <p:spPr/>
        <p:txBody>
          <a:bodyPr/>
          <a:lstStyle/>
          <a:p>
            <a:r>
              <a:rPr lang="en-US"/>
              <a:t>Table of contents</a:t>
            </a:r>
          </a:p>
        </p:txBody>
      </p:sp>
      <p:sp>
        <p:nvSpPr>
          <p:cNvPr id="4" name="Text Placeholder 3"/>
          <p:cNvSpPr>
            <a:spLocks noGrp="1"/>
          </p:cNvSpPr>
          <p:nvPr>
            <p:ph type="body" sz="quarter" idx="10"/>
          </p:nvPr>
        </p:nvSpPr>
        <p:spPr>
          <a:xfrm>
            <a:off x="1101950" y="395856"/>
            <a:ext cx="5135926" cy="219075"/>
          </a:xfrm>
        </p:spPr>
        <p:txBody>
          <a:bodyPr/>
          <a:lstStyle/>
          <a:p>
            <a:r>
              <a:rPr lang="en-US"/>
              <a:t>Help voters see at a glance what is in the guide</a:t>
            </a:r>
          </a:p>
        </p:txBody>
      </p:sp>
      <p:sp>
        <p:nvSpPr>
          <p:cNvPr id="5" name="Text Placeholder 4"/>
          <p:cNvSpPr>
            <a:spLocks noGrp="1"/>
          </p:cNvSpPr>
          <p:nvPr>
            <p:ph type="body" sz="quarter" idx="11"/>
          </p:nvPr>
        </p:nvSpPr>
        <p:spPr/>
        <p:txBody>
          <a:bodyPr/>
          <a:lstStyle/>
          <a:p>
            <a:r>
              <a:rPr lang="en-US"/>
              <a:t>2</a:t>
            </a:r>
          </a:p>
        </p:txBody>
      </p:sp>
      <p:sp>
        <p:nvSpPr>
          <p:cNvPr id="7" name="Text Placeholder 6"/>
          <p:cNvSpPr>
            <a:spLocks noGrp="1"/>
          </p:cNvSpPr>
          <p:nvPr>
            <p:ph type="body" sz="quarter" idx="13"/>
          </p:nvPr>
        </p:nvSpPr>
        <p:spPr>
          <a:xfrm>
            <a:off x="4000499" y="5515429"/>
            <a:ext cx="5117000" cy="1342571"/>
          </a:xfrm>
        </p:spPr>
        <p:txBody>
          <a:bodyPr>
            <a:normAutofit/>
          </a:bodyPr>
          <a:lstStyle/>
          <a:p>
            <a:r>
              <a:rPr lang="en-US" dirty="0"/>
              <a:t>Voters </a:t>
            </a:r>
            <a:r>
              <a:rPr lang="en-US" dirty="0" smtClean="0"/>
              <a:t>used </a:t>
            </a:r>
            <a:r>
              <a:rPr lang="en-US" dirty="0"/>
              <a:t>the table of contents as their "home page" as they read a voter guide. Even in small books, they often </a:t>
            </a:r>
            <a:r>
              <a:rPr lang="en-US" dirty="0" smtClean="0"/>
              <a:t>kept their </a:t>
            </a:r>
            <a:r>
              <a:rPr lang="en-US" dirty="0"/>
              <a:t>finger </a:t>
            </a:r>
            <a:r>
              <a:rPr lang="en-US" dirty="0" smtClean="0"/>
              <a:t>at </a:t>
            </a:r>
            <a:r>
              <a:rPr lang="en-US" dirty="0"/>
              <a:t>the contents to come back to and find the next page they </a:t>
            </a:r>
            <a:r>
              <a:rPr lang="en-US" dirty="0" smtClean="0"/>
              <a:t>wanted </a:t>
            </a:r>
            <a:r>
              <a:rPr lang="en-US" dirty="0"/>
              <a:t>to read. </a:t>
            </a:r>
          </a:p>
        </p:txBody>
      </p:sp>
      <p:pic>
        <p:nvPicPr>
          <p:cNvPr id="9" name="Picture 8"/>
          <p:cNvPicPr>
            <a:picLocks noChangeAspect="1"/>
          </p:cNvPicPr>
          <p:nvPr/>
        </p:nvPicPr>
        <p:blipFill>
          <a:blip r:embed="rId3"/>
          <a:stretch>
            <a:fillRect/>
          </a:stretch>
        </p:blipFill>
        <p:spPr>
          <a:xfrm>
            <a:off x="0" y="930275"/>
            <a:ext cx="3758865" cy="4978782"/>
          </a:xfrm>
          <a:prstGeom prst="rect">
            <a:avLst/>
          </a:prstGeom>
          <a:ln>
            <a:solidFill>
              <a:srgbClr val="7F7F7F"/>
            </a:solidFill>
          </a:ln>
        </p:spPr>
      </p:pic>
    </p:spTree>
    <p:extLst>
      <p:ext uri="{BB962C8B-B14F-4D97-AF65-F5344CB8AC3E}">
        <p14:creationId xmlns:p14="http://schemas.microsoft.com/office/powerpoint/2010/main" val="240279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Notes for the Table of Contents</a:t>
            </a:r>
          </a:p>
        </p:txBody>
      </p:sp>
      <p:sp>
        <p:nvSpPr>
          <p:cNvPr id="4" name="Content Placeholder 3"/>
          <p:cNvSpPr>
            <a:spLocks noGrp="1"/>
          </p:cNvSpPr>
          <p:nvPr>
            <p:ph sz="half" idx="1"/>
          </p:nvPr>
        </p:nvSpPr>
        <p:spPr/>
        <p:txBody>
          <a:bodyPr/>
          <a:lstStyle/>
          <a:p>
            <a:r>
              <a:rPr lang="en-US" b="1"/>
              <a:t>Bilingual table of contents</a:t>
            </a:r>
            <a:endParaRPr lang="en-US"/>
          </a:p>
          <a:p>
            <a:pPr marL="285750" indent="-285750">
              <a:buFont typeface="Arial"/>
              <a:buChar char="•"/>
            </a:pPr>
            <a:r>
              <a:rPr lang="en-US"/>
              <a:t>Be sure both languages are visible in the table of contents, showing whether the content is shown in both languages within a section, or if there are separate sections for each language. </a:t>
            </a:r>
          </a:p>
          <a:p>
            <a:pPr marL="285750" indent="-285750">
              <a:buFont typeface="Arial"/>
              <a:buChar char="•"/>
            </a:pPr>
            <a:r>
              <a:rPr lang="en-US"/>
              <a:t>If there are separate sections, the second language should have it's own table of contents at the start of the section.</a:t>
            </a:r>
          </a:p>
          <a:p>
            <a:pPr marL="285750" indent="-285750">
              <a:buFont typeface="Arial"/>
              <a:buChar char="•"/>
            </a:pPr>
            <a:endParaRPr lang="en-US"/>
          </a:p>
          <a:p>
            <a:pPr marL="285750" indent="-285750">
              <a:buFont typeface="Arial"/>
              <a:buChar char="•"/>
            </a:pPr>
            <a:endParaRPr lang="en-US"/>
          </a:p>
        </p:txBody>
      </p:sp>
      <p:sp>
        <p:nvSpPr>
          <p:cNvPr id="10" name="Content Placeholder 9"/>
          <p:cNvSpPr>
            <a:spLocks noGrp="1"/>
          </p:cNvSpPr>
          <p:nvPr>
            <p:ph sz="half" idx="2"/>
          </p:nvPr>
        </p:nvSpPr>
        <p:spPr/>
        <p:txBody>
          <a:bodyPr/>
          <a:lstStyle/>
          <a:p>
            <a:r>
              <a:rPr lang="en-US" b="1" dirty="0"/>
              <a:t>Page numbers and ballot styles</a:t>
            </a:r>
          </a:p>
          <a:p>
            <a:r>
              <a:rPr lang="en-US" dirty="0"/>
              <a:t>If your content management system supports creating sequential page numbers for the entire book, this is ideal.</a:t>
            </a:r>
          </a:p>
          <a:p>
            <a:r>
              <a:rPr lang="en-US" dirty="0"/>
              <a:t>If not:</a:t>
            </a:r>
          </a:p>
          <a:p>
            <a:pPr marL="285750" indent="-285750">
              <a:buFont typeface="Arial"/>
              <a:buChar char="•"/>
            </a:pPr>
            <a:r>
              <a:rPr lang="en-US" dirty="0"/>
              <a:t>Include at least the opening page number for each section in the table of contents</a:t>
            </a:r>
          </a:p>
          <a:p>
            <a:pPr marL="285750" indent="-285750">
              <a:buFont typeface="Arial"/>
              <a:buChar char="•"/>
            </a:pPr>
            <a:r>
              <a:rPr lang="en-US" dirty="0"/>
              <a:t>Use "chapter numbering" for the measure pages, using the measure letter and a number (K1, K2, K3...)</a:t>
            </a:r>
          </a:p>
          <a:p>
            <a:endParaRPr lang="en-US" dirty="0"/>
          </a:p>
          <a:p>
            <a:r>
              <a:rPr lang="en-US" dirty="0"/>
              <a:t>See notes on layout for the first pages in each chapter for more on page </a:t>
            </a:r>
            <a:r>
              <a:rPr lang="en-US" dirty="0" smtClean="0"/>
              <a:t>numbers (starting on the next page).</a:t>
            </a:r>
            <a:endParaRPr lang="en-US" dirty="0"/>
          </a:p>
        </p:txBody>
      </p:sp>
      <p:sp>
        <p:nvSpPr>
          <p:cNvPr id="3" name="Text Placeholder 2"/>
          <p:cNvSpPr>
            <a:spLocks noGrp="1"/>
          </p:cNvSpPr>
          <p:nvPr>
            <p:ph type="body" sz="quarter" idx="11"/>
          </p:nvPr>
        </p:nvSpPr>
        <p:spPr/>
        <p:txBody>
          <a:bodyPr/>
          <a:lstStyle/>
          <a:p>
            <a:r>
              <a:rPr lang="en-US"/>
              <a:t>2a</a:t>
            </a:r>
          </a:p>
        </p:txBody>
      </p:sp>
      <p:pic>
        <p:nvPicPr>
          <p:cNvPr id="11" name="Picture 10"/>
          <p:cNvPicPr>
            <a:picLocks noChangeAspect="1"/>
          </p:cNvPicPr>
          <p:nvPr/>
        </p:nvPicPr>
        <p:blipFill>
          <a:blip r:embed="rId2"/>
          <a:stretch>
            <a:fillRect/>
          </a:stretch>
        </p:blipFill>
        <p:spPr>
          <a:xfrm>
            <a:off x="4847241" y="3281941"/>
            <a:ext cx="3844685" cy="2600816"/>
          </a:xfrm>
          <a:prstGeom prst="rect">
            <a:avLst/>
          </a:prstGeom>
        </p:spPr>
      </p:pic>
      <p:cxnSp>
        <p:nvCxnSpPr>
          <p:cNvPr id="12" name="Straight Connector 11"/>
          <p:cNvCxnSpPr/>
          <p:nvPr/>
        </p:nvCxnSpPr>
        <p:spPr>
          <a:xfrm>
            <a:off x="5027069" y="5893630"/>
            <a:ext cx="366485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6203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first page of a "chapter" is a summary of the contents of the pages that follow. </a:t>
            </a:r>
          </a:p>
          <a:p>
            <a:r>
              <a:rPr lang="en-US" dirty="0"/>
              <a:t>A different look to the page layout signals a new section of the site.</a:t>
            </a:r>
          </a:p>
          <a:p>
            <a:endParaRPr lang="en-US" dirty="0"/>
          </a:p>
          <a:p>
            <a:pPr marL="285750" indent="-285750">
              <a:buFont typeface="Arial"/>
              <a:buChar char="•"/>
            </a:pPr>
            <a:r>
              <a:rPr lang="en-US" dirty="0"/>
              <a:t>The top of the page has no banner.</a:t>
            </a:r>
          </a:p>
          <a:p>
            <a:pPr marL="285750" indent="-285750">
              <a:buFont typeface="Arial"/>
              <a:buChar char="•"/>
            </a:pPr>
            <a:r>
              <a:rPr lang="en-US" dirty="0"/>
              <a:t>The page layout is </a:t>
            </a:r>
            <a:r>
              <a:rPr lang="en-US" dirty="0" smtClean="0"/>
              <a:t>unique.</a:t>
            </a:r>
            <a:endParaRPr lang="en-US" dirty="0"/>
          </a:p>
          <a:p>
            <a:pPr marL="285750" indent="-285750">
              <a:buFont typeface="Arial"/>
              <a:buChar char="•"/>
            </a:pPr>
            <a:r>
              <a:rPr lang="en-US" dirty="0"/>
              <a:t>The chapter title is in large text.</a:t>
            </a:r>
          </a:p>
          <a:p>
            <a:pPr marL="285750" indent="-285750">
              <a:buFont typeface="Arial"/>
              <a:buChar char="•"/>
            </a:pPr>
            <a:r>
              <a:rPr lang="en-US" dirty="0"/>
              <a:t>The body text is larger than the detail </a:t>
            </a:r>
            <a:r>
              <a:rPr lang="en-US" dirty="0" smtClean="0"/>
              <a:t>pages.</a:t>
            </a:r>
            <a:endParaRPr lang="en-US" dirty="0"/>
          </a:p>
          <a:p>
            <a:endParaRPr lang="en-US" dirty="0"/>
          </a:p>
          <a:p>
            <a:pPr marL="285750" indent="-285750">
              <a:buFont typeface="Arial"/>
              <a:buChar char="•"/>
            </a:pPr>
            <a:endParaRPr lang="en-US" dirty="0"/>
          </a:p>
          <a:p>
            <a:endParaRPr lang="en-US" dirty="0"/>
          </a:p>
        </p:txBody>
      </p:sp>
      <p:sp>
        <p:nvSpPr>
          <p:cNvPr id="3" name="Title 2"/>
          <p:cNvSpPr>
            <a:spLocks noGrp="1"/>
          </p:cNvSpPr>
          <p:nvPr>
            <p:ph type="title"/>
          </p:nvPr>
        </p:nvSpPr>
        <p:spPr/>
        <p:txBody>
          <a:bodyPr/>
          <a:lstStyle/>
          <a:p>
            <a:r>
              <a:rPr lang="en-US"/>
              <a:t>First page in a "chapter"</a:t>
            </a:r>
          </a:p>
        </p:txBody>
      </p:sp>
      <p:sp>
        <p:nvSpPr>
          <p:cNvPr id="4" name="Text Placeholder 3"/>
          <p:cNvSpPr>
            <a:spLocks noGrp="1"/>
          </p:cNvSpPr>
          <p:nvPr>
            <p:ph type="body" sz="quarter" idx="10"/>
          </p:nvPr>
        </p:nvSpPr>
        <p:spPr>
          <a:xfrm>
            <a:off x="1101949" y="419425"/>
            <a:ext cx="7842479" cy="278414"/>
          </a:xfrm>
        </p:spPr>
        <p:txBody>
          <a:bodyPr/>
          <a:lstStyle/>
          <a:p>
            <a:r>
              <a:rPr lang="en-US"/>
              <a:t>Help voters identify the start of a new section</a:t>
            </a:r>
          </a:p>
        </p:txBody>
      </p:sp>
      <p:sp>
        <p:nvSpPr>
          <p:cNvPr id="5" name="Text Placeholder 4"/>
          <p:cNvSpPr>
            <a:spLocks noGrp="1"/>
          </p:cNvSpPr>
          <p:nvPr>
            <p:ph type="body" sz="quarter" idx="11"/>
          </p:nvPr>
        </p:nvSpPr>
        <p:spPr/>
        <p:txBody>
          <a:bodyPr/>
          <a:lstStyle/>
          <a:p>
            <a:r>
              <a:rPr lang="en-US"/>
              <a:t>3</a:t>
            </a:r>
          </a:p>
        </p:txBody>
      </p:sp>
      <p:sp>
        <p:nvSpPr>
          <p:cNvPr id="7" name="Text Placeholder 6"/>
          <p:cNvSpPr>
            <a:spLocks noGrp="1"/>
          </p:cNvSpPr>
          <p:nvPr>
            <p:ph type="body" sz="quarter" idx="13"/>
          </p:nvPr>
        </p:nvSpPr>
        <p:spPr/>
        <p:txBody>
          <a:bodyPr/>
          <a:lstStyle/>
          <a:p>
            <a:r>
              <a:rPr lang="en-US"/>
              <a:t>Even a small change in the look of the top of the page helped voters find the beginning of a section as they flipped through the book.</a:t>
            </a:r>
          </a:p>
        </p:txBody>
      </p:sp>
      <p:pic>
        <p:nvPicPr>
          <p:cNvPr id="8" name="Picture 7"/>
          <p:cNvPicPr>
            <a:picLocks noChangeAspect="1"/>
          </p:cNvPicPr>
          <p:nvPr/>
        </p:nvPicPr>
        <p:blipFill>
          <a:blip r:embed="rId3"/>
          <a:stretch>
            <a:fillRect/>
          </a:stretch>
        </p:blipFill>
        <p:spPr>
          <a:xfrm>
            <a:off x="0" y="1401994"/>
            <a:ext cx="3664857" cy="1884608"/>
          </a:xfrm>
          <a:prstGeom prst="rect">
            <a:avLst/>
          </a:prstGeom>
          <a:ln>
            <a:solidFill>
              <a:srgbClr val="A6A6A6"/>
            </a:solidFill>
          </a:ln>
        </p:spPr>
      </p:pic>
      <p:cxnSp>
        <p:nvCxnSpPr>
          <p:cNvPr id="10" name="Straight Connector 9"/>
          <p:cNvCxnSpPr/>
          <p:nvPr/>
        </p:nvCxnSpPr>
        <p:spPr>
          <a:xfrm>
            <a:off x="0" y="3286602"/>
            <a:ext cx="366485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4"/>
          <a:stretch>
            <a:fillRect/>
          </a:stretch>
        </p:blipFill>
        <p:spPr>
          <a:xfrm>
            <a:off x="0" y="3849825"/>
            <a:ext cx="3664857" cy="1562584"/>
          </a:xfrm>
          <a:prstGeom prst="rect">
            <a:avLst/>
          </a:prstGeom>
          <a:ln>
            <a:solidFill>
              <a:srgbClr val="7F7F7F"/>
            </a:solidFill>
          </a:ln>
        </p:spPr>
      </p:pic>
      <p:cxnSp>
        <p:nvCxnSpPr>
          <p:cNvPr id="12" name="Straight Connector 11"/>
          <p:cNvCxnSpPr/>
          <p:nvPr/>
        </p:nvCxnSpPr>
        <p:spPr>
          <a:xfrm>
            <a:off x="11917" y="5412409"/>
            <a:ext cx="3664857" cy="0"/>
          </a:xfrm>
          <a:prstGeom prst="line">
            <a:avLst/>
          </a:prstGeom>
          <a:ln>
            <a:solidFill>
              <a:schemeClr val="bg1">
                <a:lumMod val="50000"/>
              </a:schemeClr>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222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Notes for the layout of the first page in a chapter</a:t>
            </a:r>
          </a:p>
        </p:txBody>
      </p:sp>
      <p:sp>
        <p:nvSpPr>
          <p:cNvPr id="3" name="Content Placeholder 2"/>
          <p:cNvSpPr>
            <a:spLocks noGrp="1"/>
          </p:cNvSpPr>
          <p:nvPr>
            <p:ph sz="half" idx="1"/>
          </p:nvPr>
        </p:nvSpPr>
        <p:spPr/>
        <p:txBody>
          <a:bodyPr/>
          <a:lstStyle/>
          <a:p>
            <a:r>
              <a:rPr lang="en-US"/>
              <a:t> </a:t>
            </a:r>
            <a:r>
              <a:rPr lang="en-US" b="1"/>
              <a:t>Word Tips</a:t>
            </a:r>
          </a:p>
          <a:p>
            <a:r>
              <a:rPr lang="en-US"/>
              <a:t>Use the style "Chapter Title" to keep the text size consistent.</a:t>
            </a:r>
          </a:p>
          <a:p>
            <a:r>
              <a:rPr lang="en-US"/>
              <a:t>Use styles</a:t>
            </a:r>
          </a:p>
          <a:p>
            <a:pPr lvl="1"/>
            <a:r>
              <a:rPr lang="en-US"/>
              <a:t>Cover-body is a larger type (12pts vs. 11pts) </a:t>
            </a:r>
          </a:p>
          <a:p>
            <a:pPr lvl="1"/>
            <a:r>
              <a:rPr lang="en-US"/>
              <a:t>TOC-heading is for the sections of the contents</a:t>
            </a:r>
          </a:p>
          <a:p>
            <a:pPr lvl="1"/>
            <a:r>
              <a:rPr lang="en-US"/>
              <a:t>TOC-page is for the individual entries</a:t>
            </a:r>
          </a:p>
          <a:p>
            <a:pPr lvl="1"/>
            <a:endParaRPr lang="en-US"/>
          </a:p>
          <a:p>
            <a:endParaRPr lang="en-US"/>
          </a:p>
          <a:p>
            <a:endParaRPr lang="en-US"/>
          </a:p>
        </p:txBody>
      </p:sp>
      <p:sp>
        <p:nvSpPr>
          <p:cNvPr id="4" name="Content Placeholder 3"/>
          <p:cNvSpPr>
            <a:spLocks noGrp="1"/>
          </p:cNvSpPr>
          <p:nvPr>
            <p:ph sz="half" idx="2"/>
          </p:nvPr>
        </p:nvSpPr>
        <p:spPr/>
        <p:txBody>
          <a:bodyPr/>
          <a:lstStyle/>
          <a:p>
            <a:r>
              <a:rPr lang="en-US" dirty="0"/>
              <a:t>The text on these pages should be larger than the normal body text to make these pages stand out.</a:t>
            </a:r>
          </a:p>
          <a:p>
            <a:endParaRPr lang="en-US" dirty="0"/>
          </a:p>
          <a:p>
            <a:r>
              <a:rPr lang="en-US" dirty="0"/>
              <a:t>Don't clutter these pages. </a:t>
            </a:r>
            <a:r>
              <a:rPr lang="en-US" dirty="0" smtClean="0"/>
              <a:t>The first page of a chapter acts as a summary</a:t>
            </a:r>
            <a:r>
              <a:rPr lang="en-US" dirty="0"/>
              <a:t>, </a:t>
            </a:r>
            <a:r>
              <a:rPr lang="en-US" dirty="0" smtClean="0"/>
              <a:t>pointing </a:t>
            </a:r>
            <a:r>
              <a:rPr lang="en-US" dirty="0"/>
              <a:t>to further detail.</a:t>
            </a:r>
          </a:p>
          <a:p>
            <a:endParaRPr lang="en-US" dirty="0"/>
          </a:p>
          <a:p>
            <a:r>
              <a:rPr lang="en-US" dirty="0"/>
              <a:t>Try to start each section or measure on an odd-</a:t>
            </a:r>
            <a:r>
              <a:rPr lang="en-US" dirty="0" smtClean="0"/>
              <a:t>numbered </a:t>
            </a:r>
            <a:r>
              <a:rPr lang="en-US" dirty="0"/>
              <a:t>(right side) page, using filler pages as needed.</a:t>
            </a:r>
          </a:p>
          <a:p>
            <a:pPr marL="285750" indent="-285750">
              <a:buFont typeface="Arial"/>
              <a:buChar char="•"/>
            </a:pPr>
            <a:r>
              <a:rPr lang="en-US" dirty="0"/>
              <a:t>The table of contents </a:t>
            </a:r>
            <a:r>
              <a:rPr lang="en-US" dirty="0" smtClean="0"/>
              <a:t>should be </a:t>
            </a:r>
            <a:r>
              <a:rPr lang="en-US" dirty="0"/>
              <a:t>page 1 of the interior pages</a:t>
            </a:r>
          </a:p>
          <a:p>
            <a:pPr marL="285750" indent="-285750">
              <a:buFont typeface="Arial"/>
              <a:buChar char="•"/>
            </a:pPr>
            <a:r>
              <a:rPr lang="en-US" dirty="0"/>
              <a:t>"Ways to vote" goes on 3 of the interior pages (following the Voter Bill of Rights)</a:t>
            </a:r>
          </a:p>
          <a:p>
            <a:pPr marL="285750" indent="-285750">
              <a:buFont typeface="Arial"/>
              <a:buChar char="•"/>
            </a:pPr>
            <a:r>
              <a:rPr lang="en-US" dirty="0"/>
              <a:t>"What's on the ballot" may need a filler page before it.</a:t>
            </a:r>
          </a:p>
          <a:p>
            <a:endParaRPr lang="en-US" dirty="0"/>
          </a:p>
        </p:txBody>
      </p:sp>
      <p:sp>
        <p:nvSpPr>
          <p:cNvPr id="8" name="Text Placeholder 7"/>
          <p:cNvSpPr>
            <a:spLocks noGrp="1"/>
          </p:cNvSpPr>
          <p:nvPr>
            <p:ph type="body" sz="quarter" idx="11"/>
          </p:nvPr>
        </p:nvSpPr>
        <p:spPr/>
        <p:txBody>
          <a:bodyPr/>
          <a:lstStyle/>
          <a:p>
            <a:r>
              <a:rPr lang="en-US"/>
              <a:t>3a</a:t>
            </a:r>
          </a:p>
        </p:txBody>
      </p:sp>
    </p:spTree>
    <p:extLst>
      <p:ext uri="{BB962C8B-B14F-4D97-AF65-F5344CB8AC3E}">
        <p14:creationId xmlns:p14="http://schemas.microsoft.com/office/powerpoint/2010/main" val="2788377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If the cover is the "bite," this page is the "snack" with the details of when and where to vote, but not all of the detail of the pages that follow. Show</a:t>
            </a:r>
          </a:p>
          <a:p>
            <a:pPr marL="285750" indent="-285750">
              <a:buFont typeface="Arial"/>
              <a:buChar char="•"/>
            </a:pPr>
            <a:r>
              <a:rPr lang="en-US" dirty="0"/>
              <a:t>Dates</a:t>
            </a:r>
          </a:p>
          <a:p>
            <a:pPr marL="285750" indent="-285750">
              <a:buFont typeface="Arial"/>
              <a:buChar char="•"/>
            </a:pPr>
            <a:r>
              <a:rPr lang="en-US" dirty="0"/>
              <a:t>Addresses</a:t>
            </a:r>
          </a:p>
          <a:p>
            <a:pPr marL="285750" indent="-285750">
              <a:buFont typeface="Arial"/>
              <a:buChar char="•"/>
            </a:pPr>
            <a:r>
              <a:rPr lang="en-US" dirty="0"/>
              <a:t>Hours</a:t>
            </a:r>
          </a:p>
          <a:p>
            <a:pPr marL="285750" indent="-285750">
              <a:buFont typeface="Arial"/>
              <a:buChar char="•"/>
            </a:pPr>
            <a:r>
              <a:rPr lang="en-US" dirty="0"/>
              <a:t>Where to find more information in the guide</a:t>
            </a:r>
          </a:p>
          <a:p>
            <a:pPr marL="285750" indent="-285750">
              <a:buFont typeface="Arial"/>
              <a:buChar char="•"/>
            </a:pPr>
            <a:endParaRPr lang="en-US" dirty="0"/>
          </a:p>
          <a:p>
            <a:r>
              <a:rPr lang="en-US" dirty="0" smtClean="0"/>
              <a:t>Use the </a:t>
            </a:r>
            <a:r>
              <a:rPr lang="en-US" dirty="0"/>
              <a:t>images on this page </a:t>
            </a:r>
            <a:r>
              <a:rPr lang="en-US" dirty="0" smtClean="0"/>
              <a:t>in </a:t>
            </a:r>
            <a:r>
              <a:rPr lang="en-US" dirty="0"/>
              <a:t>the banners for the details pages in this </a:t>
            </a:r>
            <a:r>
              <a:rPr lang="en-US" dirty="0" smtClean="0"/>
              <a:t>section.</a:t>
            </a:r>
            <a:endParaRPr lang="en-US" dirty="0"/>
          </a:p>
          <a:p>
            <a:pPr marL="285750" indent="-285750">
              <a:buFont typeface="Arial"/>
              <a:buChar char="•"/>
            </a:pPr>
            <a:endParaRPr lang="en-US" dirty="0"/>
          </a:p>
          <a:p>
            <a:endParaRPr lang="en-US" dirty="0"/>
          </a:p>
        </p:txBody>
      </p:sp>
      <p:sp>
        <p:nvSpPr>
          <p:cNvPr id="3" name="Title 2"/>
          <p:cNvSpPr>
            <a:spLocks noGrp="1"/>
          </p:cNvSpPr>
          <p:nvPr>
            <p:ph type="title"/>
          </p:nvPr>
        </p:nvSpPr>
        <p:spPr/>
        <p:txBody>
          <a:bodyPr/>
          <a:lstStyle/>
          <a:p>
            <a:r>
              <a:rPr lang="en-US"/>
              <a:t>Ways to Vote opening page</a:t>
            </a:r>
          </a:p>
        </p:txBody>
      </p:sp>
      <p:sp>
        <p:nvSpPr>
          <p:cNvPr id="4" name="Text Placeholder 3"/>
          <p:cNvSpPr>
            <a:spLocks noGrp="1"/>
          </p:cNvSpPr>
          <p:nvPr>
            <p:ph type="body" sz="quarter" idx="10"/>
          </p:nvPr>
        </p:nvSpPr>
        <p:spPr>
          <a:xfrm>
            <a:off x="1101949" y="419425"/>
            <a:ext cx="7769907" cy="522057"/>
          </a:xfrm>
        </p:spPr>
        <p:txBody>
          <a:bodyPr/>
          <a:lstStyle/>
          <a:p>
            <a:r>
              <a:rPr lang="en-US"/>
              <a:t>Summarize the options to vote to help voters choose</a:t>
            </a:r>
          </a:p>
        </p:txBody>
      </p:sp>
      <p:sp>
        <p:nvSpPr>
          <p:cNvPr id="5" name="Text Placeholder 4"/>
          <p:cNvSpPr>
            <a:spLocks noGrp="1"/>
          </p:cNvSpPr>
          <p:nvPr>
            <p:ph type="body" sz="quarter" idx="11"/>
          </p:nvPr>
        </p:nvSpPr>
        <p:spPr/>
        <p:txBody>
          <a:bodyPr/>
          <a:lstStyle/>
          <a:p>
            <a:r>
              <a:rPr lang="en-US"/>
              <a:t>4</a:t>
            </a:r>
          </a:p>
        </p:txBody>
      </p:sp>
      <p:sp>
        <p:nvSpPr>
          <p:cNvPr id="6" name="Text Placeholder 5"/>
          <p:cNvSpPr>
            <a:spLocks noGrp="1"/>
          </p:cNvSpPr>
          <p:nvPr>
            <p:ph type="body" sz="quarter" idx="13"/>
          </p:nvPr>
        </p:nvSpPr>
        <p:spPr/>
        <p:txBody>
          <a:bodyPr/>
          <a:lstStyle/>
          <a:p>
            <a:r>
              <a:rPr lang="en-US" dirty="0"/>
              <a:t>Some voters thought that they were </a:t>
            </a:r>
            <a:r>
              <a:rPr lang="en-US" dirty="0" smtClean="0"/>
              <a:t>vote-by-mail </a:t>
            </a:r>
            <a:r>
              <a:rPr lang="en-US" dirty="0"/>
              <a:t>voters because they got their guide in the mail. </a:t>
            </a:r>
          </a:p>
          <a:p>
            <a:r>
              <a:rPr lang="en-US" dirty="0"/>
              <a:t>Experienced voters appreciated seeing all the information about places, dates, and times on one page.</a:t>
            </a:r>
          </a:p>
        </p:txBody>
      </p:sp>
      <p:pic>
        <p:nvPicPr>
          <p:cNvPr id="9" name="Picture 8"/>
          <p:cNvPicPr>
            <a:picLocks noChangeAspect="1"/>
          </p:cNvPicPr>
          <p:nvPr/>
        </p:nvPicPr>
        <p:blipFill>
          <a:blip r:embed="rId2"/>
          <a:stretch>
            <a:fillRect/>
          </a:stretch>
        </p:blipFill>
        <p:spPr>
          <a:xfrm>
            <a:off x="0" y="1088571"/>
            <a:ext cx="3719286" cy="4876819"/>
          </a:xfrm>
          <a:prstGeom prst="rect">
            <a:avLst/>
          </a:prstGeom>
          <a:ln>
            <a:solidFill>
              <a:schemeClr val="bg1">
                <a:lumMod val="65000"/>
              </a:schemeClr>
            </a:solidFill>
          </a:ln>
        </p:spPr>
      </p:pic>
    </p:spTree>
    <p:extLst>
      <p:ext uri="{BB962C8B-B14F-4D97-AF65-F5344CB8AC3E}">
        <p14:creationId xmlns:p14="http://schemas.microsoft.com/office/powerpoint/2010/main" val="3471737322"/>
      </p:ext>
    </p:extLst>
  </p:cSld>
  <p:clrMapOvr>
    <a:masterClrMapping/>
  </p:clrMapOvr>
</p:sld>
</file>

<file path=ppt/theme/theme1.xml><?xml version="1.0" encoding="utf-8"?>
<a:theme xmlns:a="http://schemas.openxmlformats.org/drawingml/2006/main" name="CCD-report-16-0124">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effectLst/>
      </a:spPr>
      <a:bodyPr rtlCol="0" anchor="ctr"/>
      <a:lstStyle>
        <a:defPPr algn="ctr">
          <a:defRPr>
            <a:solidFill>
              <a:srgbClr val="4D565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CCD-report-16-0124.potx</Template>
  <TotalTime>2504</TotalTime>
  <Words>3113</Words>
  <Application>Microsoft Macintosh PowerPoint</Application>
  <PresentationFormat>On-screen Show (4:3)</PresentationFormat>
  <Paragraphs>376</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CCD-report-16-0124</vt:lpstr>
      <vt:lpstr>Best practices for official voter guides  Layout and organization of voter guide content</vt:lpstr>
      <vt:lpstr>Contents</vt:lpstr>
      <vt:lpstr>Front cover</vt:lpstr>
      <vt:lpstr>Layout notes for multiple languages on the cover</vt:lpstr>
      <vt:lpstr>Table of contents</vt:lpstr>
      <vt:lpstr>Notes for the Table of Contents</vt:lpstr>
      <vt:lpstr>First page in a "chapter"</vt:lpstr>
      <vt:lpstr>Notes for the layout of the first page in a chapter</vt:lpstr>
      <vt:lpstr>Ways to Vote opening page</vt:lpstr>
      <vt:lpstr>Notes for the Ways to Vote overview</vt:lpstr>
      <vt:lpstr>Ways to vote detail pages</vt:lpstr>
      <vt:lpstr>Notes for the pages in the Ways to Vote section</vt:lpstr>
      <vt:lpstr>On this ballot page</vt:lpstr>
      <vt:lpstr>Notes for the What's on the ballot page</vt:lpstr>
      <vt:lpstr>Measure overview page</vt:lpstr>
      <vt:lpstr>Notes for the Measure Overview page</vt:lpstr>
      <vt:lpstr>Measures – Arguments, Analysis, Full Text</vt:lpstr>
      <vt:lpstr>Implementation notes for the Measures Information</vt:lpstr>
      <vt:lpstr>Practice Ballot</vt:lpstr>
      <vt:lpstr>Notes for how to include the practice ballots in the guide</vt:lpstr>
      <vt:lpstr>Templates</vt:lpstr>
      <vt:lpstr>Page headers</vt:lpstr>
      <vt:lpstr>Images for page headers </vt:lpstr>
      <vt:lpstr>Icons to identify types of information </vt:lpstr>
      <vt:lpstr>Illustrations for visual explanations</vt:lpstr>
      <vt:lpstr>Choosing a font</vt:lpstr>
      <vt:lpstr>Using color</vt:lpstr>
      <vt:lpstr>Best practices manual and the Field Guides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That</dc:creator>
  <cp:lastModifiedBy>Whitney Quesenbery</cp:lastModifiedBy>
  <cp:revision>148</cp:revision>
  <cp:lastPrinted>2014-09-09T20:31:29Z</cp:lastPrinted>
  <dcterms:created xsi:type="dcterms:W3CDTF">2014-08-28T14:24:46Z</dcterms:created>
  <dcterms:modified xsi:type="dcterms:W3CDTF">2016-02-21T16:15:56Z</dcterms:modified>
</cp:coreProperties>
</file>