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72" r:id="rId3"/>
    <p:sldId id="273" r:id="rId4"/>
    <p:sldId id="303" r:id="rId5"/>
    <p:sldId id="304" r:id="rId6"/>
    <p:sldId id="302" r:id="rId7"/>
    <p:sldId id="274" r:id="rId8"/>
    <p:sldId id="330" r:id="rId9"/>
    <p:sldId id="335" r:id="rId10"/>
    <p:sldId id="336" r:id="rId11"/>
    <p:sldId id="287" r:id="rId12"/>
    <p:sldId id="337" r:id="rId13"/>
    <p:sldId id="338" r:id="rId14"/>
    <p:sldId id="343" r:id="rId15"/>
    <p:sldId id="271" r:id="rId16"/>
    <p:sldId id="305" r:id="rId17"/>
    <p:sldId id="278" r:id="rId18"/>
    <p:sldId id="288" r:id="rId19"/>
    <p:sldId id="306" r:id="rId20"/>
    <p:sldId id="295" r:id="rId21"/>
    <p:sldId id="307" r:id="rId22"/>
    <p:sldId id="316" r:id="rId23"/>
    <p:sldId id="299" r:id="rId24"/>
    <p:sldId id="331" r:id="rId25"/>
    <p:sldId id="332" r:id="rId26"/>
    <p:sldId id="334" r:id="rId27"/>
    <p:sldId id="308" r:id="rId28"/>
    <p:sldId id="333" r:id="rId29"/>
    <p:sldId id="266" r:id="rId30"/>
    <p:sldId id="317" r:id="rId31"/>
    <p:sldId id="309" r:id="rId32"/>
    <p:sldId id="324" r:id="rId33"/>
    <p:sldId id="310" r:id="rId34"/>
    <p:sldId id="323" r:id="rId35"/>
    <p:sldId id="311" r:id="rId36"/>
    <p:sldId id="322" r:id="rId37"/>
    <p:sldId id="312" r:id="rId38"/>
    <p:sldId id="321" r:id="rId39"/>
    <p:sldId id="313" r:id="rId40"/>
    <p:sldId id="318" r:id="rId41"/>
    <p:sldId id="290" r:id="rId42"/>
    <p:sldId id="319" r:id="rId43"/>
    <p:sldId id="291" r:id="rId44"/>
    <p:sldId id="320" r:id="rId45"/>
    <p:sldId id="314" r:id="rId46"/>
    <p:sldId id="326" r:id="rId47"/>
    <p:sldId id="339" r:id="rId48"/>
    <p:sldId id="327" r:id="rId49"/>
    <p:sldId id="328" r:id="rId50"/>
    <p:sldId id="329" r:id="rId51"/>
    <p:sldId id="325" r:id="rId52"/>
    <p:sldId id="340" r:id="rId53"/>
    <p:sldId id="341" r:id="rId54"/>
    <p:sldId id="342" r:id="rId5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1B0"/>
    <a:srgbClr val="4D5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26" autoAdjust="0"/>
    <p:restoredTop sz="52456" autoAdjust="0"/>
  </p:normalViewPr>
  <p:slideViewPr>
    <p:cSldViewPr snapToGrid="0" snapToObjects="1">
      <p:cViewPr varScale="1">
        <p:scale>
          <a:sx n="46" d="100"/>
          <a:sy n="46" d="100"/>
        </p:scale>
        <p:origin x="-1976" y="-104"/>
      </p:cViewPr>
      <p:guideLst>
        <p:guide orient="horz" pos="2160"/>
        <p:guide pos="2880"/>
      </p:guideLst>
    </p:cSldViewPr>
  </p:slideViewPr>
  <p:notesTextViewPr>
    <p:cViewPr>
      <p:scale>
        <a:sx n="150" d="100"/>
        <a:sy n="150" d="100"/>
      </p:scale>
      <p:origin x="0" y="0"/>
    </p:cViewPr>
  </p:notesTextViewPr>
  <p:sorterViewPr>
    <p:cViewPr>
      <p:scale>
        <a:sx n="84" d="100"/>
        <a:sy n="84" d="100"/>
      </p:scale>
      <p:origin x="0" y="-2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D2FE88-B22B-8E4D-848F-90977E7B4C38}" type="datetimeFigureOut">
              <a:rPr lang="en-US"/>
              <a:pPr/>
              <a:t>2/6/16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7BED47C-59AD-E24D-B5AC-BB7C427C4D4A}" type="slidenum">
              <a:rPr/>
              <a:pPr/>
              <a:t>‹#›</a:t>
            </a:fld>
            <a:endParaRPr lang="en-US"/>
          </a:p>
        </p:txBody>
      </p:sp>
    </p:spTree>
    <p:extLst>
      <p:ext uri="{BB962C8B-B14F-4D97-AF65-F5344CB8AC3E}">
        <p14:creationId xmlns:p14="http://schemas.microsoft.com/office/powerpoint/2010/main" val="3586935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422372-B27E-1548-9D84-5CBE2534D908}" type="datetimeFigureOut">
              <a:rPr lang="en-US"/>
              <a:pPr/>
              <a:t>2/6/16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C713703-D750-9D4F-ADAB-C368A0F46C79}" type="slidenum">
              <a:rPr/>
              <a:pPr/>
              <a:t>‹#›</a:t>
            </a:fld>
            <a:endParaRPr lang="en-US"/>
          </a:p>
        </p:txBody>
      </p:sp>
    </p:spTree>
    <p:extLst>
      <p:ext uri="{BB962C8B-B14F-4D97-AF65-F5344CB8AC3E}">
        <p14:creationId xmlns:p14="http://schemas.microsoft.com/office/powerpoint/2010/main" val="2318868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civicdesign.org</a:t>
            </a:r>
            <a:r>
              <a:rPr lang="en-US" dirty="0" smtClean="0"/>
              <a:t>/projects/how-voters-get-information/</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a:t>
            </a:fld>
            <a:endParaRPr lang="en-US"/>
          </a:p>
        </p:txBody>
      </p:sp>
    </p:spTree>
    <p:extLst>
      <p:ext uri="{BB962C8B-B14F-4D97-AF65-F5344CB8AC3E}">
        <p14:creationId xmlns:p14="http://schemas.microsoft.com/office/powerpoint/2010/main" val="16261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a:t>
            </a:r>
          </a:p>
        </p:txBody>
      </p:sp>
      <p:sp>
        <p:nvSpPr>
          <p:cNvPr id="4" name="Slide Number Placeholder 3"/>
          <p:cNvSpPr>
            <a:spLocks noGrp="1"/>
          </p:cNvSpPr>
          <p:nvPr>
            <p:ph type="sldNum" sz="quarter" idx="10"/>
          </p:nvPr>
        </p:nvSpPr>
        <p:spPr/>
        <p:txBody>
          <a:bodyPr/>
          <a:lstStyle/>
          <a:p>
            <a:fld id="{CC713703-D750-9D4F-ADAB-C368A0F46C79}" type="slidenum">
              <a:rPr lang="en-US"/>
              <a:pPr/>
              <a:t>15</a:t>
            </a:fld>
            <a:endParaRPr lang="en-US"/>
          </a:p>
        </p:txBody>
      </p:sp>
    </p:spTree>
    <p:extLst>
      <p:ext uri="{BB962C8B-B14F-4D97-AF65-F5344CB8AC3E}">
        <p14:creationId xmlns:p14="http://schemas.microsoft.com/office/powerpoint/2010/main" val="168943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16</a:t>
            </a:fld>
            <a:endParaRPr lang="en-US"/>
          </a:p>
        </p:txBody>
      </p:sp>
    </p:spTree>
    <p:extLst>
      <p:ext uri="{BB962C8B-B14F-4D97-AF65-F5344CB8AC3E}">
        <p14:creationId xmlns:p14="http://schemas.microsoft.com/office/powerpoint/2010/main" val="2054132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13703-D750-9D4F-ADAB-C368A0F46C79}" type="slidenum">
              <a:rPr lang="en-US"/>
              <a:pPr/>
              <a:t>17</a:t>
            </a:fld>
            <a:endParaRPr lang="en-US"/>
          </a:p>
        </p:txBody>
      </p:sp>
    </p:spTree>
    <p:extLst>
      <p:ext uri="{BB962C8B-B14F-4D97-AF65-F5344CB8AC3E}">
        <p14:creationId xmlns:p14="http://schemas.microsoft.com/office/powerpoint/2010/main" val="168943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noticed durin</a:t>
            </a:r>
            <a:r>
              <a:rPr lang="en-US" baseline="0" dirty="0" smtClean="0"/>
              <a:t>g our testing that voters referred back to the Table of Contents while looking at specific pages. This behavior gave us confidence that this page met their unspoken needs. </a:t>
            </a:r>
          </a:p>
          <a:p>
            <a:endParaRPr lang="en-US" baseline="0" dirty="0" smtClean="0"/>
          </a:p>
          <a:p>
            <a:r>
              <a:rPr lang="en-US" baseline="0" dirty="0" smtClean="0"/>
              <a:t>In response to the comments on 2/3/2016, this page might use the title </a:t>
            </a:r>
          </a:p>
          <a:p>
            <a:r>
              <a:rPr lang="en-US" baseline="0" dirty="0" smtClean="0"/>
              <a:t>	What’s in this pamphlet?</a:t>
            </a:r>
          </a:p>
          <a:p>
            <a:endParaRPr lang="en-US" dirty="0" smtClean="0"/>
          </a:p>
          <a:p>
            <a:r>
              <a:rPr lang="en-US" dirty="0" smtClean="0"/>
              <a:t>This page follows the First page in a “chapter” format</a:t>
            </a:r>
            <a:r>
              <a:rPr lang="en-US" baseline="0" dirty="0" smtClean="0"/>
              <a:t>, as described in our Layout and organization document.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18</a:t>
            </a:fld>
            <a:endParaRPr lang="en-US"/>
          </a:p>
        </p:txBody>
      </p:sp>
    </p:spTree>
    <p:extLst>
      <p:ext uri="{BB962C8B-B14F-4D97-AF65-F5344CB8AC3E}">
        <p14:creationId xmlns:p14="http://schemas.microsoft.com/office/powerpoint/2010/main" val="160471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in the 2/3/2016 training noted that using the</a:t>
            </a:r>
            <a:r>
              <a:rPr lang="en-US" baseline="0" dirty="0" smtClean="0"/>
              <a:t> ROV’s script signature or their picture can be considered a form of campaigning. The ROV’s name, office title are fine to accompany the ROV letter.</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20</a:t>
            </a:fld>
            <a:endParaRPr lang="en-US"/>
          </a:p>
        </p:txBody>
      </p:sp>
    </p:spTree>
    <p:extLst>
      <p:ext uri="{BB962C8B-B14F-4D97-AF65-F5344CB8AC3E}">
        <p14:creationId xmlns:p14="http://schemas.microsoft.com/office/powerpoint/2010/main" val="2118017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snack.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follows the First page in a “chapter” format</a:t>
            </a:r>
            <a:r>
              <a:rPr lang="en-US" baseline="0" dirty="0" smtClean="0"/>
              <a:t>, as described in our Layout and organization document. </a:t>
            </a:r>
            <a:endParaRPr lang="en-US"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24</a:t>
            </a:fld>
            <a:endParaRPr lang="en-US"/>
          </a:p>
        </p:txBody>
      </p:sp>
    </p:spTree>
    <p:extLst>
      <p:ext uri="{BB962C8B-B14F-4D97-AF65-F5344CB8AC3E}">
        <p14:creationId xmlns:p14="http://schemas.microsoft.com/office/powerpoint/2010/main" val="65747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(and others like it filling in details of</a:t>
            </a:r>
            <a:r>
              <a:rPr lang="en-US" baseline="0" dirty="0" smtClean="0"/>
              <a:t> ways to vote)</a:t>
            </a:r>
            <a:r>
              <a:rPr lang="en-US" dirty="0" smtClean="0"/>
              <a:t> follows the detail format</a:t>
            </a:r>
            <a:r>
              <a:rPr lang="en-US" baseline="0" dirty="0" smtClean="0"/>
              <a:t>, as described in our Layout and organization document</a:t>
            </a:r>
          </a:p>
        </p:txBody>
      </p:sp>
      <p:sp>
        <p:nvSpPr>
          <p:cNvPr id="4" name="Slide Number Placeholder 3"/>
          <p:cNvSpPr>
            <a:spLocks noGrp="1"/>
          </p:cNvSpPr>
          <p:nvPr>
            <p:ph type="sldNum" sz="quarter" idx="10"/>
          </p:nvPr>
        </p:nvSpPr>
        <p:spPr/>
        <p:txBody>
          <a:bodyPr/>
          <a:lstStyle/>
          <a:p>
            <a:fld id="{CC713703-D750-9D4F-ADAB-C368A0F46C79}" type="slidenum">
              <a:rPr lang="en-US" smtClean="0"/>
              <a:pPr/>
              <a:t>25</a:t>
            </a:fld>
            <a:endParaRPr lang="en-US"/>
          </a:p>
        </p:txBody>
      </p:sp>
    </p:spTree>
    <p:extLst>
      <p:ext uri="{BB962C8B-B14F-4D97-AF65-F5344CB8AC3E}">
        <p14:creationId xmlns:p14="http://schemas.microsoft.com/office/powerpoint/2010/main" val="413645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28</a:t>
            </a:fld>
            <a:endParaRPr lang="en-US"/>
          </a:p>
        </p:txBody>
      </p:sp>
    </p:spTree>
    <p:extLst>
      <p:ext uri="{BB962C8B-B14F-4D97-AF65-F5344CB8AC3E}">
        <p14:creationId xmlns:p14="http://schemas.microsoft.com/office/powerpoint/2010/main" val="58469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Layout notes for multiple languages</a:t>
            </a:r>
            <a:r>
              <a:rPr lang="en-US" baseline="0" dirty="0" smtClean="0"/>
              <a:t> on the cover are shown within the Layout and organization document. </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29</a:t>
            </a:fld>
            <a:endParaRPr lang="en-US"/>
          </a:p>
        </p:txBody>
      </p:sp>
    </p:spTree>
    <p:extLst>
      <p:ext uri="{BB962C8B-B14F-4D97-AF65-F5344CB8AC3E}">
        <p14:creationId xmlns:p14="http://schemas.microsoft.com/office/powerpoint/2010/main" val="34136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 icons and illustrations in 3 file</a:t>
            </a:r>
            <a:r>
              <a:rPr lang="en-US" baseline="0" dirty="0" smtClean="0"/>
              <a:t> types which correspond to 3 intended uses.</a:t>
            </a:r>
          </a:p>
          <a:p>
            <a:r>
              <a:rPr lang="en-US" baseline="0" dirty="0" smtClean="0"/>
              <a:t>Files in .jpg format are good for printing, including banners, poster, and ordinary documents.</a:t>
            </a:r>
          </a:p>
          <a:p>
            <a:r>
              <a:rPr lang="en-US" baseline="0" dirty="0" smtClean="0"/>
              <a:t>Files in .</a:t>
            </a:r>
            <a:r>
              <a:rPr lang="en-US" baseline="0" dirty="0" err="1" smtClean="0"/>
              <a:t>png</a:t>
            </a:r>
            <a:r>
              <a:rPr lang="en-US" baseline="0" dirty="0" smtClean="0"/>
              <a:t> format are sufficient for screen, including webpages.</a:t>
            </a:r>
          </a:p>
          <a:p>
            <a:r>
              <a:rPr lang="en-US" baseline="0" dirty="0" smtClean="0"/>
              <a:t>Files in .</a:t>
            </a:r>
            <a:r>
              <a:rPr lang="en-US" baseline="0" dirty="0" err="1" smtClean="0"/>
              <a:t>tif</a:t>
            </a:r>
            <a:r>
              <a:rPr lang="en-US" baseline="0" dirty="0" smtClean="0"/>
              <a:t> format are intended for large format poster or banners.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30</a:t>
            </a:fld>
            <a:endParaRPr lang="en-US"/>
          </a:p>
        </p:txBody>
      </p:sp>
    </p:spTree>
    <p:extLst>
      <p:ext uri="{BB962C8B-B14F-4D97-AF65-F5344CB8AC3E}">
        <p14:creationId xmlns:p14="http://schemas.microsoft.com/office/powerpoint/2010/main" val="1635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/sites/default/files/jobs/Webinar1-Overview-2015-0427.pdf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a:t>
            </a:fld>
            <a:endParaRPr lang="en-US"/>
          </a:p>
        </p:txBody>
      </p:sp>
    </p:spTree>
    <p:extLst>
      <p:ext uri="{BB962C8B-B14F-4D97-AF65-F5344CB8AC3E}">
        <p14:creationId xmlns:p14="http://schemas.microsoft.com/office/powerpoint/2010/main" val="541963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structure</a:t>
            </a:r>
            <a:r>
              <a:rPr lang="en-US" baseline="0" dirty="0" smtClean="0"/>
              <a:t> combines a table layout, with Q&amp;A.</a:t>
            </a:r>
          </a:p>
          <a:p>
            <a:r>
              <a:rPr lang="en-US" baseline="0" dirty="0" smtClean="0"/>
              <a:t>At a glance it’s clear that there are 3 columns, which helped voters see that there are three different types of primaries.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32</a:t>
            </a:fld>
            <a:endParaRPr lang="en-US"/>
          </a:p>
        </p:txBody>
      </p:sp>
    </p:spTree>
    <p:extLst>
      <p:ext uri="{BB962C8B-B14F-4D97-AF65-F5344CB8AC3E}">
        <p14:creationId xmlns:p14="http://schemas.microsoft.com/office/powerpoint/2010/main" val="419459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follows the First page in a “chapter” format</a:t>
            </a:r>
            <a:r>
              <a:rPr lang="en-US" baseline="0" dirty="0" smtClean="0"/>
              <a:t>, as described in our Layout and organization document. </a:t>
            </a:r>
            <a:endParaRPr lang="en-US"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34</a:t>
            </a:fld>
            <a:endParaRPr lang="en-US"/>
          </a:p>
        </p:txBody>
      </p:sp>
    </p:spTree>
    <p:extLst>
      <p:ext uri="{BB962C8B-B14F-4D97-AF65-F5344CB8AC3E}">
        <p14:creationId xmlns:p14="http://schemas.microsoft.com/office/powerpoint/2010/main" val="44432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a:t>
            </a:r>
          </a:p>
          <a:p>
            <a:r>
              <a:rPr lang="en-US" baseline="0" dirty="0" smtClean="0"/>
              <a:t>Overview </a:t>
            </a:r>
          </a:p>
          <a:p>
            <a:r>
              <a:rPr lang="en-US" baseline="0" dirty="0" smtClean="0"/>
              <a:t>Ballot Question in the guide</a:t>
            </a:r>
          </a:p>
          <a:p>
            <a:r>
              <a:rPr lang="en-US" baseline="0" dirty="0" smtClean="0"/>
              <a:t>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40</a:t>
            </a:fld>
            <a:endParaRPr lang="en-US"/>
          </a:p>
        </p:txBody>
      </p:sp>
    </p:spTree>
    <p:extLst>
      <p:ext uri="{BB962C8B-B14F-4D97-AF65-F5344CB8AC3E}">
        <p14:creationId xmlns:p14="http://schemas.microsoft.com/office/powerpoint/2010/main" val="817418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dirty="0" smtClean="0">
                <a:solidFill>
                  <a:schemeClr val="tx1"/>
                </a:solidFill>
              </a:rPr>
              <a:t>We learned</a:t>
            </a:r>
            <a:endParaRPr lang="en-US" sz="1200" dirty="0" smtClean="0">
              <a:solidFill>
                <a:schemeClr val="tx1"/>
              </a:solidFill>
            </a:endParaRPr>
          </a:p>
          <a:p>
            <a:pPr marL="0" indent="0" fontAlgn="base">
              <a:buNone/>
            </a:pPr>
            <a:r>
              <a:rPr lang="en-US" sz="1200" dirty="0" smtClean="0"/>
              <a:t>An overview page helps the voter understand the big picture. </a:t>
            </a:r>
          </a:p>
          <a:p>
            <a:pPr fontAlgn="base"/>
            <a:r>
              <a:rPr lang="en-US" sz="1200" dirty="0" smtClean="0"/>
              <a:t>What are we voting about?</a:t>
            </a:r>
          </a:p>
          <a:p>
            <a:pPr fontAlgn="base"/>
            <a:r>
              <a:rPr lang="en-US" sz="1200" dirty="0" smtClean="0"/>
              <a:t>What does my vote mean?</a:t>
            </a:r>
          </a:p>
          <a:p>
            <a:pPr fontAlgn="base"/>
            <a:r>
              <a:rPr lang="en-US" sz="1200" dirty="0" smtClean="0"/>
              <a:t>Who in my community supports or opposes this measure?</a:t>
            </a:r>
          </a:p>
          <a:p>
            <a:pPr lvl="0" fontAlgn="base"/>
            <a:endParaRPr lang="en-US" sz="1400" b="1" dirty="0" smtClean="0"/>
          </a:p>
          <a:p>
            <a:pPr marL="0" marR="0" lvl="0" indent="0" algn="l" defTabSz="457200" rtl="0" eaLnBrk="1" fontAlgn="base" latinLnBrk="0" hangingPunct="1">
              <a:lnSpc>
                <a:spcPct val="100000"/>
              </a:lnSpc>
              <a:spcBef>
                <a:spcPts val="0"/>
              </a:spcBef>
              <a:spcAft>
                <a:spcPts val="0"/>
              </a:spcAft>
              <a:buClrTx/>
              <a:buSzTx/>
              <a:buFontTx/>
              <a:buNone/>
              <a:tabLst/>
              <a:defRPr/>
            </a:pPr>
            <a:r>
              <a:rPr lang="en-US" sz="1400" dirty="0" smtClean="0"/>
              <a:t>This page follows the detailed contents format</a:t>
            </a:r>
            <a:r>
              <a:rPr lang="en-US" sz="1400" baseline="0" dirty="0" smtClean="0"/>
              <a:t>, as described in our Layout and organization document. There is a specific description of this page starting on the page numbered 7.</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41</a:t>
            </a:fld>
            <a:endParaRPr lang="en-US"/>
          </a:p>
        </p:txBody>
      </p:sp>
    </p:spTree>
    <p:extLst>
      <p:ext uri="{BB962C8B-B14F-4D97-AF65-F5344CB8AC3E}">
        <p14:creationId xmlns:p14="http://schemas.microsoft.com/office/powerpoint/2010/main" val="112179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Make the text as large as possible, especially on the first page, so it is inviting.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 use language that more voters understand: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 Reply</a:t>
            </a:r>
            <a:r>
              <a:rPr lang="en-US" sz="1200" baseline="0" dirty="0" smtClean="0"/>
              <a:t> (rather than Rebuttal)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Without an overview page, the order of the information in the prototype does not work well. Voters are not ready to read the arguments, before seeing the ballot language and</a:t>
            </a:r>
            <a:r>
              <a:rPr lang="en-US" sz="1200" baseline="0" dirty="0" smtClean="0"/>
              <a:t> some</a:t>
            </a:r>
            <a:r>
              <a:rPr lang="en-US" sz="1200" dirty="0" smtClean="0"/>
              <a:t> introduction to the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New voters had trouble understanding that the question itself is on the ballot.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a:t>
            </a:r>
            <a:r>
              <a:rPr lang="en-US" sz="1200" baseline="0" dirty="0" smtClean="0"/>
              <a:t> recommend full text last, so that the voter gets to bite and snack before diving into the whole meal.</a:t>
            </a:r>
            <a:endParaRPr lang="en-US" sz="1200"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42</a:t>
            </a:fld>
            <a:endParaRPr lang="en-US"/>
          </a:p>
        </p:txBody>
      </p:sp>
    </p:spTree>
    <p:extLst>
      <p:ext uri="{BB962C8B-B14F-4D97-AF65-F5344CB8AC3E}">
        <p14:creationId xmlns:p14="http://schemas.microsoft.com/office/powerpoint/2010/main" val="257035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US" sz="1400" dirty="0" smtClean="0"/>
              <a:t>Impartial analysis is recognized as trustworthy by voters.</a:t>
            </a:r>
          </a:p>
          <a:p>
            <a:pPr marL="0" indent="0" fontAlgn="base">
              <a:buNone/>
            </a:pPr>
            <a:endParaRPr lang="en-US" sz="1400" dirty="0" smtClean="0"/>
          </a:p>
          <a:p>
            <a:pPr marL="0" indent="0" fontAlgn="base">
              <a:buNone/>
            </a:pPr>
            <a:r>
              <a:rPr lang="en-US" sz="1400" dirty="0" smtClean="0"/>
              <a:t>It’s often difficult to know what your vote means, because of the way a ballot measure is phrased. </a:t>
            </a:r>
          </a:p>
          <a:p>
            <a:pPr fontAlgn="base"/>
            <a:r>
              <a:rPr lang="en-US" sz="1200" dirty="0" smtClean="0"/>
              <a:t>Most voters recall being confused by a measure phrased as a negative - for which voting “no”</a:t>
            </a:r>
            <a:r>
              <a:rPr lang="en-US" sz="1200" baseline="0" dirty="0" smtClean="0"/>
              <a:t> means</a:t>
            </a:r>
            <a:r>
              <a:rPr lang="en-US" sz="1200" dirty="0" smtClean="0"/>
              <a:t> supporting the substance of the measure.</a:t>
            </a:r>
          </a:p>
          <a:p>
            <a:pPr fontAlgn="base"/>
            <a:endParaRPr lang="en-US" sz="1200" dirty="0" smtClean="0"/>
          </a:p>
          <a:p>
            <a:pPr marL="0" marR="0" lvl="1" indent="0" algn="l" defTabSz="457200" rtl="0" eaLnBrk="1" fontAlgn="base" latinLnBrk="0" hangingPunct="1">
              <a:lnSpc>
                <a:spcPct val="100000"/>
              </a:lnSpc>
              <a:spcBef>
                <a:spcPts val="0"/>
              </a:spcBef>
              <a:spcAft>
                <a:spcPts val="0"/>
              </a:spcAft>
              <a:buClrTx/>
              <a:buSzTx/>
              <a:buFontTx/>
              <a:buNone/>
              <a:tabLst/>
              <a:defRPr/>
            </a:pPr>
            <a:r>
              <a:rPr lang="en-US" sz="1200" dirty="0" smtClean="0">
                <a:solidFill>
                  <a:schemeClr val="tx2"/>
                </a:solidFill>
                <a:latin typeface="ClearviewADA" charset="0"/>
                <a:ea typeface="ClearviewADA" charset="0"/>
                <a:cs typeface="ClearviewADA" charset="0"/>
              </a:rPr>
              <a:t>Note: There was a discussion at New Law (12/2015) about requiring the counsel to write the Yes/No statements for counties where this is not already current practice.</a:t>
            </a:r>
          </a:p>
          <a:p>
            <a:pPr marL="0" marR="0" lvl="1" indent="0" algn="l" defTabSz="457200" rtl="0" eaLnBrk="1" fontAlgn="base" latinLnBrk="0" hangingPunct="1">
              <a:lnSpc>
                <a:spcPct val="100000"/>
              </a:lnSpc>
              <a:spcBef>
                <a:spcPts val="0"/>
              </a:spcBef>
              <a:spcAft>
                <a:spcPts val="0"/>
              </a:spcAft>
              <a:buClrTx/>
              <a:buSzTx/>
              <a:buFontTx/>
              <a:buNone/>
              <a:tabLst/>
              <a:defRPr/>
            </a:pPr>
            <a:r>
              <a:rPr lang="en-US" dirty="0" smtClean="0">
                <a:solidFill>
                  <a:schemeClr val="tx2"/>
                </a:solidFill>
                <a:latin typeface="ClearviewADA" charset="0"/>
                <a:ea typeface="ClearviewADA" charset="0"/>
                <a:cs typeface="ClearviewADA" charset="0"/>
              </a:rPr>
              <a:t>Alternatively, since the statements are usually at the end of the analysis, AND if the analysis fits on the first page, we suggest asking the county counsel to include a heading "</a:t>
            </a:r>
            <a:r>
              <a:rPr lang="en-US" b="1" dirty="0" smtClean="0">
                <a:solidFill>
                  <a:schemeClr val="tx2"/>
                </a:solidFill>
                <a:latin typeface="ClearviewADA" charset="0"/>
                <a:ea typeface="ClearviewADA" charset="0"/>
                <a:cs typeface="ClearviewADA" charset="0"/>
              </a:rPr>
              <a:t>What your vote means" </a:t>
            </a:r>
            <a:r>
              <a:rPr lang="en-US" dirty="0" smtClean="0">
                <a:solidFill>
                  <a:schemeClr val="tx2"/>
                </a:solidFill>
                <a:latin typeface="ClearviewADA" charset="0"/>
                <a:ea typeface="ClearviewADA" charset="0"/>
                <a:cs typeface="ClearviewADA" charset="0"/>
              </a:rPr>
              <a:t>to make the information more useful</a:t>
            </a:r>
          </a:p>
          <a:p>
            <a:pPr marL="0" marR="0" lvl="1" indent="0" algn="l" defTabSz="457200" rtl="0" eaLnBrk="1" fontAlgn="base" latinLnBrk="0" hangingPunct="1">
              <a:lnSpc>
                <a:spcPct val="100000"/>
              </a:lnSpc>
              <a:spcBef>
                <a:spcPts val="0"/>
              </a:spcBef>
              <a:spcAft>
                <a:spcPts val="0"/>
              </a:spcAft>
              <a:buClrTx/>
              <a:buSzTx/>
              <a:buFontTx/>
              <a:buNone/>
              <a:tabLst/>
              <a:defRPr/>
            </a:pPr>
            <a:endParaRPr lang="en-US" sz="1200" dirty="0" smtClean="0">
              <a:solidFill>
                <a:schemeClr val="tx2"/>
              </a:solidFill>
              <a:latin typeface="ClearviewADA" charset="0"/>
              <a:ea typeface="ClearviewADA" charset="0"/>
              <a:cs typeface="ClearviewADA" charset="0"/>
            </a:endParaRPr>
          </a:p>
          <a:p>
            <a:pPr fontAlgn="base"/>
            <a:endParaRPr lang="en-US" sz="120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43</a:t>
            </a:fld>
            <a:endParaRPr lang="en-US"/>
          </a:p>
        </p:txBody>
      </p:sp>
    </p:spTree>
    <p:extLst>
      <p:ext uri="{BB962C8B-B14F-4D97-AF65-F5344CB8AC3E}">
        <p14:creationId xmlns:p14="http://schemas.microsoft.com/office/powerpoint/2010/main" val="633758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pages follow the detailed page format</a:t>
            </a:r>
            <a:r>
              <a:rPr lang="en-US" baseline="0" dirty="0" smtClean="0"/>
              <a:t>, as described in our Layout and organization document. </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44</a:t>
            </a:fld>
            <a:endParaRPr lang="en-US"/>
          </a:p>
        </p:txBody>
      </p:sp>
    </p:spTree>
    <p:extLst>
      <p:ext uri="{BB962C8B-B14F-4D97-AF65-F5344CB8AC3E}">
        <p14:creationId xmlns:p14="http://schemas.microsoft.com/office/powerpoint/2010/main" val="373063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when a voter moves within California,</a:t>
            </a:r>
            <a:r>
              <a:rPr lang="en-US" baseline="0" dirty="0" smtClean="0"/>
              <a:t> they’ll know it’s an official election guide because it looks like it!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46</a:t>
            </a:fld>
            <a:endParaRPr lang="en-US"/>
          </a:p>
        </p:txBody>
      </p:sp>
    </p:spTree>
    <p:extLst>
      <p:ext uri="{BB962C8B-B14F-4D97-AF65-F5344CB8AC3E}">
        <p14:creationId xmlns:p14="http://schemas.microsoft.com/office/powerpoint/2010/main" val="261539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information on this page</a:t>
            </a:r>
            <a:br>
              <a:rPr lang="en-US" dirty="0" smtClean="0"/>
            </a:br>
            <a:r>
              <a:rPr lang="en-US" dirty="0" smtClean="0"/>
              <a:t>-  </a:t>
            </a:r>
            <a:r>
              <a:rPr lang="en-US" sz="1200" b="0" i="0" kern="1200" dirty="0" smtClean="0">
                <a:solidFill>
                  <a:schemeClr val="tx1"/>
                </a:solidFill>
                <a:effectLst/>
                <a:latin typeface="+mn-lt"/>
                <a:ea typeface="+mn-ea"/>
                <a:cs typeface="+mn-cs"/>
              </a:rPr>
              <a:t>County</a:t>
            </a:r>
            <a:r>
              <a:rPr lang="en-US" sz="1200" b="0" i="0" kern="1200" baseline="0" dirty="0" smtClean="0">
                <a:solidFill>
                  <a:schemeClr val="tx1"/>
                </a:solidFill>
                <a:effectLst/>
                <a:latin typeface="+mn-lt"/>
                <a:ea typeface="+mn-ea"/>
                <a:cs typeface="+mn-cs"/>
              </a:rPr>
              <a:t> </a:t>
            </a:r>
          </a:p>
          <a:p>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itle of book</a:t>
            </a:r>
          </a:p>
          <a:p>
            <a:pPr marL="171450" indent="-171450">
              <a:buFontTx/>
              <a:buChar char="-"/>
            </a:pPr>
            <a:r>
              <a:rPr lang="en-US" sz="1200" b="0" i="0" kern="1200" dirty="0" smtClean="0">
                <a:solidFill>
                  <a:schemeClr val="tx1"/>
                </a:solidFill>
                <a:effectLst/>
                <a:latin typeface="+mn-lt"/>
                <a:ea typeface="+mn-ea"/>
                <a:cs typeface="+mn-cs"/>
              </a:rPr>
              <a:t>Election</a:t>
            </a:r>
          </a:p>
          <a:p>
            <a:pPr marL="171450" indent="-171450">
              <a:buFontTx/>
              <a:buChar char="-"/>
            </a:pPr>
            <a:r>
              <a:rPr lang="en-US" sz="1200" b="0" i="0" kern="1200" dirty="0" smtClean="0">
                <a:solidFill>
                  <a:schemeClr val="tx1"/>
                </a:solidFill>
                <a:effectLst/>
                <a:latin typeface="+mn-lt"/>
                <a:ea typeface="+mn-ea"/>
                <a:cs typeface="+mn-cs"/>
              </a:rPr>
              <a:t>Where’s your polling place</a:t>
            </a:r>
          </a:p>
          <a:p>
            <a:pPr marL="171450" indent="-171450">
              <a:buFontTx/>
              <a:buChar char="-"/>
            </a:pPr>
            <a:r>
              <a:rPr lang="en-US" sz="1200" b="0" i="0" kern="1200" dirty="0" smtClean="0">
                <a:solidFill>
                  <a:schemeClr val="tx1"/>
                </a:solidFill>
                <a:effectLst/>
                <a:latin typeface="+mn-lt"/>
                <a:ea typeface="+mn-ea"/>
                <a:cs typeface="+mn-cs"/>
              </a:rPr>
              <a:t>Contact info</a:t>
            </a:r>
          </a:p>
          <a:p>
            <a:pPr marL="171450" indent="-171450">
              <a:buFontTx/>
              <a:buChar char="-"/>
            </a:pPr>
            <a:endParaRPr lang="en-US" sz="1200" b="0" i="0" kern="1200" dirty="0" smtClean="0">
              <a:solidFill>
                <a:schemeClr val="tx1"/>
              </a:solidFill>
              <a:effectLst/>
              <a:latin typeface="+mn-lt"/>
              <a:ea typeface="+mn-ea"/>
              <a:cs typeface="+mn-cs"/>
            </a:endParaRPr>
          </a:p>
          <a:p>
            <a:r>
              <a:rPr lang="en-US" dirty="0" smtClean="0"/>
              <a:t>Plenty of white space – no distractions from the messages.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47</a:t>
            </a:fld>
            <a:endParaRPr lang="en-US"/>
          </a:p>
        </p:txBody>
      </p:sp>
    </p:spTree>
    <p:extLst>
      <p:ext uri="{BB962C8B-B14F-4D97-AF65-F5344CB8AC3E}">
        <p14:creationId xmlns:p14="http://schemas.microsoft.com/office/powerpoint/2010/main" val="269619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love your feedback, because it will help us improve this training for the new group on March 1.</a:t>
            </a:r>
          </a:p>
          <a:p>
            <a:r>
              <a:rPr lang="en-US" sz="1200" b="0" i="0" kern="1200" dirty="0" smtClean="0">
                <a:solidFill>
                  <a:schemeClr val="tx1"/>
                </a:solidFill>
                <a:effectLst/>
                <a:latin typeface="+mn-lt"/>
                <a:ea typeface="+mn-ea"/>
                <a:cs typeface="+mn-cs"/>
              </a:rPr>
              <a:t>We (CCD) are happy to help, and you can call on Allison for moral support and to discuss code issues </a:t>
            </a:r>
          </a:p>
          <a:p>
            <a:pPr marL="171450" indent="-171450">
              <a:buFontTx/>
              <a:buChar char="-"/>
            </a:pPr>
            <a:r>
              <a:rPr lang="en-US" sz="1200" b="0" i="0" kern="1200" dirty="0" smtClean="0">
                <a:solidFill>
                  <a:schemeClr val="tx1"/>
                </a:solidFill>
                <a:effectLst/>
                <a:latin typeface="+mn-lt"/>
                <a:ea typeface="+mn-ea"/>
                <a:cs typeface="+mn-cs"/>
              </a:rPr>
              <a:t>We’d love to see your work for our collection. </a:t>
            </a:r>
          </a:p>
          <a:p>
            <a:pPr marL="171450" indent="-171450">
              <a:buFontTx/>
              <a:buChar char="-"/>
            </a:pPr>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will be collectiong </a:t>
            </a:r>
            <a:r>
              <a:rPr lang="en-US" sz="1200" b="0" i="0" kern="1200" dirty="0" smtClean="0">
                <a:solidFill>
                  <a:schemeClr val="tx1"/>
                </a:solidFill>
                <a:effectLst/>
                <a:latin typeface="+mn-lt"/>
                <a:ea typeface="+mn-ea"/>
                <a:cs typeface="+mn-cs"/>
              </a:rPr>
              <a:t>of all voter guides in the state for the primary and general, as we did in 2014</a:t>
            </a:r>
          </a:p>
          <a:p>
            <a:pPr marL="171450" indent="-171450">
              <a:buFontTx/>
              <a:buChar char="-"/>
            </a:pPr>
            <a:r>
              <a:rPr lang="en-US" sz="1200" b="0" i="0" kern="1200" dirty="0" smtClean="0">
                <a:solidFill>
                  <a:schemeClr val="tx1"/>
                </a:solidFill>
                <a:effectLst/>
                <a:latin typeface="+mn-lt"/>
                <a:ea typeface="+mn-ea"/>
                <a:cs typeface="+mn-cs"/>
              </a:rPr>
              <a:t>If you need any illustrations, or variations on the current ones, let us know</a:t>
            </a:r>
          </a:p>
          <a:p>
            <a:pPr marL="171450" indent="-171450">
              <a:buFontTx/>
              <a:buChar char="-"/>
            </a:pPr>
            <a:r>
              <a:rPr lang="en-US" sz="1200" b="0" i="0" kern="1200" dirty="0" smtClean="0">
                <a:solidFill>
                  <a:schemeClr val="tx1"/>
                </a:solidFill>
                <a:effectLst/>
                <a:latin typeface="+mn-lt"/>
                <a:ea typeface="+mn-ea"/>
                <a:cs typeface="+mn-cs"/>
              </a:rPr>
              <a:t>Thanks for being here!</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51</a:t>
            </a:fld>
            <a:endParaRPr lang="en-US"/>
          </a:p>
        </p:txBody>
      </p:sp>
    </p:spTree>
    <p:extLst>
      <p:ext uri="{BB962C8B-B14F-4D97-AF65-F5344CB8AC3E}">
        <p14:creationId xmlns:p14="http://schemas.microsoft.com/office/powerpoint/2010/main" val="168939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/sites/default/files/jobs/Webinar2-Visual-Presentation-2015-0427.pdf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a:t>
            </a:fld>
            <a:endParaRPr lang="en-US"/>
          </a:p>
        </p:txBody>
      </p:sp>
    </p:spTree>
    <p:extLst>
      <p:ext uri="{BB962C8B-B14F-4D97-AF65-F5344CB8AC3E}">
        <p14:creationId xmlns:p14="http://schemas.microsoft.com/office/powerpoint/2010/main" val="1306582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13703-D750-9D4F-ADAB-C368A0F46C79}" type="slidenum">
              <a:rPr lang="uk-UA"/>
              <a:pPr/>
              <a:t>53</a:t>
            </a:fld>
            <a:endParaRPr lang="uk-UA"/>
          </a:p>
        </p:txBody>
      </p:sp>
    </p:spTree>
    <p:extLst>
      <p:ext uri="{BB962C8B-B14F-4D97-AF65-F5344CB8AC3E}">
        <p14:creationId xmlns:p14="http://schemas.microsoft.com/office/powerpoint/2010/main" val="3501396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7900" y="544513"/>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5180013" y="6513513"/>
            <a:ext cx="3962400" cy="342900"/>
          </a:xfrm>
          <a:prstGeom prst="rect">
            <a:avLst/>
          </a:prstGeom>
        </p:spPr>
        <p:txBody>
          <a:bodyPr/>
          <a:lstStyle/>
          <a:p>
            <a:pPr>
              <a:defRPr/>
            </a:pPr>
            <a:fld id="{03D5464F-AEAD-DA49-9F21-C09E603484B0}" type="slidenum">
              <a:rPr lang="en-US" smtClean="0"/>
              <a:pPr>
                <a:defRPr/>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/sites/default/files/jobs/Webinar3-Civic%20Literacy-2015-0423.pdf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6</a:t>
            </a:fld>
            <a:endParaRPr lang="en-US"/>
          </a:p>
        </p:txBody>
      </p:sp>
    </p:spTree>
    <p:extLst>
      <p:ext uri="{BB962C8B-B14F-4D97-AF65-F5344CB8AC3E}">
        <p14:creationId xmlns:p14="http://schemas.microsoft.com/office/powerpoint/2010/main" val="38906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a:t>
            </a:r>
          </a:p>
          <a:p>
            <a:r>
              <a:rPr lang="en-US" dirty="0" smtClean="0"/>
              <a:t>https://</a:t>
            </a:r>
            <a:r>
              <a:rPr lang="en-US" dirty="0" err="1" smtClean="0"/>
              <a:t>cavotes.org</a:t>
            </a:r>
            <a:r>
              <a:rPr lang="en-US" dirty="0" smtClean="0"/>
              <a:t>/sites/default/files/jobs/Webinar4-Plain%20Language-2015-0423.pdf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7</a:t>
            </a:fld>
            <a:endParaRPr lang="en-US"/>
          </a:p>
        </p:txBody>
      </p:sp>
    </p:spTree>
    <p:extLst>
      <p:ext uri="{BB962C8B-B14F-4D97-AF65-F5344CB8AC3E}">
        <p14:creationId xmlns:p14="http://schemas.microsoft.com/office/powerpoint/2010/main" val="171205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manual at</a:t>
            </a:r>
            <a:r>
              <a:rPr lang="en-US" baseline="0" dirty="0" smtClean="0"/>
              <a:t> </a:t>
            </a:r>
            <a:r>
              <a:rPr lang="en-US" dirty="0" smtClean="0"/>
              <a:t>https://</a:t>
            </a:r>
            <a:r>
              <a:rPr lang="en-US" dirty="0" err="1" smtClean="0"/>
              <a:t>cavotes.org</a:t>
            </a:r>
            <a:r>
              <a:rPr lang="en-US" dirty="0" smtClean="0"/>
              <a:t>/announcement/2015/</a:t>
            </a:r>
            <a:r>
              <a:rPr lang="en-US" dirty="0" err="1" smtClean="0"/>
              <a:t>feb</a:t>
            </a:r>
            <a:r>
              <a:rPr lang="en-US" dirty="0" smtClean="0"/>
              <a:t>/best-practices-manual-official-voter-information-guides-released</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8</a:t>
            </a:fld>
            <a:endParaRPr lang="en-US"/>
          </a:p>
        </p:txBody>
      </p:sp>
    </p:spTree>
    <p:extLst>
      <p:ext uri="{BB962C8B-B14F-4D97-AF65-F5344CB8AC3E}">
        <p14:creationId xmlns:p14="http://schemas.microsoft.com/office/powerpoint/2010/main" val="187906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10</a:t>
            </a:fld>
            <a:endParaRPr lang="en-US"/>
          </a:p>
        </p:txBody>
      </p:sp>
    </p:spTree>
    <p:extLst>
      <p:ext uri="{BB962C8B-B14F-4D97-AF65-F5344CB8AC3E}">
        <p14:creationId xmlns:p14="http://schemas.microsoft.com/office/powerpoint/2010/main" val="25588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Fonts:</a:t>
            </a:r>
            <a:r>
              <a:rPr lang="en-US" baseline="0" dirty="0" smtClean="0"/>
              <a:t>  Any modern san serif font (including Arial, Helvetica, </a:t>
            </a:r>
            <a:r>
              <a:rPr lang="en-US" baseline="0" dirty="0" err="1" smtClean="0"/>
              <a:t>Univers</a:t>
            </a:r>
            <a:r>
              <a:rPr lang="en-US" baseline="0" dirty="0" smtClean="0"/>
              <a:t>, Calibri) will work.</a:t>
            </a:r>
          </a:p>
          <a:p>
            <a:r>
              <a:rPr lang="en-US" baseline="0" dirty="0" smtClean="0"/>
              <a:t>We like Clearview ADA. It was designed for good legibility to help people with visual disablities like dyslexia. The font is available at special pricing for election officials.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11</a:t>
            </a:fld>
            <a:endParaRPr lang="en-US"/>
          </a:p>
        </p:txBody>
      </p:sp>
    </p:spTree>
    <p:extLst>
      <p:ext uri="{BB962C8B-B14F-4D97-AF65-F5344CB8AC3E}">
        <p14:creationId xmlns:p14="http://schemas.microsoft.com/office/powerpoint/2010/main" val="184202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12</a:t>
            </a:fld>
            <a:endParaRPr lang="en-US"/>
          </a:p>
        </p:txBody>
      </p:sp>
    </p:spTree>
    <p:extLst>
      <p:ext uri="{BB962C8B-B14F-4D97-AF65-F5344CB8AC3E}">
        <p14:creationId xmlns:p14="http://schemas.microsoft.com/office/powerpoint/2010/main" val="161986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281B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0400"/>
            <a:ext cx="7772400" cy="2521450"/>
          </a:xfrm>
        </p:spPr>
        <p:txBody>
          <a:bodyPr anchor="b">
            <a:noAutofit/>
          </a:bodyPr>
          <a:lstStyle>
            <a:lvl1pPr algn="l">
              <a:defRPr sz="4800" baseline="0">
                <a:solidFill>
                  <a:schemeClr val="bg1"/>
                </a:solidFill>
              </a:defRPr>
            </a:lvl1pPr>
          </a:lstStyle>
          <a:p>
            <a:r>
              <a:rPr lang="en-US" dirty="0"/>
              <a:t>Insert title here</a:t>
            </a:r>
          </a:p>
        </p:txBody>
      </p:sp>
      <p:sp>
        <p:nvSpPr>
          <p:cNvPr id="4" name="Rectangle 3"/>
          <p:cNvSpPr/>
          <p:nvPr userDrawn="1"/>
        </p:nvSpPr>
        <p:spPr>
          <a:xfrm>
            <a:off x="0" y="3548483"/>
            <a:ext cx="9144000" cy="330951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3895976"/>
            <a:ext cx="7772400" cy="1752600"/>
          </a:xfrm>
        </p:spPr>
        <p:txBody>
          <a:bodyPr>
            <a:normAutofit/>
          </a:bodyPr>
          <a:lstStyle>
            <a:lvl1pPr marL="0" indent="0" algn="l">
              <a:buNone/>
              <a:defRPr sz="3600">
                <a:solidFill>
                  <a:srgbClr val="4D56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CD-2-color-320-132.gi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5146" y="5983972"/>
            <a:ext cx="2118853" cy="874027"/>
          </a:xfrm>
          <a:prstGeom prst="rect">
            <a:avLst/>
          </a:prstGeom>
        </p:spPr>
      </p:pic>
    </p:spTree>
    <p:extLst>
      <p:ext uri="{BB962C8B-B14F-4D97-AF65-F5344CB8AC3E}">
        <p14:creationId xmlns:p14="http://schemas.microsoft.com/office/powerpoint/2010/main" val="177120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5442" y="5381437"/>
            <a:ext cx="5486400" cy="566738"/>
          </a:xfrm>
        </p:spPr>
        <p:txBody>
          <a:bodyPr anchor="b"/>
          <a:lstStyle>
            <a:lvl1pPr algn="r">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798688" y="612775"/>
            <a:ext cx="7463154" cy="4677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88587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5154" y="2976249"/>
            <a:ext cx="5641645" cy="1143000"/>
          </a:xfrm>
        </p:spPr>
        <p:txBody>
          <a:bodyPr/>
          <a:lstStyle>
            <a:lvl1pPr>
              <a:defRPr sz="4000">
                <a:solidFill>
                  <a:schemeClr val="tx1"/>
                </a:solidFill>
              </a:defRPr>
            </a:lvl1pPr>
          </a:lstStyle>
          <a:p>
            <a:r>
              <a:rPr lang="en-US"/>
              <a:t>Click to edit Master title style</a:t>
            </a:r>
          </a:p>
        </p:txBody>
      </p:sp>
      <p:sp>
        <p:nvSpPr>
          <p:cNvPr id="4" name="Content Placeholder 3"/>
          <p:cNvSpPr>
            <a:spLocks noGrp="1"/>
          </p:cNvSpPr>
          <p:nvPr>
            <p:ph sz="quarter" idx="10"/>
          </p:nvPr>
        </p:nvSpPr>
        <p:spPr>
          <a:xfrm>
            <a:off x="3044825" y="4260850"/>
            <a:ext cx="5641975" cy="1365250"/>
          </a:xfrm>
        </p:spPr>
        <p:txBody>
          <a:bodyPr>
            <a:noAutofit/>
          </a:bodyPr>
          <a:lstStyle>
            <a:lvl1pPr marL="0" indent="0">
              <a:buNone/>
              <a:defRPr sz="2800">
                <a:solidFill>
                  <a:srgbClr val="FFFFFF"/>
                </a:solidFill>
              </a:defRPr>
            </a:lvl1pPr>
            <a:lvl2pPr>
              <a:defRPr sz="20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787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6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91318" y="1600200"/>
            <a:ext cx="6395481" cy="4525963"/>
          </a:xfrm>
        </p:spPr>
        <p:txBody>
          <a:bodyPr>
            <a:normAutofit/>
          </a:bodyPr>
          <a:lstStyle>
            <a:lvl1pPr>
              <a:defRPr sz="2800">
                <a:solidFill>
                  <a:srgbClr val="4D565E"/>
                </a:solidFill>
              </a:defRPr>
            </a:lvl1pPr>
            <a:lvl2pPr>
              <a:defRPr sz="1800" b="0">
                <a:solidFill>
                  <a:srgbClr val="4D565E"/>
                </a:solidFill>
              </a:defRPr>
            </a:lvl2pPr>
            <a:lvl3pPr>
              <a:defRPr sz="1800" b="0">
                <a:solidFill>
                  <a:srgbClr val="4D565E"/>
                </a:solidFill>
              </a:defRPr>
            </a:lvl3pPr>
            <a:lvl4pPr>
              <a:defRPr sz="1800" b="0">
                <a:solidFill>
                  <a:srgbClr val="4D565E"/>
                </a:solidFill>
              </a:defRPr>
            </a:lvl4pPr>
            <a:lvl5pPr>
              <a:defRPr sz="18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551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08"/>
            <a:ext cx="8229600" cy="708735"/>
          </a:xfrm>
        </p:spPr>
        <p:txBody>
          <a:bodyPr>
            <a:noAutofit/>
          </a:bodyPr>
          <a:lstStyle>
            <a:lvl1pPr algn="l">
              <a:defRPr sz="24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32039" y="962886"/>
            <a:ext cx="3954760" cy="5163277"/>
          </a:xfrm>
        </p:spPr>
        <p:txBody>
          <a:bodyPr>
            <a:normAutofit/>
          </a:bodyPr>
          <a:lstStyle>
            <a:lvl1pPr>
              <a:defRPr sz="1800">
                <a:solidFill>
                  <a:srgbClr val="4D565E"/>
                </a:solidFill>
              </a:defRPr>
            </a:lvl1pPr>
            <a:lvl2pPr>
              <a:defRPr sz="1200" b="0">
                <a:solidFill>
                  <a:srgbClr val="4D565E"/>
                </a:solidFill>
              </a:defRPr>
            </a:lvl2pPr>
            <a:lvl3pPr>
              <a:defRPr sz="1200" b="0">
                <a:solidFill>
                  <a:srgbClr val="4D565E"/>
                </a:solidFill>
              </a:defRPr>
            </a:lvl3pPr>
            <a:lvl4pPr>
              <a:defRPr sz="1200" b="0">
                <a:solidFill>
                  <a:srgbClr val="4D565E"/>
                </a:solidFill>
              </a:defRPr>
            </a:lvl4pPr>
            <a:lvl5pPr>
              <a:defRPr sz="12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307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625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2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5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50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pic>
        <p:nvPicPr>
          <p:cNvPr id="8" name="Picture 7" descr="CCD-PPT-Cover-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05000"/>
            <a:ext cx="9144000" cy="3048000"/>
          </a:xfrm>
          <a:prstGeom prst="rect">
            <a:avLst/>
          </a:prstGeom>
        </p:spPr>
      </p:pic>
    </p:spTree>
    <p:extLst>
      <p:ext uri="{BB962C8B-B14F-4D97-AF65-F5344CB8AC3E}">
        <p14:creationId xmlns:p14="http://schemas.microsoft.com/office/powerpoint/2010/main" val="365828044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0335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1" y="6419280"/>
            <a:ext cx="9144000" cy="457674"/>
          </a:xfrm>
          <a:prstGeom prst="rect">
            <a:avLst/>
          </a:prstGeom>
          <a:solidFill>
            <a:srgbClr val="3281B0"/>
          </a:solidFill>
          <a:ln>
            <a:solidFill>
              <a:srgbClr val="3281B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1B0"/>
              </a:solidFill>
            </a:endParaRPr>
          </a:p>
        </p:txBody>
      </p:sp>
      <p:pic>
        <p:nvPicPr>
          <p:cNvPr id="10" name="Picture 9" descr="CCD-PPT-Footer-Logo-copy.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49955" y="6502099"/>
            <a:ext cx="2468880" cy="274320"/>
          </a:xfrm>
          <a:prstGeom prst="rect">
            <a:avLst/>
          </a:prstGeom>
        </p:spPr>
      </p:pic>
    </p:spTree>
    <p:extLst>
      <p:ext uri="{BB962C8B-B14F-4D97-AF65-F5344CB8AC3E}">
        <p14:creationId xmlns:p14="http://schemas.microsoft.com/office/powerpoint/2010/main" val="27760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5" r:id="rId5"/>
    <p:sldLayoutId id="2147483660" r:id="rId6"/>
    <p:sldLayoutId id="2147483652" r:id="rId7"/>
    <p:sldLayoutId id="2147483651" r:id="rId8"/>
    <p:sldLayoutId id="2147483657" r:id="rId9"/>
    <p:sldLayoutId id="2147483661" r:id="rId10"/>
    <p:sldLayoutId id="2147483663" r:id="rId11"/>
  </p:sldLayoutIdLst>
  <p:hf sldNum="0" hdr="0" dt="0"/>
  <p:txStyles>
    <p:titleStyle>
      <a:lvl1pPr algn="l" defTabSz="457200" rtl="0" eaLnBrk="1" latinLnBrk="0" hangingPunct="1">
        <a:spcBef>
          <a:spcPct val="0"/>
        </a:spcBef>
        <a:buNone/>
        <a:defRPr sz="3600" b="1" i="0" kern="1200">
          <a:solidFill>
            <a:srgbClr val="4D565E"/>
          </a:solidFill>
          <a:latin typeface="ClearviewADA"/>
          <a:ea typeface="+mj-ea"/>
          <a:cs typeface="ClearviewADA"/>
        </a:defRPr>
      </a:lvl1pPr>
    </p:titleStyle>
    <p:bodyStyle>
      <a:lvl1pPr marL="342900" indent="-342900" algn="l" defTabSz="457200" rtl="0" eaLnBrk="1" latinLnBrk="0" hangingPunct="1">
        <a:spcBef>
          <a:spcPct val="20000"/>
        </a:spcBef>
        <a:buFont typeface="Wingdings" charset="2"/>
        <a:buChar char="§"/>
        <a:defRPr sz="2800" b="0" i="0" kern="1200" baseline="0">
          <a:solidFill>
            <a:srgbClr val="4D565E"/>
          </a:solidFill>
          <a:latin typeface="ClearviewADA"/>
          <a:ea typeface="+mn-ea"/>
          <a:cs typeface="ClearviewADA"/>
        </a:defRPr>
      </a:lvl1pPr>
      <a:lvl2pPr marL="742950" indent="-28575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2pPr>
      <a:lvl3pPr marL="11430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civicdesign.org/resources-for-creating-voter-guid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864804"/>
            <a:ext cx="3719945" cy="1752600"/>
          </a:xfrm>
        </p:spPr>
        <p:txBody>
          <a:bodyPr>
            <a:noAutofit/>
          </a:bodyPr>
          <a:lstStyle/>
          <a:p>
            <a:pPr>
              <a:lnSpc>
                <a:spcPct val="90000"/>
              </a:lnSpc>
            </a:pPr>
            <a:r>
              <a:rPr lang="en-US" sz="2800" dirty="0" smtClean="0"/>
              <a:t>Allison </a:t>
            </a:r>
            <a:r>
              <a:rPr lang="en-US" sz="2800" dirty="0" err="1" smtClean="0"/>
              <a:t>Denofrio</a:t>
            </a:r>
            <a:endParaRPr lang="en-US" sz="2800" dirty="0" smtClean="0"/>
          </a:p>
          <a:p>
            <a:pPr>
              <a:lnSpc>
                <a:spcPct val="90000"/>
              </a:lnSpc>
            </a:pPr>
            <a:r>
              <a:rPr lang="en-US" sz="2400" b="0" dirty="0" smtClean="0"/>
              <a:t>Assistant</a:t>
            </a:r>
            <a:r>
              <a:rPr lang="en-US" sz="2400" dirty="0" smtClean="0"/>
              <a:t> </a:t>
            </a:r>
            <a:r>
              <a:rPr lang="en-US" sz="2400" b="0" dirty="0" smtClean="0"/>
              <a:t>County Clerk/ Registrar of Voters</a:t>
            </a:r>
          </a:p>
          <a:p>
            <a:pPr>
              <a:lnSpc>
                <a:spcPct val="90000"/>
              </a:lnSpc>
            </a:pPr>
            <a:r>
              <a:rPr lang="en-US" sz="2400" dirty="0"/>
              <a:t>Shasta County</a:t>
            </a:r>
            <a:endParaRPr lang="en-US" sz="2400" b="0" dirty="0"/>
          </a:p>
        </p:txBody>
      </p:sp>
      <p:sp>
        <p:nvSpPr>
          <p:cNvPr id="4" name="Title 3"/>
          <p:cNvSpPr>
            <a:spLocks noGrp="1"/>
          </p:cNvSpPr>
          <p:nvPr>
            <p:ph type="ctrTitle"/>
          </p:nvPr>
        </p:nvSpPr>
        <p:spPr/>
        <p:txBody>
          <a:bodyPr/>
          <a:lstStyle/>
          <a:p>
            <a:r>
              <a:rPr lang="en-US" sz="2000" dirty="0" smtClean="0"/>
              <a:t>Implementing the Best Practices for California Voter Guides</a:t>
            </a:r>
            <a:r>
              <a:rPr lang="en-US" sz="7200" dirty="0" smtClean="0"/>
              <a:t/>
            </a:r>
            <a:br>
              <a:rPr lang="en-US" sz="7200" dirty="0" smtClean="0"/>
            </a:br>
            <a:r>
              <a:rPr lang="en-US" sz="4400" dirty="0" smtClean="0"/>
              <a:t>Updating your Voter Information Packet for 2016</a:t>
            </a:r>
            <a:endParaRPr lang="en-US" sz="4400" dirty="0"/>
          </a:p>
        </p:txBody>
      </p:sp>
      <p:sp>
        <p:nvSpPr>
          <p:cNvPr id="9" name="TextBox 8"/>
          <p:cNvSpPr txBox="1"/>
          <p:nvPr/>
        </p:nvSpPr>
        <p:spPr>
          <a:xfrm>
            <a:off x="693504" y="5648576"/>
            <a:ext cx="3359479" cy="461665"/>
          </a:xfrm>
          <a:prstGeom prst="rect">
            <a:avLst/>
          </a:prstGeom>
          <a:noFill/>
        </p:spPr>
        <p:txBody>
          <a:bodyPr wrap="square" rtlCol="0">
            <a:spAutoFit/>
          </a:bodyPr>
          <a:lstStyle/>
          <a:p>
            <a:r>
              <a:rPr lang="en-US" sz="2400" dirty="0" smtClean="0">
                <a:solidFill>
                  <a:schemeClr val="tx2"/>
                </a:solidFill>
              </a:rPr>
              <a:t>February 3, 2016</a:t>
            </a:r>
          </a:p>
        </p:txBody>
      </p:sp>
      <p:sp>
        <p:nvSpPr>
          <p:cNvPr id="5" name="Subtitle 2"/>
          <p:cNvSpPr txBox="1">
            <a:spLocks/>
          </p:cNvSpPr>
          <p:nvPr/>
        </p:nvSpPr>
        <p:spPr>
          <a:xfrm>
            <a:off x="693504" y="3864804"/>
            <a:ext cx="3719945" cy="1752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Wingdings" charset="2"/>
              <a:buNone/>
              <a:defRPr sz="3600" b="0" i="0" kern="1200" baseline="0">
                <a:solidFill>
                  <a:srgbClr val="4D565E"/>
                </a:solidFill>
                <a:latin typeface="ClearviewADA"/>
                <a:ea typeface="+mn-ea"/>
                <a:cs typeface="ClearviewADA"/>
              </a:defRPr>
            </a:lvl1pPr>
            <a:lvl2pPr marL="4572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2pPr>
            <a:lvl3pPr marL="9144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3pPr>
            <a:lvl4pPr marL="13716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4pPr>
            <a:lvl5pPr marL="18288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800" dirty="0" smtClean="0"/>
              <a:t>Nancy </a:t>
            </a:r>
            <a:r>
              <a:rPr lang="en-US" sz="2800" dirty="0" err="1" smtClean="0"/>
              <a:t>Frishberg</a:t>
            </a:r>
            <a:endParaRPr lang="en-US" sz="2800" dirty="0" smtClean="0"/>
          </a:p>
          <a:p>
            <a:pPr>
              <a:lnSpc>
                <a:spcPct val="90000"/>
              </a:lnSpc>
            </a:pPr>
            <a:r>
              <a:rPr lang="en-US" sz="2800" dirty="0"/>
              <a:t>Whitney </a:t>
            </a:r>
            <a:r>
              <a:rPr lang="en-US" sz="2800" dirty="0" err="1" smtClean="0"/>
              <a:t>Quesenbery</a:t>
            </a:r>
            <a:endParaRPr lang="en-US" sz="2800" dirty="0" smtClean="0"/>
          </a:p>
          <a:p>
            <a:pPr>
              <a:lnSpc>
                <a:spcPct val="90000"/>
              </a:lnSpc>
            </a:pPr>
            <a:r>
              <a:rPr lang="en-US" sz="2400" dirty="0" smtClean="0"/>
              <a:t>Center for Civic Design</a:t>
            </a:r>
            <a:endParaRPr lang="en-US" sz="2400" dirty="0"/>
          </a:p>
        </p:txBody>
      </p:sp>
    </p:spTree>
    <p:extLst>
      <p:ext uri="{BB962C8B-B14F-4D97-AF65-F5344CB8AC3E}">
        <p14:creationId xmlns:p14="http://schemas.microsoft.com/office/powerpoint/2010/main" val="89311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materials are we discussing today?</a:t>
            </a:r>
            <a:endParaRPr lang="en-US" dirty="0"/>
          </a:p>
        </p:txBody>
      </p:sp>
      <p:sp>
        <p:nvSpPr>
          <p:cNvPr id="3" name="Content Placeholder 2"/>
          <p:cNvSpPr>
            <a:spLocks noGrp="1"/>
          </p:cNvSpPr>
          <p:nvPr>
            <p:ph sz="half" idx="1"/>
          </p:nvPr>
        </p:nvSpPr>
        <p:spPr>
          <a:xfrm>
            <a:off x="457200" y="1600200"/>
            <a:ext cx="4038600" cy="3952875"/>
          </a:xfrm>
        </p:spPr>
        <p:txBody>
          <a:bodyPr>
            <a:normAutofit fontScale="92500" lnSpcReduction="10000"/>
          </a:bodyPr>
          <a:lstStyle/>
          <a:p>
            <a:pPr marL="0" indent="0">
              <a:buNone/>
            </a:pPr>
            <a:r>
              <a:rPr lang="en-US" sz="2200" b="1" dirty="0" smtClean="0"/>
              <a:t>Key resources for this training</a:t>
            </a:r>
          </a:p>
          <a:p>
            <a:pPr>
              <a:buFont typeface="+mj-lt"/>
              <a:buAutoNum type="arabicPeriod"/>
            </a:pPr>
            <a:r>
              <a:rPr lang="en-US" sz="2200" dirty="0" smtClean="0"/>
              <a:t>Layout and organization of voter guide content (PDF and PPTX)</a:t>
            </a:r>
          </a:p>
          <a:p>
            <a:pPr>
              <a:buFont typeface="+mj-lt"/>
              <a:buAutoNum type="arabicPeriod"/>
            </a:pPr>
            <a:r>
              <a:rPr lang="en-US" sz="2200" dirty="0" smtClean="0"/>
              <a:t>Templates for voter guide pages (zipped files)</a:t>
            </a:r>
          </a:p>
          <a:p>
            <a:pPr lvl="1"/>
            <a:r>
              <a:rPr lang="en-US" sz="1800" dirty="0" smtClean="0"/>
              <a:t>Cover</a:t>
            </a:r>
          </a:p>
          <a:p>
            <a:pPr lvl="1"/>
            <a:r>
              <a:rPr lang="en-US" sz="1800" dirty="0" smtClean="0"/>
              <a:t>Ways to vote</a:t>
            </a:r>
          </a:p>
          <a:p>
            <a:pPr lvl="1"/>
            <a:r>
              <a:rPr lang="en-US" sz="1800" dirty="0" smtClean="0"/>
              <a:t>Ballot-Candidates</a:t>
            </a:r>
          </a:p>
          <a:p>
            <a:pPr lvl="1"/>
            <a:r>
              <a:rPr lang="en-US" sz="1800" dirty="0" smtClean="0"/>
              <a:t>Measures</a:t>
            </a:r>
          </a:p>
          <a:p>
            <a:pPr lvl="1"/>
            <a:r>
              <a:rPr lang="en-US" sz="1800" dirty="0" smtClean="0"/>
              <a:t>Practice Ballot</a:t>
            </a:r>
          </a:p>
          <a:p>
            <a:pPr lvl="1"/>
            <a:r>
              <a:rPr lang="en-US" sz="1800" dirty="0" smtClean="0"/>
              <a:t>Illustrations and icons</a:t>
            </a:r>
          </a:p>
          <a:p>
            <a:pPr lvl="1"/>
            <a:r>
              <a:rPr lang="en-US" sz="1800" dirty="0" smtClean="0"/>
              <a:t>Clearview ADA font</a:t>
            </a:r>
          </a:p>
          <a:p>
            <a:pPr marL="0" indent="0">
              <a:buNone/>
            </a:pPr>
            <a:endParaRPr lang="en-US" dirty="0" smtClean="0"/>
          </a:p>
        </p:txBody>
      </p:sp>
      <p:sp>
        <p:nvSpPr>
          <p:cNvPr id="4" name="Content Placeholder 3"/>
          <p:cNvSpPr>
            <a:spLocks noGrp="1"/>
          </p:cNvSpPr>
          <p:nvPr>
            <p:ph sz="half" idx="2"/>
          </p:nvPr>
        </p:nvSpPr>
        <p:spPr>
          <a:xfrm>
            <a:off x="4648200" y="1600200"/>
            <a:ext cx="4038600" cy="3952875"/>
          </a:xfrm>
        </p:spPr>
        <p:txBody>
          <a:bodyPr>
            <a:normAutofit fontScale="92500" lnSpcReduction="10000"/>
          </a:bodyPr>
          <a:lstStyle/>
          <a:p>
            <a:pPr marL="0" indent="0">
              <a:buNone/>
            </a:pPr>
            <a:r>
              <a:rPr lang="en-US" sz="2000" b="1" dirty="0" smtClean="0"/>
              <a:t>Additional resources</a:t>
            </a:r>
          </a:p>
          <a:p>
            <a:pPr>
              <a:buFont typeface="Arial" charset="0"/>
              <a:buChar char="•"/>
            </a:pPr>
            <a:r>
              <a:rPr lang="en-US" sz="2000" dirty="0" smtClean="0"/>
              <a:t>Sample voter guides</a:t>
            </a:r>
          </a:p>
          <a:p>
            <a:pPr>
              <a:buFont typeface="Arial" charset="0"/>
              <a:buChar char="•"/>
            </a:pPr>
            <a:r>
              <a:rPr lang="en-US" sz="2000" dirty="0" smtClean="0"/>
              <a:t>Prototype voter guide for “Franklin County”</a:t>
            </a:r>
          </a:p>
          <a:p>
            <a:pPr>
              <a:buFont typeface="Arial" charset="0"/>
              <a:buChar char="•"/>
            </a:pPr>
            <a:r>
              <a:rPr lang="en-US" sz="2000" dirty="0" smtClean="0"/>
              <a:t>Santa Cruz County 2014 packet reworked with the new format</a:t>
            </a:r>
          </a:p>
          <a:p>
            <a:pPr>
              <a:buFont typeface="Arial" charset="0"/>
              <a:buChar char="•"/>
            </a:pPr>
            <a:r>
              <a:rPr lang="en-US" sz="2000" dirty="0" smtClean="0"/>
              <a:t>Voter Information Packet, </a:t>
            </a:r>
            <a:br>
              <a:rPr lang="en-US" sz="2000" dirty="0" smtClean="0"/>
            </a:br>
            <a:r>
              <a:rPr lang="en-US" sz="2000" dirty="0" smtClean="0"/>
              <a:t>Santa Cruz City School District, November 2015</a:t>
            </a:r>
            <a:endParaRPr lang="en-US" sz="2000" dirty="0"/>
          </a:p>
        </p:txBody>
      </p:sp>
      <p:sp>
        <p:nvSpPr>
          <p:cNvPr id="6" name="TextBox 5"/>
          <p:cNvSpPr txBox="1"/>
          <p:nvPr/>
        </p:nvSpPr>
        <p:spPr>
          <a:xfrm>
            <a:off x="457200" y="5899666"/>
            <a:ext cx="8686800" cy="400110"/>
          </a:xfrm>
          <a:prstGeom prst="rect">
            <a:avLst/>
          </a:prstGeom>
          <a:noFill/>
        </p:spPr>
        <p:txBody>
          <a:bodyPr wrap="square" rtlCol="0">
            <a:spAutoFit/>
          </a:bodyPr>
          <a:lstStyle/>
          <a:p>
            <a:r>
              <a:rPr lang="en-US" sz="2000" dirty="0" smtClean="0"/>
              <a:t>All available </a:t>
            </a:r>
            <a:r>
              <a:rPr lang="en-US" sz="2000" smtClean="0"/>
              <a:t>at </a:t>
            </a:r>
            <a:r>
              <a:rPr lang="en-US" sz="2000" u="sng" smtClean="0">
                <a:hlinkClick r:id="rId3"/>
              </a:rPr>
              <a:t>http</a:t>
            </a:r>
            <a:r>
              <a:rPr lang="en-US" sz="2000" u="sng" dirty="0">
                <a:hlinkClick r:id="rId3"/>
              </a:rPr>
              <a:t>://civicdesign.org/resources-for-creating-voter-guides/</a:t>
            </a:r>
            <a:endParaRPr lang="en-US" sz="2000" dirty="0"/>
          </a:p>
        </p:txBody>
      </p:sp>
    </p:spTree>
    <p:extLst>
      <p:ext uri="{BB962C8B-B14F-4D97-AF65-F5344CB8AC3E}">
        <p14:creationId xmlns:p14="http://schemas.microsoft.com/office/powerpoint/2010/main" val="130154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1951"/>
          </a:xfrm>
        </p:spPr>
        <p:txBody>
          <a:bodyPr/>
          <a:lstStyle/>
          <a:p>
            <a:r>
              <a:rPr lang="en-US" dirty="0" smtClean="0"/>
              <a:t>Design constraints</a:t>
            </a:r>
            <a:endParaRPr lang="en-US" dirty="0"/>
          </a:p>
        </p:txBody>
      </p:sp>
      <p:sp>
        <p:nvSpPr>
          <p:cNvPr id="5" name="Content Placeholder 4"/>
          <p:cNvSpPr>
            <a:spLocks noGrp="1"/>
          </p:cNvSpPr>
          <p:nvPr>
            <p:ph idx="1"/>
          </p:nvPr>
        </p:nvSpPr>
        <p:spPr>
          <a:xfrm>
            <a:off x="2291318" y="1010663"/>
            <a:ext cx="6599276" cy="5113411"/>
          </a:xfrm>
        </p:spPr>
        <p:txBody>
          <a:bodyPr>
            <a:noAutofit/>
          </a:bodyPr>
          <a:lstStyle/>
          <a:p>
            <a:pPr marL="0" indent="0">
              <a:buNone/>
            </a:pPr>
            <a:r>
              <a:rPr lang="en-US" sz="2100" b="1" dirty="0" smtClean="0"/>
              <a:t>Legal </a:t>
            </a:r>
          </a:p>
          <a:p>
            <a:r>
              <a:rPr lang="en-US" sz="2100" dirty="0" smtClean="0"/>
              <a:t>Present the information as required by law</a:t>
            </a:r>
          </a:p>
          <a:p>
            <a:pPr marL="0" indent="0">
              <a:buNone/>
            </a:pPr>
            <a:r>
              <a:rPr lang="en-US" sz="2100" b="1" dirty="0" smtClean="0"/>
              <a:t>Fiscal </a:t>
            </a:r>
          </a:p>
          <a:p>
            <a:r>
              <a:rPr lang="en-US" sz="2100" dirty="0" smtClean="0"/>
              <a:t>Aim to not increase the number of pages in the Voter packet.</a:t>
            </a:r>
          </a:p>
          <a:p>
            <a:pPr marL="0" indent="0">
              <a:buNone/>
            </a:pPr>
            <a:r>
              <a:rPr lang="en-US" sz="2100" b="1" dirty="0" smtClean="0"/>
              <a:t>Usable for Voters</a:t>
            </a:r>
          </a:p>
          <a:p>
            <a:r>
              <a:rPr lang="en-US" sz="2100" dirty="0" smtClean="0"/>
              <a:t>Let voters express their intentions easily and quickly.</a:t>
            </a:r>
          </a:p>
          <a:p>
            <a:pPr marL="0" indent="0">
              <a:buNone/>
            </a:pPr>
            <a:r>
              <a:rPr lang="en-US" sz="2100" b="1" dirty="0" smtClean="0"/>
              <a:t>Usable for Election offices</a:t>
            </a:r>
            <a:endParaRPr lang="en-US" sz="2100" dirty="0" smtClean="0"/>
          </a:p>
          <a:p>
            <a:r>
              <a:rPr lang="en-US" sz="2100" dirty="0" smtClean="0"/>
              <a:t>Use familiar tools (Word, InDesign) to write and format documents</a:t>
            </a:r>
          </a:p>
          <a:p>
            <a:r>
              <a:rPr lang="en-US" sz="2100" dirty="0" smtClean="0"/>
              <a:t>Use free graphics provided by Center for Civic Design</a:t>
            </a:r>
          </a:p>
          <a:p>
            <a:r>
              <a:rPr lang="en-US" sz="2100" dirty="0" smtClean="0"/>
              <a:t>Use free or low cost fonts (such as Clearview ADA)</a:t>
            </a:r>
            <a:endParaRPr lang="en-US" dirty="0"/>
          </a:p>
        </p:txBody>
      </p:sp>
    </p:spTree>
    <p:extLst>
      <p:ext uri="{BB962C8B-B14F-4D97-AF65-F5344CB8AC3E}">
        <p14:creationId xmlns:p14="http://schemas.microsoft.com/office/powerpoint/2010/main" val="164813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metaphor we like</a:t>
            </a:r>
            <a:endParaRPr lang="en-US" dirty="0"/>
          </a:p>
        </p:txBody>
      </p:sp>
      <p:sp>
        <p:nvSpPr>
          <p:cNvPr id="3" name="Content Placeholder 2"/>
          <p:cNvSpPr>
            <a:spLocks noGrp="1"/>
          </p:cNvSpPr>
          <p:nvPr>
            <p:ph idx="1"/>
          </p:nvPr>
        </p:nvSpPr>
        <p:spPr>
          <a:xfrm>
            <a:off x="1794294" y="1600200"/>
            <a:ext cx="6892505" cy="4525963"/>
          </a:xfrm>
        </p:spPr>
        <p:txBody>
          <a:bodyPr>
            <a:noAutofit/>
          </a:bodyPr>
          <a:lstStyle/>
          <a:p>
            <a:pPr marL="0" indent="0">
              <a:buNone/>
            </a:pPr>
            <a:r>
              <a:rPr lang="en-US" sz="2400" dirty="0" smtClean="0"/>
              <a:t>Imagine we’ve prepared a sumptuous banquet for our voters. Do we expect them all to come hungry and ready to eat whatever’s on the menu? Our metaphor gets us to think about writing in plain language from the diner’s point of view.</a:t>
            </a:r>
          </a:p>
          <a:p>
            <a:pPr marL="0" indent="0">
              <a:buNone/>
            </a:pPr>
            <a:endParaRPr lang="en-US" sz="2400" dirty="0" smtClean="0"/>
          </a:p>
          <a:p>
            <a:r>
              <a:rPr lang="en-US" sz="2400" dirty="0" smtClean="0"/>
              <a:t>Bite – Gives the flavor, but it’s not filling.</a:t>
            </a:r>
          </a:p>
          <a:p>
            <a:r>
              <a:rPr lang="en-US" sz="2400" dirty="0" smtClean="0"/>
              <a:t>Snack – Might be enough to satisfy, or tempt someone to go further.</a:t>
            </a:r>
          </a:p>
          <a:p>
            <a:r>
              <a:rPr lang="en-US" sz="2400" dirty="0" smtClean="0"/>
              <a:t>Meal – Follows on a bite or snack. After a meal, who wants more?</a:t>
            </a:r>
          </a:p>
        </p:txBody>
      </p:sp>
    </p:spTree>
    <p:extLst>
      <p:ext uri="{BB962C8B-B14F-4D97-AF65-F5344CB8AC3E}">
        <p14:creationId xmlns:p14="http://schemas.microsoft.com/office/powerpoint/2010/main" val="32272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information organized as a bite, snack, and meal</a:t>
            </a:r>
          </a:p>
        </p:txBody>
      </p:sp>
      <p:pic>
        <p:nvPicPr>
          <p:cNvPr id="6" name="Picture 5" descr="Cover of the voter guide: date and times"/>
          <p:cNvPicPr>
            <a:picLocks noGrp="1"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9673" y="2194132"/>
            <a:ext cx="1635518" cy="1206646"/>
          </a:xfrm>
          <a:prstGeom prst="rect">
            <a:avLst/>
          </a:prstGeom>
          <a:noFill/>
          <a:ln>
            <a:solidFill>
              <a:schemeClr val="bg1">
                <a:lumMod val="65000"/>
              </a:schemeClr>
            </a:solid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pic>
        <p:nvPicPr>
          <p:cNvPr id="7" name="Picture Placeholder 9" descr="Vote by mail info - summary"/>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8511" y="2194132"/>
            <a:ext cx="2914066" cy="1206646"/>
          </a:xfrm>
          <a:prstGeom prst="rect">
            <a:avLst/>
          </a:prstGeom>
          <a:ln>
            <a:solidFill>
              <a:srgbClr val="D9D9D9"/>
            </a:solidFill>
          </a:ln>
          <a:effectLst/>
        </p:spPr>
      </p:pic>
      <p:pic>
        <p:nvPicPr>
          <p:cNvPr id="8" name="Picture 7" descr="Vote by mail info - detaile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7800" y="1600200"/>
            <a:ext cx="3609474" cy="2802467"/>
          </a:xfrm>
          <a:prstGeom prst="rect">
            <a:avLst/>
          </a:prstGeom>
          <a:ln>
            <a:solidFill>
              <a:srgbClr val="D9D9D9"/>
            </a:solidFill>
          </a:ln>
        </p:spPr>
      </p:pic>
      <p:sp>
        <p:nvSpPr>
          <p:cNvPr id="10" name="TextBox 9"/>
          <p:cNvSpPr txBox="1"/>
          <p:nvPr/>
        </p:nvSpPr>
        <p:spPr>
          <a:xfrm>
            <a:off x="319672" y="4543781"/>
            <a:ext cx="1635519" cy="923330"/>
          </a:xfrm>
          <a:prstGeom prst="rect">
            <a:avLst/>
          </a:prstGeom>
          <a:noFill/>
        </p:spPr>
        <p:txBody>
          <a:bodyPr wrap="square" rtlCol="0">
            <a:spAutoFit/>
          </a:bodyPr>
          <a:lstStyle/>
          <a:p>
            <a:r>
              <a:rPr lang="en-US" b="1">
                <a:solidFill>
                  <a:srgbClr val="4D565E"/>
                </a:solidFill>
              </a:rPr>
              <a:t>Bite</a:t>
            </a:r>
            <a:r>
              <a:rPr lang="en-US">
                <a:solidFill>
                  <a:srgbClr val="4D565E"/>
                </a:solidFill>
              </a:rPr>
              <a:t>: Shortest possible information</a:t>
            </a:r>
          </a:p>
        </p:txBody>
      </p:sp>
      <p:sp>
        <p:nvSpPr>
          <p:cNvPr id="11" name="TextBox 10"/>
          <p:cNvSpPr txBox="1"/>
          <p:nvPr/>
        </p:nvSpPr>
        <p:spPr>
          <a:xfrm>
            <a:off x="2234591" y="4543781"/>
            <a:ext cx="2877986" cy="923330"/>
          </a:xfrm>
          <a:prstGeom prst="rect">
            <a:avLst/>
          </a:prstGeom>
          <a:noFill/>
        </p:spPr>
        <p:txBody>
          <a:bodyPr wrap="square" rtlCol="0">
            <a:spAutoFit/>
          </a:bodyPr>
          <a:lstStyle/>
          <a:p>
            <a:r>
              <a:rPr lang="en-US" b="1">
                <a:solidFill>
                  <a:srgbClr val="4D565E"/>
                </a:solidFill>
              </a:rPr>
              <a:t>Snack</a:t>
            </a:r>
            <a:r>
              <a:rPr lang="en-US">
                <a:solidFill>
                  <a:srgbClr val="4D565E"/>
                </a:solidFill>
              </a:rPr>
              <a:t>: Summary, with enough information for an experienced voters</a:t>
            </a:r>
          </a:p>
        </p:txBody>
      </p:sp>
      <p:sp>
        <p:nvSpPr>
          <p:cNvPr id="12" name="TextBox 11"/>
          <p:cNvSpPr txBox="1"/>
          <p:nvPr/>
        </p:nvSpPr>
        <p:spPr>
          <a:xfrm>
            <a:off x="5264976" y="4543781"/>
            <a:ext cx="3602297" cy="369332"/>
          </a:xfrm>
          <a:prstGeom prst="rect">
            <a:avLst/>
          </a:prstGeom>
          <a:noFill/>
        </p:spPr>
        <p:txBody>
          <a:bodyPr wrap="square" rtlCol="0">
            <a:spAutoFit/>
          </a:bodyPr>
          <a:lstStyle/>
          <a:p>
            <a:r>
              <a:rPr lang="en-US" b="1">
                <a:solidFill>
                  <a:srgbClr val="4D565E"/>
                </a:solidFill>
              </a:rPr>
              <a:t>Meal</a:t>
            </a:r>
            <a:r>
              <a:rPr lang="en-US">
                <a:solidFill>
                  <a:srgbClr val="4D565E"/>
                </a:solidFill>
              </a:rPr>
              <a:t>: Full details or instructions</a:t>
            </a:r>
          </a:p>
        </p:txBody>
      </p:sp>
    </p:spTree>
    <p:extLst>
      <p:ext uri="{BB962C8B-B14F-4D97-AF65-F5344CB8AC3E}">
        <p14:creationId xmlns:p14="http://schemas.microsoft.com/office/powerpoint/2010/main" val="20683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language on the menu</a:t>
            </a:r>
            <a:endParaRPr lang="en-US" dirty="0"/>
          </a:p>
        </p:txBody>
      </p:sp>
      <p:sp>
        <p:nvSpPr>
          <p:cNvPr id="3" name="Content Placeholder 2"/>
          <p:cNvSpPr>
            <a:spLocks noGrp="1"/>
          </p:cNvSpPr>
          <p:nvPr>
            <p:ph idx="1"/>
          </p:nvPr>
        </p:nvSpPr>
        <p:spPr>
          <a:xfrm>
            <a:off x="1854502" y="1600200"/>
            <a:ext cx="6832298" cy="4525963"/>
          </a:xfrm>
        </p:spPr>
        <p:txBody>
          <a:bodyPr>
            <a:noAutofit/>
          </a:bodyPr>
          <a:lstStyle/>
          <a:p>
            <a:r>
              <a:rPr lang="en-US" altLang="en-US" sz="2000" b="1" dirty="0">
                <a:solidFill>
                  <a:schemeClr val="tx2"/>
                </a:solidFill>
                <a:latin typeface="ClearviewADA" charset="0"/>
                <a:ea typeface="ClearviewADA" charset="0"/>
                <a:cs typeface="ClearviewADA" charset="0"/>
              </a:rPr>
              <a:t>The right information: </a:t>
            </a:r>
            <a:r>
              <a:rPr lang="en-US" altLang="en-US" sz="2000" dirty="0">
                <a:solidFill>
                  <a:schemeClr val="tx2"/>
                </a:solidFill>
                <a:latin typeface="ClearviewADA" charset="0"/>
                <a:ea typeface="ClearviewADA" charset="0"/>
                <a:cs typeface="ClearviewADA" charset="0"/>
              </a:rPr>
              <a:t>Just what voters need to take the next step</a:t>
            </a:r>
          </a:p>
          <a:p>
            <a:endParaRPr lang="en-US" altLang="en-US" sz="2000" b="1" dirty="0">
              <a:solidFill>
                <a:schemeClr val="tx2"/>
              </a:solidFill>
              <a:latin typeface="ClearviewADA" charset="0"/>
              <a:ea typeface="ClearviewADA" charset="0"/>
              <a:cs typeface="ClearviewADA" charset="0"/>
            </a:endParaRPr>
          </a:p>
          <a:p>
            <a:r>
              <a:rPr lang="en-US" altLang="en-US" sz="2000" b="1" dirty="0">
                <a:solidFill>
                  <a:schemeClr val="tx2"/>
                </a:solidFill>
                <a:latin typeface="ClearviewADA" charset="0"/>
                <a:ea typeface="ClearviewADA" charset="0"/>
                <a:cs typeface="ClearviewADA" charset="0"/>
              </a:rPr>
              <a:t>As short as possible: </a:t>
            </a:r>
            <a:r>
              <a:rPr lang="en-US" altLang="en-US" sz="2000" dirty="0">
                <a:solidFill>
                  <a:schemeClr val="tx2"/>
                </a:solidFill>
                <a:latin typeface="ClearviewADA" charset="0"/>
                <a:ea typeface="ClearviewADA" charset="0"/>
                <a:cs typeface="ClearviewADA" charset="0"/>
              </a:rPr>
              <a:t>Edit rigorously</a:t>
            </a:r>
            <a:r>
              <a:rPr lang="en-US" altLang="en-US" sz="2000" dirty="0" smtClean="0">
                <a:solidFill>
                  <a:schemeClr val="tx2"/>
                </a:solidFill>
                <a:latin typeface="ClearviewADA" charset="0"/>
                <a:ea typeface="ClearviewADA" charset="0"/>
                <a:cs typeface="ClearviewADA" charset="0"/>
              </a:rPr>
              <a:t>.</a:t>
            </a:r>
            <a:endParaRPr lang="en-US" altLang="en-US" sz="2000" dirty="0">
              <a:solidFill>
                <a:schemeClr val="tx2"/>
              </a:solidFill>
              <a:latin typeface="ClearviewADA" charset="0"/>
              <a:ea typeface="ClearviewADA" charset="0"/>
              <a:cs typeface="ClearviewADA" charset="0"/>
            </a:endParaRPr>
          </a:p>
          <a:p>
            <a:pPr marL="990600" lvl="1" indent="-533400">
              <a:lnSpc>
                <a:spcPct val="90000"/>
              </a:lnSpc>
            </a:pPr>
            <a:r>
              <a:rPr lang="en-US" altLang="en-US" sz="2000" dirty="0">
                <a:solidFill>
                  <a:schemeClr val="tx2"/>
                </a:solidFill>
                <a:latin typeface="ClearviewADA" charset="0"/>
                <a:ea typeface="ClearviewADA" charset="0"/>
                <a:cs typeface="ClearviewADA" charset="0"/>
              </a:rPr>
              <a:t>1 word, not 2</a:t>
            </a:r>
          </a:p>
          <a:p>
            <a:pPr marL="990600" lvl="1" indent="-533400">
              <a:lnSpc>
                <a:spcPct val="90000"/>
              </a:lnSpc>
            </a:pPr>
            <a:r>
              <a:rPr lang="en-US" altLang="en-US" sz="2000" dirty="0">
                <a:solidFill>
                  <a:schemeClr val="tx2"/>
                </a:solidFill>
                <a:latin typeface="ClearviewADA" charset="0"/>
                <a:ea typeface="ClearviewADA" charset="0"/>
                <a:cs typeface="ClearviewADA" charset="0"/>
              </a:rPr>
              <a:t>Short sentencesS</a:t>
            </a:r>
          </a:p>
          <a:p>
            <a:pPr marL="990600" lvl="1" indent="-533400">
              <a:lnSpc>
                <a:spcPct val="90000"/>
              </a:lnSpc>
            </a:pPr>
            <a:r>
              <a:rPr lang="en-US" altLang="en-US" sz="2000" dirty="0">
                <a:solidFill>
                  <a:schemeClr val="tx2"/>
                </a:solidFill>
                <a:latin typeface="ClearviewADA" charset="0"/>
                <a:ea typeface="ClearviewADA" charset="0"/>
                <a:cs typeface="ClearviewADA" charset="0"/>
              </a:rPr>
              <a:t>Short </a:t>
            </a:r>
            <a:r>
              <a:rPr lang="en-US" altLang="en-US" sz="2000" dirty="0" smtClean="0">
                <a:solidFill>
                  <a:schemeClr val="tx2"/>
                </a:solidFill>
                <a:latin typeface="ClearviewADA" charset="0"/>
                <a:ea typeface="ClearviewADA" charset="0"/>
                <a:cs typeface="ClearviewADA" charset="0"/>
              </a:rPr>
              <a:t>paragraphs</a:t>
            </a:r>
          </a:p>
          <a:p>
            <a:endParaRPr lang="en-US" altLang="en-US" sz="2000" b="1" dirty="0" smtClean="0">
              <a:solidFill>
                <a:schemeClr val="tx2"/>
              </a:solidFill>
              <a:latin typeface="ClearviewADA" charset="0"/>
              <a:ea typeface="ClearviewADA" charset="0"/>
              <a:cs typeface="ClearviewADA" charset="0"/>
            </a:endParaRPr>
          </a:p>
          <a:p>
            <a:r>
              <a:rPr lang="en-US" altLang="en-US" sz="2000" b="1" dirty="0" smtClean="0">
                <a:solidFill>
                  <a:schemeClr val="tx2"/>
                </a:solidFill>
                <a:latin typeface="ClearviewADA" charset="0"/>
                <a:ea typeface="ClearviewADA" charset="0"/>
                <a:cs typeface="ClearviewADA" charset="0"/>
              </a:rPr>
              <a:t>Organized:</a:t>
            </a:r>
            <a:r>
              <a:rPr lang="en-US" altLang="en-US" sz="2000" dirty="0" smtClean="0">
                <a:solidFill>
                  <a:schemeClr val="tx2"/>
                </a:solidFill>
                <a:latin typeface="ClearviewADA" charset="0"/>
                <a:ea typeface="ClearviewADA" charset="0"/>
                <a:cs typeface="ClearviewADA" charset="0"/>
              </a:rPr>
              <a:t>  Use headings and white space to make the structure clear</a:t>
            </a:r>
            <a:endParaRPr lang="en-US" altLang="en-US" sz="2000" dirty="0">
              <a:solidFill>
                <a:schemeClr val="tx2"/>
              </a:solidFill>
              <a:latin typeface="ClearviewADA" charset="0"/>
              <a:ea typeface="ClearviewADA" charset="0"/>
              <a:cs typeface="ClearviewADA" charset="0"/>
            </a:endParaRPr>
          </a:p>
          <a:p>
            <a:endParaRPr lang="en-US" sz="3200" dirty="0"/>
          </a:p>
        </p:txBody>
      </p:sp>
    </p:spTree>
    <p:extLst>
      <p:ext uri="{BB962C8B-B14F-4D97-AF65-F5344CB8AC3E}">
        <p14:creationId xmlns:p14="http://schemas.microsoft.com/office/powerpoint/2010/main" val="301118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Ten Lessons</a:t>
            </a:r>
            <a:endParaRPr lang="en-US" dirty="0"/>
          </a:p>
        </p:txBody>
      </p:sp>
      <p:sp>
        <p:nvSpPr>
          <p:cNvPr id="5" name="Content Placeholder 4"/>
          <p:cNvSpPr>
            <a:spLocks noGrp="1"/>
          </p:cNvSpPr>
          <p:nvPr>
            <p:ph sz="quarter" idx="10"/>
          </p:nvPr>
        </p:nvSpPr>
        <p:spPr/>
        <p:txBody>
          <a:bodyPr/>
          <a:lstStyle/>
          <a:p>
            <a:r>
              <a:rPr lang="en-US" dirty="0" smtClean="0"/>
              <a:t>Evidence-based designs for </a:t>
            </a:r>
            <a:br>
              <a:rPr lang="en-US" dirty="0" smtClean="0"/>
            </a:br>
            <a:r>
              <a:rPr lang="en-US" dirty="0" smtClean="0"/>
              <a:t>Voter Information Guides</a:t>
            </a:r>
            <a:endParaRPr lang="en-US" dirty="0"/>
          </a:p>
        </p:txBody>
      </p:sp>
    </p:spTree>
    <p:extLst>
      <p:ext uri="{BB962C8B-B14F-4D97-AF65-F5344CB8AC3E}">
        <p14:creationId xmlns:p14="http://schemas.microsoft.com/office/powerpoint/2010/main" val="304562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Lessons</a:t>
            </a:r>
            <a:endParaRPr lang="en-US" dirty="0"/>
          </a:p>
        </p:txBody>
      </p:sp>
      <p:sp>
        <p:nvSpPr>
          <p:cNvPr id="3" name="Content Placeholder 2"/>
          <p:cNvSpPr>
            <a:spLocks noGrp="1"/>
          </p:cNvSpPr>
          <p:nvPr>
            <p:ph sz="half" idx="1"/>
          </p:nvPr>
        </p:nvSpPr>
        <p:spPr/>
        <p:txBody>
          <a:bodyPr>
            <a:normAutofit fontScale="92500" lnSpcReduction="10000"/>
          </a:bodyPr>
          <a:lstStyle/>
          <a:p>
            <a:pPr marL="457200" indent="-457200">
              <a:buFont typeface="+mj-lt"/>
              <a:buAutoNum type="arabicPeriod"/>
            </a:pPr>
            <a:r>
              <a:rPr lang="en-US" dirty="0" smtClean="0"/>
              <a:t>TOC</a:t>
            </a:r>
          </a:p>
          <a:p>
            <a:pPr marL="457200" indent="-457200">
              <a:buFont typeface="+mj-lt"/>
              <a:buAutoNum type="arabicPeriod"/>
            </a:pPr>
            <a:r>
              <a:rPr lang="en-US" dirty="0" smtClean="0"/>
              <a:t>ROV letter</a:t>
            </a:r>
          </a:p>
          <a:p>
            <a:pPr marL="457200" indent="-457200">
              <a:buFont typeface="+mj-lt"/>
              <a:buAutoNum type="arabicPeriod"/>
            </a:pPr>
            <a:r>
              <a:rPr lang="en-US" dirty="0"/>
              <a:t>Ways to Vote </a:t>
            </a:r>
            <a:endParaRPr lang="en-US" dirty="0" smtClean="0"/>
          </a:p>
          <a:p>
            <a:pPr lvl="1"/>
            <a:r>
              <a:rPr lang="en-US" dirty="0" smtClean="0"/>
              <a:t>Voter </a:t>
            </a:r>
            <a:r>
              <a:rPr lang="en-US" dirty="0"/>
              <a:t>Bill of Rights </a:t>
            </a:r>
            <a:r>
              <a:rPr lang="en-US" dirty="0" smtClean="0"/>
              <a:t>(SOS)</a:t>
            </a:r>
          </a:p>
          <a:p>
            <a:pPr lvl="1"/>
            <a:r>
              <a:rPr lang="en-US" dirty="0" smtClean="0"/>
              <a:t>How </a:t>
            </a:r>
            <a:r>
              <a:rPr lang="en-US" dirty="0"/>
              <a:t>to vote</a:t>
            </a:r>
            <a:br>
              <a:rPr lang="en-US" dirty="0"/>
            </a:br>
            <a:r>
              <a:rPr lang="en-US" dirty="0"/>
              <a:t>  by mail</a:t>
            </a:r>
            <a:br>
              <a:rPr lang="en-US" dirty="0"/>
            </a:br>
            <a:r>
              <a:rPr lang="en-US" dirty="0"/>
              <a:t>  on a paper ballot</a:t>
            </a:r>
            <a:br>
              <a:rPr lang="en-US" dirty="0"/>
            </a:br>
            <a:r>
              <a:rPr lang="en-US" dirty="0"/>
              <a:t>  on an electronic ballot </a:t>
            </a:r>
            <a:endParaRPr lang="en-US" dirty="0" smtClean="0"/>
          </a:p>
          <a:p>
            <a:pPr marL="457200" indent="-457200">
              <a:buFont typeface="+mj-lt"/>
              <a:buAutoNum type="arabicPeriod"/>
            </a:pPr>
            <a:r>
              <a:rPr lang="en-US" dirty="0" smtClean="0"/>
              <a:t>Accessible </a:t>
            </a:r>
            <a:r>
              <a:rPr lang="en-US" dirty="0"/>
              <a:t>voting and l</a:t>
            </a:r>
            <a:r>
              <a:rPr lang="en-US" dirty="0" smtClean="0"/>
              <a:t>anguage assistance</a:t>
            </a:r>
          </a:p>
          <a:p>
            <a:pPr marL="457200" indent="-457200">
              <a:buFont typeface="+mj-lt"/>
              <a:buAutoNum type="arabicPeriod"/>
            </a:pPr>
            <a:r>
              <a:rPr lang="en-US" dirty="0" smtClean="0"/>
              <a:t>Primaries </a:t>
            </a:r>
            <a:r>
              <a:rPr lang="en-US" dirty="0"/>
              <a:t>in </a:t>
            </a:r>
            <a:r>
              <a:rPr lang="en-US" dirty="0" smtClean="0"/>
              <a:t>California</a:t>
            </a:r>
          </a:p>
        </p:txBody>
      </p:sp>
      <p:sp>
        <p:nvSpPr>
          <p:cNvPr id="4" name="Content Placeholder 3"/>
          <p:cNvSpPr>
            <a:spLocks noGrp="1"/>
          </p:cNvSpPr>
          <p:nvPr>
            <p:ph sz="half" idx="2"/>
          </p:nvPr>
        </p:nvSpPr>
        <p:spPr/>
        <p:txBody>
          <a:bodyPr>
            <a:normAutofit fontScale="92500" lnSpcReduction="10000"/>
          </a:bodyPr>
          <a:lstStyle/>
          <a:p>
            <a:pPr marL="457200" indent="-457200">
              <a:buFont typeface="+mj-lt"/>
              <a:buAutoNum type="arabicPeriod" startAt="6"/>
            </a:pPr>
            <a:r>
              <a:rPr lang="en-US" dirty="0"/>
              <a:t>What’s on the Ballot </a:t>
            </a:r>
            <a:r>
              <a:rPr lang="en-US" dirty="0" smtClean="0"/>
              <a:t>County </a:t>
            </a:r>
            <a:r>
              <a:rPr lang="en-US" dirty="0"/>
              <a:t>+ State guides</a:t>
            </a:r>
          </a:p>
          <a:p>
            <a:pPr marL="457200" indent="-457200">
              <a:buFont typeface="+mj-lt"/>
              <a:buAutoNum type="arabicPeriod" startAt="6"/>
            </a:pPr>
            <a:r>
              <a:rPr lang="en-US" dirty="0"/>
              <a:t>About the candidates</a:t>
            </a:r>
          </a:p>
          <a:p>
            <a:pPr marL="457200" indent="-457200">
              <a:buFont typeface="+mj-lt"/>
              <a:buAutoNum type="arabicPeriod" startAt="6"/>
            </a:pPr>
            <a:r>
              <a:rPr lang="en-US" dirty="0"/>
              <a:t>Paid candidate statements</a:t>
            </a:r>
          </a:p>
          <a:p>
            <a:pPr marL="457200" indent="-457200">
              <a:buFont typeface="+mj-lt"/>
              <a:buAutoNum type="arabicPeriod" startAt="6"/>
            </a:pPr>
            <a:r>
              <a:rPr lang="en-US" dirty="0"/>
              <a:t>Measures </a:t>
            </a:r>
          </a:p>
          <a:p>
            <a:pPr marL="457200" indent="-457200">
              <a:buFont typeface="+mj-lt"/>
              <a:buAutoNum type="arabicPeriod" startAt="6"/>
            </a:pPr>
            <a:r>
              <a:rPr lang="en-US" dirty="0" smtClean="0"/>
              <a:t>Covers</a:t>
            </a:r>
            <a:r>
              <a:rPr lang="en-US" dirty="0"/>
              <a:t> </a:t>
            </a:r>
            <a:endParaRPr lang="en-US" dirty="0" smtClean="0"/>
          </a:p>
          <a:p>
            <a:pPr lvl="1"/>
            <a:r>
              <a:rPr lang="en-US" dirty="0" smtClean="0"/>
              <a:t>Postcard </a:t>
            </a:r>
            <a:r>
              <a:rPr lang="en-US" dirty="0"/>
              <a:t>for update registration or update VBM </a:t>
            </a:r>
            <a:r>
              <a:rPr lang="en-US" dirty="0" smtClean="0"/>
              <a:t>status</a:t>
            </a:r>
          </a:p>
          <a:p>
            <a:pPr marL="0" indent="0">
              <a:buNone/>
            </a:pPr>
            <a:endParaRPr lang="en-US" dirty="0" smtClean="0"/>
          </a:p>
          <a:p>
            <a:pPr marL="0" indent="0">
              <a:buNone/>
            </a:pPr>
            <a:r>
              <a:rPr lang="en-US" dirty="0" smtClean="0"/>
              <a:t>Bonus! Ads </a:t>
            </a:r>
            <a:r>
              <a:rPr lang="en-US" dirty="0"/>
              <a:t>or filler pages</a:t>
            </a:r>
          </a:p>
          <a:p>
            <a:endParaRPr lang="en-US" dirty="0"/>
          </a:p>
        </p:txBody>
      </p:sp>
    </p:spTree>
    <p:extLst>
      <p:ext uri="{BB962C8B-B14F-4D97-AF65-F5344CB8AC3E}">
        <p14:creationId xmlns:p14="http://schemas.microsoft.com/office/powerpoint/2010/main" val="369263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Table of Contents</a:t>
            </a:r>
            <a:endParaRPr lang="en-US" dirty="0"/>
          </a:p>
        </p:txBody>
      </p:sp>
      <p:sp>
        <p:nvSpPr>
          <p:cNvPr id="5" name="Content Placeholder 4"/>
          <p:cNvSpPr>
            <a:spLocks noGrp="1"/>
          </p:cNvSpPr>
          <p:nvPr>
            <p:ph sz="quarter" idx="10"/>
          </p:nvPr>
        </p:nvSpPr>
        <p:spPr/>
        <p:txBody>
          <a:bodyPr/>
          <a:lstStyle/>
          <a:p>
            <a:r>
              <a:rPr lang="en-US" dirty="0" smtClean="0"/>
              <a:t>“What’s in this guide?”</a:t>
            </a:r>
            <a:endParaRPr lang="en-US" dirty="0"/>
          </a:p>
        </p:txBody>
      </p:sp>
    </p:spTree>
    <p:extLst>
      <p:ext uri="{BB962C8B-B14F-4D97-AF65-F5344CB8AC3E}">
        <p14:creationId xmlns:p14="http://schemas.microsoft.com/office/powerpoint/2010/main" val="304562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of Contents helps voters find their way</a:t>
            </a:r>
            <a:endParaRPr lang="en-US" dirty="0"/>
          </a:p>
        </p:txBody>
      </p:sp>
      <p:pic>
        <p:nvPicPr>
          <p:cNvPr id="5" name="Content Placeholder 4" descr="Image of ToC page (called here: What's in this guide?)"/>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97737" y="1600200"/>
            <a:ext cx="3526588" cy="4247797"/>
          </a:xfrm>
          <a:ln>
            <a:solidFill>
              <a:schemeClr val="bg2">
                <a:lumMod val="90000"/>
              </a:schemeClr>
            </a:solidFill>
          </a:ln>
        </p:spPr>
      </p:pic>
      <p:sp>
        <p:nvSpPr>
          <p:cNvPr id="4" name="Content Placeholder 3"/>
          <p:cNvSpPr>
            <a:spLocks noGrp="1"/>
          </p:cNvSpPr>
          <p:nvPr>
            <p:ph sz="half" idx="2"/>
          </p:nvPr>
        </p:nvSpPr>
        <p:spPr/>
        <p:txBody>
          <a:bodyPr/>
          <a:lstStyle/>
          <a:p>
            <a:pPr marL="0" indent="0">
              <a:buNone/>
            </a:pPr>
            <a:r>
              <a:rPr lang="en-US" sz="1800" dirty="0"/>
              <a:t>Why?</a:t>
            </a:r>
          </a:p>
          <a:p>
            <a:pPr marL="0" indent="0">
              <a:buNone/>
            </a:pPr>
            <a:r>
              <a:rPr lang="en-US" sz="1800" dirty="0"/>
              <a:t>Helps voters know where they are and where they’re going</a:t>
            </a:r>
          </a:p>
          <a:p>
            <a:pPr marL="0" indent="0">
              <a:buNone/>
            </a:pPr>
            <a:endParaRPr lang="en-US" sz="1800" dirty="0"/>
          </a:p>
          <a:p>
            <a:pPr marL="0" indent="0">
              <a:buNone/>
            </a:pPr>
            <a:r>
              <a:rPr lang="en-US" sz="1800" dirty="0"/>
              <a:t>What?</a:t>
            </a:r>
          </a:p>
          <a:p>
            <a:r>
              <a:rPr lang="en-US" sz="1800" dirty="0"/>
              <a:t>Title answers the first question: "What is this"</a:t>
            </a:r>
          </a:p>
          <a:p>
            <a:r>
              <a:rPr lang="en-US" sz="1800" dirty="0"/>
              <a:t>Use headings to identify the big sections</a:t>
            </a:r>
          </a:p>
          <a:p>
            <a:r>
              <a:rPr lang="en-US" sz="1800" dirty="0"/>
              <a:t>Include page </a:t>
            </a:r>
            <a:r>
              <a:rPr lang="en-US" sz="1800" dirty="0" smtClean="0"/>
              <a:t>numbers</a:t>
            </a:r>
          </a:p>
          <a:p>
            <a:r>
              <a:rPr lang="en-US" sz="1800" dirty="0"/>
              <a:t>Signal languages available</a:t>
            </a:r>
          </a:p>
          <a:p>
            <a:endParaRPr lang="en-US" dirty="0"/>
          </a:p>
        </p:txBody>
      </p:sp>
      <p:sp>
        <p:nvSpPr>
          <p:cNvPr id="6" name="TextBox 5"/>
          <p:cNvSpPr txBox="1"/>
          <p:nvPr/>
        </p:nvSpPr>
        <p:spPr>
          <a:xfrm>
            <a:off x="597737" y="5887684"/>
            <a:ext cx="3381375" cy="381000"/>
          </a:xfrm>
          <a:prstGeom prst="rect">
            <a:avLst/>
          </a:prstGeom>
          <a:noFill/>
        </p:spPr>
        <p:txBody>
          <a:bodyPr wrap="square" rtlCol="0">
            <a:spAutoFit/>
          </a:bodyPr>
          <a:lstStyle/>
          <a:p>
            <a:r>
              <a:rPr lang="en-US" dirty="0" smtClean="0"/>
              <a:t>Layout for What’s in this guide? </a:t>
            </a:r>
            <a:endParaRPr lang="en-US" dirty="0"/>
          </a:p>
        </p:txBody>
      </p:sp>
    </p:spTree>
    <p:extLst>
      <p:ext uri="{BB962C8B-B14F-4D97-AF65-F5344CB8AC3E}">
        <p14:creationId xmlns:p14="http://schemas.microsoft.com/office/powerpoint/2010/main" val="192503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Registrar of Voters letter</a:t>
            </a:r>
            <a:endParaRPr lang="en-US" dirty="0"/>
          </a:p>
        </p:txBody>
      </p:sp>
      <p:sp>
        <p:nvSpPr>
          <p:cNvPr id="3" name="Content Placeholder 2"/>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409055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0071"/>
          </a:xfrm>
        </p:spPr>
        <p:txBody>
          <a:bodyPr/>
          <a:lstStyle/>
          <a:p>
            <a:r>
              <a:rPr lang="en-US" sz="2800" dirty="0" smtClean="0"/>
              <a:t>About this project</a:t>
            </a:r>
            <a:endParaRPr lang="en-US" sz="2800" dirty="0"/>
          </a:p>
        </p:txBody>
      </p:sp>
      <p:sp>
        <p:nvSpPr>
          <p:cNvPr id="3" name="Content Placeholder 2"/>
          <p:cNvSpPr>
            <a:spLocks noGrp="1"/>
          </p:cNvSpPr>
          <p:nvPr>
            <p:ph idx="1"/>
          </p:nvPr>
        </p:nvSpPr>
        <p:spPr/>
        <p:txBody>
          <a:bodyPr>
            <a:normAutofit/>
          </a:bodyPr>
          <a:lstStyle/>
          <a:p>
            <a:r>
              <a:rPr lang="en-US" sz="2400" dirty="0" smtClean="0"/>
              <a:t>Developed materials based on the recommendations from our 2014 Best Practices Manual</a:t>
            </a:r>
          </a:p>
          <a:p>
            <a:r>
              <a:rPr lang="en-US" sz="2400" dirty="0" smtClean="0"/>
              <a:t>Collaborated with 3 California counties to review and revise their voter information pamphlets and other voter information</a:t>
            </a:r>
          </a:p>
          <a:p>
            <a:r>
              <a:rPr lang="en-US" sz="2400" dirty="0" smtClean="0"/>
              <a:t>Got feedback from voters directly</a:t>
            </a:r>
          </a:p>
          <a:p>
            <a:r>
              <a:rPr lang="en-US" sz="2400" dirty="0" smtClean="0"/>
              <a:t>Sharing with all California election offices to promote best practices in the 2016 election and beyond</a:t>
            </a:r>
            <a:endParaRPr lang="en-US" sz="2400" dirty="0"/>
          </a:p>
        </p:txBody>
      </p:sp>
      <p:sp>
        <p:nvSpPr>
          <p:cNvPr id="4" name="Rectangle 3"/>
          <p:cNvSpPr/>
          <p:nvPr/>
        </p:nvSpPr>
        <p:spPr>
          <a:xfrm>
            <a:off x="347269" y="5991496"/>
            <a:ext cx="6121631" cy="369332"/>
          </a:xfrm>
          <a:prstGeom prst="rect">
            <a:avLst/>
          </a:prstGeom>
        </p:spPr>
        <p:txBody>
          <a:bodyPr wrap="square">
            <a:spAutoFit/>
          </a:bodyPr>
          <a:lstStyle/>
          <a:p>
            <a:r>
              <a:rPr lang="en-US" dirty="0" smtClean="0"/>
              <a:t>http://</a:t>
            </a:r>
            <a:r>
              <a:rPr lang="en-US" dirty="0" err="1" smtClean="0"/>
              <a:t>civicdesign.org</a:t>
            </a:r>
            <a:r>
              <a:rPr lang="en-US" dirty="0" smtClean="0"/>
              <a:t>/projects/how-voters-get-information/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from the ROV</a:t>
            </a:r>
            <a:endParaRPr lang="en-US" dirty="0"/>
          </a:p>
        </p:txBody>
      </p:sp>
      <p:sp>
        <p:nvSpPr>
          <p:cNvPr id="4" name="Content Placeholder 3"/>
          <p:cNvSpPr>
            <a:spLocks noGrp="1"/>
          </p:cNvSpPr>
          <p:nvPr>
            <p:ph idx="1"/>
          </p:nvPr>
        </p:nvSpPr>
        <p:spPr/>
        <p:txBody>
          <a:bodyPr>
            <a:normAutofit/>
          </a:bodyPr>
          <a:lstStyle/>
          <a:p>
            <a:r>
              <a:rPr lang="en-US" sz="1800" dirty="0" smtClean="0"/>
              <a:t>We used an example in all three counties where we tested. </a:t>
            </a:r>
          </a:p>
          <a:p>
            <a:pPr lvl="1"/>
            <a:r>
              <a:rPr lang="en-US" dirty="0" smtClean="0"/>
              <a:t>Voters liked seeing who is responsible for elections.</a:t>
            </a:r>
          </a:p>
          <a:p>
            <a:pPr lvl="1"/>
            <a:r>
              <a:rPr lang="en-US" dirty="0" smtClean="0"/>
              <a:t>Frequent voters expect it to </a:t>
            </a:r>
            <a:r>
              <a:rPr lang="en-US" dirty="0" smtClean="0">
                <a:solidFill>
                  <a:schemeClr val="tx1"/>
                </a:solidFill>
              </a:rPr>
              <a:t>highlight what’s new</a:t>
            </a:r>
            <a:r>
              <a:rPr lang="en-US" dirty="0" smtClean="0"/>
              <a:t>.</a:t>
            </a:r>
          </a:p>
          <a:p>
            <a:pPr marL="57150" indent="0">
              <a:buNone/>
            </a:pPr>
            <a:endParaRPr lang="en-US" sz="1800" dirty="0" smtClean="0">
              <a:solidFill>
                <a:schemeClr val="tx1"/>
              </a:solidFill>
            </a:endParaRPr>
          </a:p>
          <a:p>
            <a:pPr marL="57150" indent="0">
              <a:buNone/>
            </a:pPr>
            <a:r>
              <a:rPr lang="en-US" sz="1800" dirty="0" smtClean="0">
                <a:solidFill>
                  <a:schemeClr val="tx1"/>
                </a:solidFill>
              </a:rPr>
              <a:t>We recommend:</a:t>
            </a:r>
          </a:p>
          <a:p>
            <a:pPr marL="400050"/>
            <a:r>
              <a:rPr lang="en-US" sz="1800" dirty="0" smtClean="0">
                <a:solidFill>
                  <a:schemeClr val="tx1"/>
                </a:solidFill>
              </a:rPr>
              <a:t>Highlight what’s new or changed in the voting process. </a:t>
            </a:r>
            <a:br>
              <a:rPr lang="en-US" sz="1800" dirty="0" smtClean="0">
                <a:solidFill>
                  <a:schemeClr val="tx1"/>
                </a:solidFill>
              </a:rPr>
            </a:br>
            <a:r>
              <a:rPr lang="en-US" sz="1800" dirty="0" smtClean="0"/>
              <a:t>For example, postmark requirements have changed.</a:t>
            </a:r>
          </a:p>
          <a:p>
            <a:pPr marL="400050"/>
            <a:r>
              <a:rPr lang="en-US" sz="1800" dirty="0" smtClean="0"/>
              <a:t>It doesn’t need to be a full page, but place it to introduce the rest of the information in the booklet.</a:t>
            </a:r>
          </a:p>
        </p:txBody>
      </p:sp>
    </p:spTree>
    <p:extLst>
      <p:ext uri="{BB962C8B-B14F-4D97-AF65-F5344CB8AC3E}">
        <p14:creationId xmlns:p14="http://schemas.microsoft.com/office/powerpoint/2010/main" val="90925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Ways to vote</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465124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vote </a:t>
            </a:r>
            <a:endParaRPr lang="en-US" dirty="0"/>
          </a:p>
        </p:txBody>
      </p:sp>
      <p:sp>
        <p:nvSpPr>
          <p:cNvPr id="4" name="Content Placeholder 3"/>
          <p:cNvSpPr>
            <a:spLocks noGrp="1"/>
          </p:cNvSpPr>
          <p:nvPr>
            <p:ph idx="1"/>
          </p:nvPr>
        </p:nvSpPr>
        <p:spPr/>
        <p:txBody>
          <a:bodyPr/>
          <a:lstStyle/>
          <a:p>
            <a:pPr marL="57150" indent="0">
              <a:buNone/>
            </a:pPr>
            <a:r>
              <a:rPr lang="en-US" dirty="0" smtClean="0"/>
              <a:t>Choose the elements that fit your county’s situation</a:t>
            </a:r>
          </a:p>
          <a:p>
            <a:pPr lvl="1"/>
            <a:r>
              <a:rPr lang="en-US" dirty="0" smtClean="0"/>
              <a:t>Voter </a:t>
            </a:r>
            <a:r>
              <a:rPr lang="en-US" dirty="0"/>
              <a:t>Bill of Rights </a:t>
            </a:r>
          </a:p>
          <a:p>
            <a:pPr lvl="1"/>
            <a:r>
              <a:rPr lang="en-US" dirty="0"/>
              <a:t>How to v</a:t>
            </a:r>
            <a:r>
              <a:rPr lang="en-US" dirty="0" smtClean="0"/>
              <a:t>ote by mail</a:t>
            </a:r>
            <a:r>
              <a:rPr lang="en-US" dirty="0"/>
              <a:t> </a:t>
            </a:r>
            <a:endParaRPr lang="en-US" dirty="0" smtClean="0"/>
          </a:p>
          <a:p>
            <a:pPr lvl="1"/>
            <a:r>
              <a:rPr lang="en-US" dirty="0" smtClean="0"/>
              <a:t>Early voting</a:t>
            </a:r>
            <a:endParaRPr lang="en-US" dirty="0"/>
          </a:p>
          <a:p>
            <a:pPr lvl="1"/>
            <a:r>
              <a:rPr lang="en-US" dirty="0"/>
              <a:t>How to vote with paper ballot </a:t>
            </a:r>
          </a:p>
          <a:p>
            <a:pPr lvl="1"/>
            <a:r>
              <a:rPr lang="en-US" dirty="0"/>
              <a:t>How to vote with electronic </a:t>
            </a:r>
            <a:r>
              <a:rPr lang="en-US" dirty="0" smtClean="0"/>
              <a:t>ballot</a:t>
            </a:r>
          </a:p>
          <a:p>
            <a:pPr lvl="1"/>
            <a:r>
              <a:rPr lang="en-US" dirty="0" smtClean="0"/>
              <a:t>How to vote in a primary</a:t>
            </a:r>
          </a:p>
          <a:p>
            <a:pPr lvl="1"/>
            <a:r>
              <a:rPr lang="en-US" dirty="0" smtClean="0"/>
              <a:t>Others?</a:t>
            </a:r>
            <a:endParaRPr lang="en-US" dirty="0"/>
          </a:p>
          <a:p>
            <a:endParaRPr lang="en-US" dirty="0"/>
          </a:p>
        </p:txBody>
      </p:sp>
    </p:spTree>
    <p:extLst>
      <p:ext uri="{BB962C8B-B14F-4D97-AF65-F5344CB8AC3E}">
        <p14:creationId xmlns:p14="http://schemas.microsoft.com/office/powerpoint/2010/main" val="2505720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clear is the Voter Bill of Rights?</a:t>
            </a:r>
            <a:endParaRPr lang="en-US" dirty="0"/>
          </a:p>
        </p:txBody>
      </p:sp>
      <p:sp>
        <p:nvSpPr>
          <p:cNvPr id="3" name="Content Placeholder 2"/>
          <p:cNvSpPr>
            <a:spLocks noGrp="1"/>
          </p:cNvSpPr>
          <p:nvPr>
            <p:ph idx="1"/>
          </p:nvPr>
        </p:nvSpPr>
        <p:spPr/>
        <p:txBody>
          <a:bodyPr>
            <a:normAutofit/>
          </a:bodyPr>
          <a:lstStyle/>
          <a:p>
            <a:r>
              <a:rPr lang="en-US" dirty="0"/>
              <a:t>Voters struggled with “provisional ballot.”</a:t>
            </a:r>
          </a:p>
          <a:p>
            <a:r>
              <a:rPr lang="en-US" dirty="0"/>
              <a:t>Surprises (new information for them)</a:t>
            </a:r>
          </a:p>
          <a:p>
            <a:pPr lvl="1"/>
            <a:r>
              <a:rPr lang="en-US" sz="1600" dirty="0"/>
              <a:t>Change in franchise following felony</a:t>
            </a:r>
          </a:p>
          <a:p>
            <a:pPr lvl="1"/>
            <a:r>
              <a:rPr lang="en-US" sz="1600" dirty="0"/>
              <a:t>Replacing a spoiled ballot</a:t>
            </a:r>
          </a:p>
          <a:p>
            <a:pPr lvl="1"/>
            <a:r>
              <a:rPr lang="en-US" sz="1600" dirty="0"/>
              <a:t>Calling in reports of fraud</a:t>
            </a:r>
          </a:p>
          <a:p>
            <a:pPr lvl="1"/>
            <a:r>
              <a:rPr lang="en-US" sz="1600" dirty="0"/>
              <a:t>Can vote, if in line when polls close</a:t>
            </a:r>
          </a:p>
          <a:p>
            <a:r>
              <a:rPr lang="en-US" dirty="0" smtClean="0"/>
              <a:t>Comments and concerns</a:t>
            </a:r>
            <a:endParaRPr lang="en-US" dirty="0"/>
          </a:p>
          <a:p>
            <a:pPr lvl="1"/>
            <a:r>
              <a:rPr lang="en-US" sz="1600" dirty="0"/>
              <a:t>Requesting a ballot by web, but not voting by web</a:t>
            </a:r>
          </a:p>
          <a:p>
            <a:endParaRPr lang="en-US" dirty="0"/>
          </a:p>
          <a:p>
            <a:pPr marL="0" indent="0">
              <a:buNone/>
            </a:pPr>
            <a:r>
              <a:rPr lang="en-US" dirty="0"/>
              <a:t>We expect an updates version from the Secretary of State</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894" y="962886"/>
            <a:ext cx="3863542" cy="4683618"/>
          </a:xfrm>
          <a:prstGeom prst="rect">
            <a:avLst/>
          </a:prstGeom>
        </p:spPr>
      </p:pic>
      <p:sp>
        <p:nvSpPr>
          <p:cNvPr id="5" name="TextBox 4"/>
          <p:cNvSpPr txBox="1"/>
          <p:nvPr/>
        </p:nvSpPr>
        <p:spPr>
          <a:xfrm>
            <a:off x="459449" y="5724314"/>
            <a:ext cx="3866987" cy="646331"/>
          </a:xfrm>
          <a:prstGeom prst="rect">
            <a:avLst/>
          </a:prstGeom>
          <a:noFill/>
        </p:spPr>
        <p:txBody>
          <a:bodyPr wrap="square" rtlCol="0">
            <a:spAutoFit/>
          </a:bodyPr>
          <a:lstStyle/>
          <a:p>
            <a:r>
              <a:rPr lang="en-US" smtClean="0"/>
              <a:t>Voter Bill of Rights in Spanish, Chinese, and English </a:t>
            </a:r>
            <a:endParaRPr lang="en-US" dirty="0"/>
          </a:p>
        </p:txBody>
      </p:sp>
    </p:spTree>
    <p:extLst>
      <p:ext uri="{BB962C8B-B14F-4D97-AF65-F5344CB8AC3E}">
        <p14:creationId xmlns:p14="http://schemas.microsoft.com/office/powerpoint/2010/main" val="37063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ways to vote</a:t>
            </a:r>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704782" y="1600200"/>
            <a:ext cx="3543436" cy="4525963"/>
          </a:xfrm>
          <a:ln>
            <a:solidFill>
              <a:schemeClr val="bg2">
                <a:lumMod val="90000"/>
              </a:schemeClr>
            </a:solidFill>
          </a:ln>
        </p:spPr>
      </p:pic>
      <p:sp>
        <p:nvSpPr>
          <p:cNvPr id="4" name="Content Placeholder 3"/>
          <p:cNvSpPr>
            <a:spLocks noGrp="1"/>
          </p:cNvSpPr>
          <p:nvPr>
            <p:ph sz="half" idx="2"/>
          </p:nvPr>
        </p:nvSpPr>
        <p:spPr/>
        <p:txBody>
          <a:bodyPr/>
          <a:lstStyle/>
          <a:p>
            <a:r>
              <a:rPr lang="en-US" dirty="0" smtClean="0"/>
              <a:t>Describes 3 ways (mail, early, at the polls)</a:t>
            </a:r>
          </a:p>
          <a:p>
            <a:r>
              <a:rPr lang="en-US" dirty="0" smtClean="0"/>
              <a:t>Each way has an illustration as well as text</a:t>
            </a:r>
          </a:p>
          <a:p>
            <a:r>
              <a:rPr lang="en-US" dirty="0" smtClean="0"/>
              <a:t>Helpful to new voters, infrequent voters, and new citizens</a:t>
            </a:r>
          </a:p>
          <a:p>
            <a:endParaRPr lang="en-US" dirty="0"/>
          </a:p>
        </p:txBody>
      </p:sp>
    </p:spTree>
    <p:extLst>
      <p:ext uri="{BB962C8B-B14F-4D97-AF65-F5344CB8AC3E}">
        <p14:creationId xmlns:p14="http://schemas.microsoft.com/office/powerpoint/2010/main" val="252154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vote by mail</a:t>
            </a:r>
            <a:endParaRPr lang="en-US" dirty="0"/>
          </a:p>
        </p:txBody>
      </p:sp>
      <p:pic>
        <p:nvPicPr>
          <p:cNvPr id="5" name="Content Placeholder 4" descr="Image of How to vote by mail page"/>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82279" y="1600200"/>
            <a:ext cx="3588442" cy="4525963"/>
          </a:xfrm>
          <a:ln>
            <a:solidFill>
              <a:schemeClr val="bg2">
                <a:lumMod val="90000"/>
              </a:schemeClr>
            </a:solidFill>
          </a:ln>
        </p:spPr>
      </p:pic>
      <p:sp>
        <p:nvSpPr>
          <p:cNvPr id="4" name="Content Placeholder 3"/>
          <p:cNvSpPr>
            <a:spLocks noGrp="1"/>
          </p:cNvSpPr>
          <p:nvPr>
            <p:ph sz="half" idx="2"/>
          </p:nvPr>
        </p:nvSpPr>
        <p:spPr/>
        <p:txBody>
          <a:bodyPr>
            <a:normAutofit/>
          </a:bodyPr>
          <a:lstStyle/>
          <a:p>
            <a:r>
              <a:rPr lang="en-US" sz="1800" dirty="0" smtClean="0"/>
              <a:t>New voters appreciate the detailed instructions about </a:t>
            </a:r>
          </a:p>
          <a:p>
            <a:pPr lvl="1"/>
            <a:r>
              <a:rPr lang="en-US" sz="1800" dirty="0"/>
              <a:t>H</a:t>
            </a:r>
            <a:r>
              <a:rPr lang="en-US" sz="1800" dirty="0" smtClean="0"/>
              <a:t>ow to get a VBM ballot</a:t>
            </a:r>
          </a:p>
          <a:p>
            <a:pPr lvl="1"/>
            <a:r>
              <a:rPr lang="en-US" sz="1800" dirty="0" smtClean="0"/>
              <a:t>How to return the VMB ballot</a:t>
            </a:r>
          </a:p>
          <a:p>
            <a:r>
              <a:rPr lang="en-US" sz="1800" dirty="0" smtClean="0"/>
              <a:t>Illustrations available to match your county’s ballot marking style, and return options</a:t>
            </a:r>
          </a:p>
          <a:p>
            <a:endParaRPr lang="en-US" sz="2200" dirty="0" smtClean="0"/>
          </a:p>
        </p:txBody>
      </p:sp>
    </p:spTree>
    <p:extLst>
      <p:ext uri="{BB962C8B-B14F-4D97-AF65-F5344CB8AC3E}">
        <p14:creationId xmlns:p14="http://schemas.microsoft.com/office/powerpoint/2010/main" val="22513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vote" pages can be an "anytime" pamphlet</a:t>
            </a:r>
            <a:endParaRPr lang="en-US" dirty="0"/>
          </a:p>
        </p:txBody>
      </p:sp>
      <p:sp>
        <p:nvSpPr>
          <p:cNvPr id="3" name="Content Placeholder 2"/>
          <p:cNvSpPr>
            <a:spLocks noGrp="1"/>
          </p:cNvSpPr>
          <p:nvPr>
            <p:ph idx="1"/>
          </p:nvPr>
        </p:nvSpPr>
        <p:spPr>
          <a:xfrm>
            <a:off x="3922888" y="1600200"/>
            <a:ext cx="5023555" cy="4525963"/>
          </a:xfrm>
        </p:spPr>
        <p:txBody>
          <a:bodyPr>
            <a:normAutofit/>
          </a:bodyPr>
          <a:lstStyle/>
          <a:p>
            <a:pPr marL="0" indent="0">
              <a:buNone/>
            </a:pPr>
            <a:r>
              <a:rPr lang="en-US" sz="1900" dirty="0" smtClean="0"/>
              <a:t>It can be useful as part of your community outreach for new voters:</a:t>
            </a:r>
          </a:p>
          <a:p>
            <a:r>
              <a:rPr lang="en-US" sz="1800" dirty="0" smtClean="0"/>
              <a:t>Give to voters when they register</a:t>
            </a:r>
          </a:p>
          <a:p>
            <a:r>
              <a:rPr lang="en-US" sz="1800" dirty="0"/>
              <a:t>Hand out to people about to be eligible </a:t>
            </a:r>
            <a:r>
              <a:rPr lang="en-US" sz="1800" dirty="0" smtClean="0"/>
              <a:t>(because of age, citizenship status).</a:t>
            </a:r>
            <a:endParaRPr lang="en-US" sz="1800" dirty="0"/>
          </a:p>
          <a:p>
            <a:r>
              <a:rPr lang="en-US" sz="1800" dirty="0" smtClean="0"/>
              <a:t>Provide official </a:t>
            </a:r>
            <a:r>
              <a:rPr lang="en-US" sz="1800" dirty="0"/>
              <a:t>(accurate) information.</a:t>
            </a:r>
          </a:p>
          <a:p>
            <a:r>
              <a:rPr lang="en-US" sz="1800" dirty="0"/>
              <a:t>Expand on the basic voter rights </a:t>
            </a:r>
            <a:r>
              <a:rPr lang="en-US" sz="1800" dirty="0" smtClean="0"/>
              <a:t>with </a:t>
            </a:r>
            <a:r>
              <a:rPr lang="en-US" sz="1800" dirty="0"/>
              <a:t>accurate information for </a:t>
            </a:r>
            <a:r>
              <a:rPr lang="en-US" sz="1800" dirty="0" smtClean="0"/>
              <a:t>your county.</a:t>
            </a:r>
            <a:endParaRPr lang="en-US" sz="1800" dirty="0"/>
          </a:p>
          <a:p>
            <a:pPr marL="0" indent="0">
              <a:buNone/>
            </a:pPr>
            <a:r>
              <a:rPr lang="en-US" sz="1800" dirty="0" smtClean="0"/>
              <a:t>Improvements</a:t>
            </a:r>
          </a:p>
          <a:p>
            <a:r>
              <a:rPr lang="en-US" sz="1800" dirty="0"/>
              <a:t>Make an attractive cover that welcomes new voters, and lists the information included</a:t>
            </a:r>
          </a:p>
          <a:p>
            <a:endParaRPr lang="en-US" sz="1800" dirty="0"/>
          </a:p>
          <a:p>
            <a:pPr marL="0" indent="0">
              <a:buNone/>
            </a:pPr>
            <a:endParaRPr lang="en-US" dirty="0"/>
          </a:p>
        </p:txBody>
      </p:sp>
      <p:graphicFrame>
        <p:nvGraphicFramePr>
          <p:cNvPr id="6" name="Table 5" descr="Table (one column) of pages in the booklet, &quot;Cover and ToC&quot;, &quot;California Voter Bill of Rights&quot;, &quot;3 ways to vote in Orange County&quot;, &quot;How to vote by mail&quot;, &quot;How to vote at the polls&quot;, &quot;Accessible Voting&quot;, &quot;Language assistance&quot;, &quot;Check your voter registration status.&quot;"/>
          <p:cNvGraphicFramePr>
            <a:graphicFrameLocks noGrp="1"/>
          </p:cNvGraphicFramePr>
          <p:nvPr>
            <p:extLst>
              <p:ext uri="{D42A27DB-BD31-4B8C-83A1-F6EECF244321}">
                <p14:modId xmlns:p14="http://schemas.microsoft.com/office/powerpoint/2010/main" val="926813101"/>
              </p:ext>
            </p:extLst>
          </p:nvPr>
        </p:nvGraphicFramePr>
        <p:xfrm>
          <a:off x="499533" y="1807526"/>
          <a:ext cx="3152437" cy="3413759"/>
        </p:xfrm>
        <a:graphic>
          <a:graphicData uri="http://schemas.openxmlformats.org/drawingml/2006/table">
            <a:tbl>
              <a:tblPr firstRow="1" bandRow="1">
                <a:tableStyleId>{5C22544A-7EE6-4342-B048-85BDC9FD1C3A}</a:tableStyleId>
              </a:tblPr>
              <a:tblGrid>
                <a:gridCol w="3152437"/>
              </a:tblGrid>
              <a:tr h="316049">
                <a:tc>
                  <a:txBody>
                    <a:bodyPr/>
                    <a:lstStyle/>
                    <a:p>
                      <a:r>
                        <a:rPr lang="en-US" dirty="0" smtClean="0"/>
                        <a:t>Possible</a:t>
                      </a:r>
                      <a:r>
                        <a:rPr lang="en-US" baseline="0" dirty="0" smtClean="0"/>
                        <a:t> p</a:t>
                      </a:r>
                      <a:r>
                        <a:rPr lang="en-US" dirty="0" smtClean="0"/>
                        <a:t>ages in the booklet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Cover and TOC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California Voter Bill of</a:t>
                      </a:r>
                      <a:r>
                        <a:rPr lang="en-US" sz="1400" baseline="0" dirty="0" smtClean="0">
                          <a:solidFill>
                            <a:srgbClr val="002060"/>
                          </a:solidFill>
                          <a:latin typeface="ClearviewADA" charset="0"/>
                          <a:ea typeface="ClearviewADA" charset="0"/>
                          <a:cs typeface="ClearviewADA" charset="0"/>
                        </a:rPr>
                        <a:t> Rights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3 ways to vote in &lt;this&gt; County</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 to vote</a:t>
                      </a:r>
                      <a:r>
                        <a:rPr lang="en-US" sz="1400" baseline="0" dirty="0" smtClean="0">
                          <a:solidFill>
                            <a:srgbClr val="002060"/>
                          </a:solidFill>
                          <a:latin typeface="ClearviewADA" charset="0"/>
                          <a:ea typeface="ClearviewADA" charset="0"/>
                          <a:cs typeface="ClearviewADA" charset="0"/>
                        </a:rPr>
                        <a:t> early</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 to vote by mail</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How to vote at the polls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a:t>
                      </a:r>
                      <a:r>
                        <a:rPr lang="en-US" sz="1400" baseline="0" dirty="0" smtClean="0">
                          <a:solidFill>
                            <a:srgbClr val="002060"/>
                          </a:solidFill>
                          <a:latin typeface="ClearviewADA" charset="0"/>
                          <a:ea typeface="ClearviewADA" charset="0"/>
                          <a:cs typeface="ClearviewADA" charset="0"/>
                        </a:rPr>
                        <a:t> to vote by electronic ballot</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Accessible voting</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Language</a:t>
                      </a:r>
                      <a:r>
                        <a:rPr lang="en-US" sz="1400" baseline="0" dirty="0" smtClean="0">
                          <a:solidFill>
                            <a:srgbClr val="002060"/>
                          </a:solidFill>
                          <a:latin typeface="ClearviewADA" charset="0"/>
                          <a:ea typeface="ClearviewADA" charset="0"/>
                          <a:cs typeface="ClearviewADA" charset="0"/>
                        </a:rPr>
                        <a:t> assistance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Check</a:t>
                      </a:r>
                      <a:r>
                        <a:rPr lang="en-US" sz="1400" baseline="0" dirty="0" smtClean="0">
                          <a:solidFill>
                            <a:srgbClr val="002060"/>
                          </a:solidFill>
                          <a:latin typeface="ClearviewADA" charset="0"/>
                          <a:ea typeface="ClearviewADA" charset="0"/>
                          <a:cs typeface="ClearviewADA" charset="0"/>
                        </a:rPr>
                        <a:t> your voter registration status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79674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Accessibility and languages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427425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p:txBody>
          <a:bodyPr/>
          <a:lstStyle/>
          <a:p>
            <a:r>
              <a:rPr lang="en-US" dirty="0" smtClean="0"/>
              <a:t>Update content for accuracy in your county</a:t>
            </a:r>
          </a:p>
          <a:p>
            <a:r>
              <a:rPr lang="en-US" dirty="0" smtClean="0"/>
              <a:t>Use the layout</a:t>
            </a:r>
          </a:p>
          <a:p>
            <a:pPr lvl="1"/>
            <a:r>
              <a:rPr lang="en-US" sz="2000" dirty="0" smtClean="0"/>
              <a:t>For consistency</a:t>
            </a:r>
          </a:p>
          <a:p>
            <a:pPr lvl="1"/>
            <a:r>
              <a:rPr lang="en-US" sz="2000" dirty="0" smtClean="0"/>
              <a:t>For navigation aid</a:t>
            </a:r>
            <a:endParaRPr lang="en-US" sz="2000" dirty="0"/>
          </a:p>
        </p:txBody>
      </p:sp>
    </p:spTree>
    <p:extLst>
      <p:ext uri="{BB962C8B-B14F-4D97-AF65-F5344CB8AC3E}">
        <p14:creationId xmlns:p14="http://schemas.microsoft.com/office/powerpoint/2010/main" val="85085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materials in more than 2 languages	</a:t>
            </a:r>
            <a:endParaRPr lang="en-US" dirty="0"/>
          </a:p>
        </p:txBody>
      </p:sp>
      <p:sp>
        <p:nvSpPr>
          <p:cNvPr id="3" name="Content Placeholder 2"/>
          <p:cNvSpPr>
            <a:spLocks noGrp="1"/>
          </p:cNvSpPr>
          <p:nvPr>
            <p:ph idx="1"/>
          </p:nvPr>
        </p:nvSpPr>
        <p:spPr>
          <a:xfrm>
            <a:off x="3908095" y="1312823"/>
            <a:ext cx="5235905" cy="4525963"/>
          </a:xfrm>
        </p:spPr>
        <p:txBody>
          <a:bodyPr>
            <a:noAutofit/>
          </a:bodyPr>
          <a:lstStyle/>
          <a:p>
            <a:r>
              <a:rPr lang="en-US" sz="2400" dirty="0" smtClean="0"/>
              <a:t>Single and bi-lingual layout samples</a:t>
            </a:r>
            <a:endParaRPr lang="en-US" sz="2400" dirty="0"/>
          </a:p>
          <a:p>
            <a:r>
              <a:rPr lang="en-US" sz="2400" dirty="0" smtClean="0"/>
              <a:t>Use a consistent layout for all language versions.</a:t>
            </a:r>
          </a:p>
          <a:p>
            <a:pPr marL="0" indent="0">
              <a:buNone/>
            </a:pPr>
            <a:endParaRPr lang="en-US" sz="2400" dirty="0" smtClean="0"/>
          </a:p>
          <a:p>
            <a:pPr marL="0" indent="0">
              <a:buNone/>
            </a:pPr>
            <a:r>
              <a:rPr lang="en-US" sz="2400" dirty="0"/>
              <a:t>Options for layout</a:t>
            </a:r>
          </a:p>
          <a:p>
            <a:r>
              <a:rPr lang="en-US" sz="2400" dirty="0" smtClean="0"/>
              <a:t>Each language in its own section</a:t>
            </a:r>
          </a:p>
          <a:p>
            <a:r>
              <a:rPr lang="en-US" sz="2400" dirty="0"/>
              <a:t>Facing pages, with English on the right </a:t>
            </a:r>
            <a:endParaRPr lang="en-US" sz="2400" dirty="0" smtClean="0"/>
          </a:p>
          <a:p>
            <a:r>
              <a:rPr lang="en-US" sz="2400" dirty="0"/>
              <a:t>Most forms will be bilingual</a:t>
            </a:r>
            <a:endParaRPr lang="en-US" sz="2400" dirty="0" smtClean="0"/>
          </a:p>
          <a:p>
            <a:endParaRPr lang="en-US" sz="2400" dirty="0" smtClean="0"/>
          </a:p>
        </p:txBody>
      </p:sp>
      <p:pic>
        <p:nvPicPr>
          <p:cNvPr id="4" name="Picture 3" descr="Photo of Vietnamese guid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0131" y="1312823"/>
            <a:ext cx="3647963" cy="3657600"/>
          </a:xfrm>
          <a:prstGeom prst="rect">
            <a:avLst/>
          </a:prstGeom>
        </p:spPr>
      </p:pic>
    </p:spTree>
    <p:extLst>
      <p:ext uri="{BB962C8B-B14F-4D97-AF65-F5344CB8AC3E}">
        <p14:creationId xmlns:p14="http://schemas.microsoft.com/office/powerpoint/2010/main" val="22873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Reviewing the Best Practices Webinars</a:t>
            </a:r>
            <a:endParaRPr lang="en-US" dirty="0"/>
          </a:p>
        </p:txBody>
      </p:sp>
      <p:sp>
        <p:nvSpPr>
          <p:cNvPr id="2" name="Content Placeholder 1"/>
          <p:cNvSpPr>
            <a:spLocks noGrp="1"/>
          </p:cNvSpPr>
          <p:nvPr>
            <p:ph sz="quarter" idx="10"/>
          </p:nvPr>
        </p:nvSpPr>
        <p:spPr>
          <a:xfrm>
            <a:off x="219823" y="5286802"/>
            <a:ext cx="8466978" cy="1365250"/>
          </a:xfrm>
        </p:spPr>
        <p:txBody>
          <a:bodyPr/>
          <a:lstStyle/>
          <a:p>
            <a:r>
              <a:rPr lang="en-US"/>
              <a:t>https://cavotes.org/announcement/2015/apr/sign-our-voter-guide-best-practices-webinars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and illustrations</a:t>
            </a:r>
            <a:endParaRPr lang="en-US" dirty="0"/>
          </a:p>
        </p:txBody>
      </p:sp>
      <p:pic>
        <p:nvPicPr>
          <p:cNvPr id="5" name="Content Placeholder 4" descr="Icons for Communication devices, documents, places, people."/>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514349" y="1714499"/>
            <a:ext cx="3292173" cy="3190875"/>
          </a:xfrm>
          <a:ln>
            <a:solidFill>
              <a:schemeClr val="accent1"/>
            </a:solidFill>
            <a:prstDash val="lgDash"/>
          </a:ln>
        </p:spPr>
      </p:pic>
      <p:sp>
        <p:nvSpPr>
          <p:cNvPr id="4" name="Content Placeholder 3"/>
          <p:cNvSpPr>
            <a:spLocks noGrp="1"/>
          </p:cNvSpPr>
          <p:nvPr>
            <p:ph sz="half" idx="2"/>
          </p:nvPr>
        </p:nvSpPr>
        <p:spPr/>
        <p:txBody>
          <a:bodyPr/>
          <a:lstStyle/>
          <a:p>
            <a:r>
              <a:rPr lang="en-US" sz="1800" dirty="0" smtClean="0"/>
              <a:t>Icons and illustrations that you need are provided free of charge </a:t>
            </a:r>
            <a:endParaRPr lang="en-US" sz="1800" dirty="0"/>
          </a:p>
          <a:p>
            <a:r>
              <a:rPr lang="en-US" sz="1800" dirty="0" smtClean="0"/>
              <a:t>Let us know if there’s another illustration needed to fit your situation, and we’ll create it.</a:t>
            </a:r>
          </a:p>
          <a:p>
            <a:endParaRPr lang="en-US" sz="1800" dirty="0" smtClean="0"/>
          </a:p>
          <a:p>
            <a:pPr lvl="1"/>
            <a:endParaRPr lang="en-US" dirty="0" smtClean="0"/>
          </a:p>
        </p:txBody>
      </p:sp>
      <p:sp>
        <p:nvSpPr>
          <p:cNvPr id="3" name="TextBox 2"/>
          <p:cNvSpPr txBox="1"/>
          <p:nvPr/>
        </p:nvSpPr>
        <p:spPr>
          <a:xfrm>
            <a:off x="828675" y="5010150"/>
            <a:ext cx="2705100" cy="369332"/>
          </a:xfrm>
          <a:prstGeom prst="rect">
            <a:avLst/>
          </a:prstGeom>
          <a:noFill/>
        </p:spPr>
        <p:txBody>
          <a:bodyPr wrap="square" rtlCol="0">
            <a:spAutoFit/>
          </a:bodyPr>
          <a:lstStyle/>
          <a:p>
            <a:r>
              <a:rPr lang="en-US" smtClean="0"/>
              <a:t>Excerpt from icon library</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23596326"/>
              </p:ext>
            </p:extLst>
          </p:nvPr>
        </p:nvGraphicFramePr>
        <p:xfrm>
          <a:off x="4843462" y="3324225"/>
          <a:ext cx="3648075" cy="1554479"/>
        </p:xfrm>
        <a:graphic>
          <a:graphicData uri="http://schemas.openxmlformats.org/drawingml/2006/table">
            <a:tbl>
              <a:tblPr firstRow="1" bandRow="1">
                <a:tableStyleId>{5C22544A-7EE6-4342-B048-85BDC9FD1C3A}</a:tableStyleId>
              </a:tblPr>
              <a:tblGrid>
                <a:gridCol w="1057275"/>
                <a:gridCol w="2590800"/>
              </a:tblGrid>
              <a:tr h="600075">
                <a:tc>
                  <a:txBody>
                    <a:bodyPr/>
                    <a:lstStyle/>
                    <a:p>
                      <a:r>
                        <a:rPr lang="en-US" dirty="0" smtClean="0">
                          <a:latin typeface="ClearviewADA" charset="0"/>
                          <a:ea typeface="ClearviewADA" charset="0"/>
                          <a:cs typeface="ClearviewADA" charset="0"/>
                        </a:rPr>
                        <a:t>File Format</a:t>
                      </a:r>
                      <a:endParaRPr lang="en-US" dirty="0">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smtClean="0">
                        <a:latin typeface="ClearviewADA" charset="0"/>
                        <a:ea typeface="ClearviewADA" charset="0"/>
                        <a:cs typeface="ClearviewADA" charset="0"/>
                      </a:endParaRPr>
                    </a:p>
                    <a:p>
                      <a:pPr algn="ctr"/>
                      <a:r>
                        <a:rPr lang="en-US" dirty="0" smtClean="0">
                          <a:latin typeface="ClearviewADA" charset="0"/>
                          <a:ea typeface="ClearviewADA" charset="0"/>
                          <a:cs typeface="ClearviewADA" charset="0"/>
                        </a:rPr>
                        <a:t>Uses</a:t>
                      </a:r>
                      <a:endParaRPr lang="en-US" dirty="0">
                        <a:latin typeface="ClearviewADA" charset="0"/>
                        <a:ea typeface="ClearviewADA" charset="0"/>
                        <a:cs typeface="ClearviewADA"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solidFill>
                            <a:schemeClr val="tx2"/>
                          </a:solidFill>
                          <a:effectLst/>
                          <a:latin typeface="ClearviewADA" charset="0"/>
                          <a:ea typeface="ClearviewADA" charset="0"/>
                          <a:cs typeface="ClearviewADA" charset="0"/>
                        </a:rPr>
                        <a:t>.jpg</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Printed document</a:t>
                      </a:r>
                      <a:endParaRPr lang="en-US" sz="1400" dirty="0">
                        <a:solidFill>
                          <a:schemeClr val="tx2"/>
                        </a:solidFill>
                        <a:effectLst/>
                        <a:latin typeface="ClearviewADA" charset="0"/>
                        <a:ea typeface="ClearviewADA" charset="0"/>
                        <a:cs typeface="ClearviewADA"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smtClean="0">
                          <a:solidFill>
                            <a:schemeClr val="tx2"/>
                          </a:solidFill>
                          <a:effectLst/>
                          <a:latin typeface="ClearviewADA" charset="0"/>
                          <a:ea typeface="ClearviewADA" charset="0"/>
                          <a:cs typeface="ClearviewADA" charset="0"/>
                        </a:rPr>
                        <a:t>.</a:t>
                      </a:r>
                      <a:r>
                        <a:rPr lang="en-US" sz="1400" dirty="0" err="1" smtClean="0">
                          <a:solidFill>
                            <a:schemeClr val="tx2"/>
                          </a:solidFill>
                          <a:effectLst/>
                          <a:latin typeface="ClearviewADA" charset="0"/>
                          <a:ea typeface="ClearviewADA" charset="0"/>
                          <a:cs typeface="ClearviewADA" charset="0"/>
                        </a:rPr>
                        <a:t>png</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Web and screens</a:t>
                      </a:r>
                      <a:endParaRPr lang="en-US" sz="1400" dirty="0">
                        <a:solidFill>
                          <a:schemeClr val="tx2"/>
                        </a:solidFill>
                        <a:effectLst/>
                        <a:latin typeface="ClearviewADA" charset="0"/>
                        <a:ea typeface="ClearviewADA" charset="0"/>
                        <a:cs typeface="ClearviewAD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smtClean="0">
                          <a:solidFill>
                            <a:schemeClr val="tx2"/>
                          </a:solidFill>
                          <a:effectLst/>
                          <a:latin typeface="ClearviewADA" charset="0"/>
                          <a:ea typeface="ClearviewADA" charset="0"/>
                          <a:cs typeface="ClearviewADA" charset="0"/>
                        </a:rPr>
                        <a:t>.</a:t>
                      </a:r>
                      <a:r>
                        <a:rPr lang="en-US" sz="1400" dirty="0" err="1" smtClean="0">
                          <a:solidFill>
                            <a:schemeClr val="tx2"/>
                          </a:solidFill>
                          <a:effectLst/>
                          <a:latin typeface="ClearviewADA" charset="0"/>
                          <a:ea typeface="ClearviewADA" charset="0"/>
                          <a:cs typeface="ClearviewADA" charset="0"/>
                        </a:rPr>
                        <a:t>tif</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Large posters and banners</a:t>
                      </a:r>
                      <a:endParaRPr lang="en-US" sz="1400" dirty="0">
                        <a:solidFill>
                          <a:schemeClr val="tx2"/>
                        </a:solidFill>
                        <a:effectLst/>
                        <a:latin typeface="ClearviewADA" charset="0"/>
                        <a:ea typeface="ClearviewADA" charset="0"/>
                        <a:cs typeface="ClearviewAD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5445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Primaries in California</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387932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Primaries in California</a:t>
            </a:r>
            <a:endParaRPr lang="en-US" dirty="0"/>
          </a:p>
        </p:txBody>
      </p:sp>
      <p:pic>
        <p:nvPicPr>
          <p:cNvPr id="4" name="Content Placeholder 3" descr="Image of How to vote in a primary election, using a mixed "/>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r="-3395" b="-2920"/>
          <a:stretch/>
        </p:blipFill>
        <p:spPr>
          <a:xfrm>
            <a:off x="371475" y="1562100"/>
            <a:ext cx="3466643" cy="4421188"/>
          </a:xfrm>
          <a:noFill/>
          <a:ln>
            <a:solidFill>
              <a:schemeClr val="bg2">
                <a:lumMod val="90000"/>
              </a:schemeClr>
            </a:solidFill>
          </a:ln>
        </p:spPr>
      </p:pic>
      <p:sp>
        <p:nvSpPr>
          <p:cNvPr id="7" name="Content Placeholder 6"/>
          <p:cNvSpPr>
            <a:spLocks noGrp="1"/>
          </p:cNvSpPr>
          <p:nvPr>
            <p:ph sz="half" idx="2"/>
          </p:nvPr>
        </p:nvSpPr>
        <p:spPr>
          <a:xfrm>
            <a:off x="4238256" y="1600200"/>
            <a:ext cx="4448544" cy="4525963"/>
          </a:xfrm>
        </p:spPr>
        <p:txBody>
          <a:bodyPr>
            <a:normAutofit/>
          </a:bodyPr>
          <a:lstStyle/>
          <a:p>
            <a:r>
              <a:rPr lang="en-US" sz="1800" dirty="0"/>
              <a:t>Many regular voters had difficulty explaining or understanding the top 2 primary system.</a:t>
            </a:r>
          </a:p>
          <a:p>
            <a:r>
              <a:rPr lang="en-US" sz="1800" dirty="0" smtClean="0"/>
              <a:t>The 3 column treatment for the 3 categories of contests worked best with new voters and new citizens. This version has 4 sections</a:t>
            </a:r>
          </a:p>
          <a:p>
            <a:pPr lvl="1"/>
            <a:r>
              <a:rPr lang="en-US" sz="1600" dirty="0" smtClean="0"/>
              <a:t>Who is eligible?</a:t>
            </a:r>
          </a:p>
          <a:p>
            <a:pPr lvl="1"/>
            <a:r>
              <a:rPr lang="en-US" sz="1600" dirty="0" smtClean="0"/>
              <a:t>Who can vote in each type of primary?</a:t>
            </a:r>
          </a:p>
          <a:p>
            <a:pPr lvl="1"/>
            <a:r>
              <a:rPr lang="en-US" sz="1600" dirty="0" smtClean="0"/>
              <a:t>How do we know who won?</a:t>
            </a:r>
          </a:p>
          <a:p>
            <a:pPr lvl="1"/>
            <a:r>
              <a:rPr lang="en-US" sz="1600" dirty="0" smtClean="0"/>
              <a:t>Which offices are in each type of primary</a:t>
            </a:r>
            <a:r>
              <a:rPr lang="en-US" sz="1400" dirty="0" smtClean="0"/>
              <a:t>?</a:t>
            </a:r>
            <a:endParaRPr lang="en-US" sz="1400" dirty="0"/>
          </a:p>
        </p:txBody>
      </p:sp>
      <p:sp>
        <p:nvSpPr>
          <p:cNvPr id="6" name="TextBox 5"/>
          <p:cNvSpPr txBox="1"/>
          <p:nvPr/>
        </p:nvSpPr>
        <p:spPr>
          <a:xfrm>
            <a:off x="304800" y="5995489"/>
            <a:ext cx="3371850" cy="369332"/>
          </a:xfrm>
          <a:prstGeom prst="rect">
            <a:avLst/>
          </a:prstGeom>
          <a:noFill/>
        </p:spPr>
        <p:txBody>
          <a:bodyPr wrap="square" rtlCol="0">
            <a:spAutoFit/>
          </a:bodyPr>
          <a:lstStyle/>
          <a:p>
            <a:r>
              <a:rPr lang="en-US" dirty="0" smtClean="0"/>
              <a:t>How to vote in a </a:t>
            </a:r>
            <a:r>
              <a:rPr lang="en-US" smtClean="0"/>
              <a:t>primary election</a:t>
            </a:r>
            <a:endParaRPr lang="en-US"/>
          </a:p>
        </p:txBody>
      </p:sp>
    </p:spTree>
    <p:extLst>
      <p:ext uri="{BB962C8B-B14F-4D97-AF65-F5344CB8AC3E}">
        <p14:creationId xmlns:p14="http://schemas.microsoft.com/office/powerpoint/2010/main" val="147021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What’s on the ballot </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3621906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on the ballot </a:t>
            </a:r>
            <a:endParaRPr lang="en-US" dirty="0"/>
          </a:p>
        </p:txBody>
      </p:sp>
      <p:pic>
        <p:nvPicPr>
          <p:cNvPr id="5" name="Content Placeholder 4" descr="Image of page titled What's on the ballot for this election, which includes two columns, left headed by the county seal; right by the cover of the state guide"/>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701957" y="1600200"/>
            <a:ext cx="3549085" cy="4525963"/>
          </a:xfrm>
          <a:ln>
            <a:solidFill>
              <a:schemeClr val="bg2">
                <a:lumMod val="90000"/>
              </a:schemeClr>
            </a:solidFill>
          </a:ln>
        </p:spPr>
      </p:pic>
      <p:sp>
        <p:nvSpPr>
          <p:cNvPr id="4" name="Content Placeholder 3"/>
          <p:cNvSpPr>
            <a:spLocks noGrp="1"/>
          </p:cNvSpPr>
          <p:nvPr>
            <p:ph sz="half" idx="2"/>
          </p:nvPr>
        </p:nvSpPr>
        <p:spPr/>
        <p:txBody>
          <a:bodyPr>
            <a:normAutofit/>
          </a:bodyPr>
          <a:lstStyle/>
          <a:p>
            <a:r>
              <a:rPr lang="en-US" sz="2000" dirty="0" smtClean="0"/>
              <a:t>This page is new.</a:t>
            </a:r>
          </a:p>
          <a:p>
            <a:r>
              <a:rPr lang="en-US" sz="2000" dirty="0" smtClean="0"/>
              <a:t>Voters don't understand that there are two guides, or why. – but  an “aha!” moment when they recognized the State guide’s cover</a:t>
            </a:r>
          </a:p>
          <a:p>
            <a:r>
              <a:rPr lang="en-US" sz="2000" dirty="0" smtClean="0"/>
              <a:t>Putting the information side by side shows how the two guides fit together.</a:t>
            </a:r>
          </a:p>
          <a:p>
            <a:endParaRPr lang="en-US" sz="2000" dirty="0" smtClean="0"/>
          </a:p>
          <a:p>
            <a:endParaRPr lang="en-US" sz="2000" dirty="0"/>
          </a:p>
        </p:txBody>
      </p:sp>
    </p:spTree>
    <p:extLst>
      <p:ext uri="{BB962C8B-B14F-4D97-AF65-F5344CB8AC3E}">
        <p14:creationId xmlns:p14="http://schemas.microsoft.com/office/powerpoint/2010/main" val="1441488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About the candidates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462126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candidates</a:t>
            </a:r>
            <a:endParaRPr lang="en-US"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56893" y="1600200"/>
            <a:ext cx="3639214" cy="4525963"/>
          </a:xfrm>
          <a:ln>
            <a:solidFill>
              <a:schemeClr val="bg2">
                <a:lumMod val="90000"/>
              </a:schemeClr>
            </a:solidFill>
          </a:ln>
        </p:spPr>
      </p:pic>
      <p:sp>
        <p:nvSpPr>
          <p:cNvPr id="4" name="Content Placeholder 3"/>
          <p:cNvSpPr>
            <a:spLocks noGrp="1"/>
          </p:cNvSpPr>
          <p:nvPr>
            <p:ph sz="half" idx="2"/>
          </p:nvPr>
        </p:nvSpPr>
        <p:spPr/>
        <p:txBody>
          <a:bodyPr/>
          <a:lstStyle/>
          <a:p>
            <a:r>
              <a:rPr lang="en-US" dirty="0" smtClean="0"/>
              <a:t>Update content as needed for current election</a:t>
            </a:r>
          </a:p>
          <a:p>
            <a:pPr lvl="1"/>
            <a:r>
              <a:rPr lang="en-US" dirty="0" smtClean="0"/>
              <a:t>About the candidates</a:t>
            </a:r>
          </a:p>
          <a:p>
            <a:pPr lvl="1"/>
            <a:r>
              <a:rPr lang="en-US" dirty="0" smtClean="0"/>
              <a:t>Endorsements</a:t>
            </a:r>
          </a:p>
          <a:p>
            <a:r>
              <a:rPr lang="en-US" dirty="0" smtClean="0"/>
              <a:t>Try new formatting</a:t>
            </a:r>
          </a:p>
          <a:p>
            <a:pPr lvl="1"/>
            <a:r>
              <a:rPr lang="en-US" dirty="0" smtClean="0"/>
              <a:t>For consistency</a:t>
            </a:r>
          </a:p>
          <a:p>
            <a:pPr lvl="1"/>
            <a:r>
              <a:rPr lang="en-US" dirty="0" smtClean="0"/>
              <a:t>For navigational aid</a:t>
            </a:r>
          </a:p>
          <a:p>
            <a:r>
              <a:rPr lang="en-US" dirty="0" smtClean="0"/>
              <a:t>Consider a 2-column layout for bilingual guides</a:t>
            </a:r>
          </a:p>
          <a:p>
            <a:endParaRPr lang="en-US" dirty="0"/>
          </a:p>
        </p:txBody>
      </p:sp>
    </p:spTree>
    <p:extLst>
      <p:ext uri="{BB962C8B-B14F-4D97-AF65-F5344CB8AC3E}">
        <p14:creationId xmlns:p14="http://schemas.microsoft.com/office/powerpoint/2010/main" val="708549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Paid candidate statements </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08471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candidate statements</a:t>
            </a:r>
            <a:endParaRPr lang="en-US" dirty="0"/>
          </a:p>
        </p:txBody>
      </p:sp>
      <p:sp>
        <p:nvSpPr>
          <p:cNvPr id="3" name="Content Placeholder 2"/>
          <p:cNvSpPr>
            <a:spLocks noGrp="1"/>
          </p:cNvSpPr>
          <p:nvPr>
            <p:ph idx="1"/>
          </p:nvPr>
        </p:nvSpPr>
        <p:spPr/>
        <p:txBody>
          <a:bodyPr>
            <a:noAutofit/>
          </a:bodyPr>
          <a:lstStyle/>
          <a:p>
            <a:r>
              <a:rPr lang="en-US" sz="1800" dirty="0" smtClean="0"/>
              <a:t>Updating content to this year’s candidates.</a:t>
            </a:r>
          </a:p>
          <a:p>
            <a:r>
              <a:rPr lang="en-US" sz="1800" dirty="0" smtClean="0"/>
              <a:t>Try the new formatting</a:t>
            </a:r>
          </a:p>
          <a:p>
            <a:pPr lvl="1"/>
            <a:r>
              <a:rPr lang="en-US" dirty="0" smtClean="0"/>
              <a:t>For consistency</a:t>
            </a:r>
          </a:p>
          <a:p>
            <a:pPr lvl="1"/>
            <a:r>
              <a:rPr lang="en-US" dirty="0" smtClean="0"/>
              <a:t>For navigational aid</a:t>
            </a:r>
          </a:p>
          <a:p>
            <a:r>
              <a:rPr lang="en-US" sz="1800" dirty="0" smtClean="0"/>
              <a:t>Easily adaptable to bilingual treatment </a:t>
            </a:r>
          </a:p>
        </p:txBody>
      </p:sp>
    </p:spTree>
    <p:extLst>
      <p:ext uri="{BB962C8B-B14F-4D97-AF65-F5344CB8AC3E}">
        <p14:creationId xmlns:p14="http://schemas.microsoft.com/office/powerpoint/2010/main" val="619469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Measures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92050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Research-based recommendations</a:t>
            </a:r>
            <a:endParaRPr lang="en-US" dirty="0"/>
          </a:p>
        </p:txBody>
      </p:sp>
      <p:sp>
        <p:nvSpPr>
          <p:cNvPr id="3" name="Content Placeholder 2"/>
          <p:cNvSpPr>
            <a:spLocks noGrp="1"/>
          </p:cNvSpPr>
          <p:nvPr>
            <p:ph idx="1"/>
          </p:nvPr>
        </p:nvSpPr>
        <p:spPr/>
        <p:txBody>
          <a:bodyPr>
            <a:normAutofit/>
          </a:bodyPr>
          <a:lstStyle/>
          <a:p>
            <a:r>
              <a:rPr lang="en-US" sz="1800" dirty="0" smtClean="0"/>
              <a:t>Civic literacy is a huge challenge</a:t>
            </a:r>
          </a:p>
          <a:p>
            <a:r>
              <a:rPr lang="en-US" sz="1800" dirty="0" smtClean="0"/>
              <a:t>Layout and visual presentation are important for comprehension</a:t>
            </a:r>
          </a:p>
          <a:p>
            <a:r>
              <a:rPr lang="en-US" sz="1800" dirty="0" smtClean="0"/>
              <a:t>Plain language can’t be overemphasized</a:t>
            </a:r>
          </a:p>
          <a:p>
            <a:r>
              <a:rPr lang="en-US" sz="1800" dirty="0" smtClean="0"/>
              <a:t>People didn’t know common election words</a:t>
            </a:r>
          </a:p>
          <a:p>
            <a:r>
              <a:rPr lang="en-US" sz="1800" dirty="0" smtClean="0"/>
              <a:t>Voter Bill of Rights is valuable, but hard to read</a:t>
            </a:r>
          </a:p>
          <a:p>
            <a:r>
              <a:rPr lang="en-US" sz="1800" dirty="0" smtClean="0"/>
              <a:t>Use the checklist</a:t>
            </a:r>
            <a:endParaRPr lang="en-US" sz="1800" dirty="0"/>
          </a:p>
        </p:txBody>
      </p:sp>
    </p:spTree>
    <p:extLst>
      <p:ext uri="{BB962C8B-B14F-4D97-AF65-F5344CB8AC3E}">
        <p14:creationId xmlns:p14="http://schemas.microsoft.com/office/powerpoint/2010/main" val="188750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968" y="273161"/>
            <a:ext cx="8686800" cy="1143000"/>
          </a:xfrm>
        </p:spPr>
        <p:txBody>
          <a:bodyPr/>
          <a:lstStyle/>
          <a:p>
            <a:r>
              <a:rPr lang="en-US" dirty="0" smtClean="0">
                <a:solidFill>
                  <a:schemeClr val="tx1"/>
                </a:solidFill>
              </a:rPr>
              <a:t>Measure</a:t>
            </a:r>
            <a:r>
              <a:rPr lang="en-US" dirty="0" smtClean="0"/>
              <a:t> has up to 5 content elements</a:t>
            </a:r>
            <a:endParaRPr lang="en-US" dirty="0"/>
          </a:p>
        </p:txBody>
      </p:sp>
      <p:sp>
        <p:nvSpPr>
          <p:cNvPr id="5" name="Content Placeholder 4"/>
          <p:cNvSpPr>
            <a:spLocks noGrp="1"/>
          </p:cNvSpPr>
          <p:nvPr>
            <p:ph idx="1"/>
          </p:nvPr>
        </p:nvSpPr>
        <p:spPr/>
        <p:txBody>
          <a:bodyPr/>
          <a:lstStyle/>
          <a:p>
            <a:pPr marL="514350" indent="-457200"/>
            <a:r>
              <a:rPr lang="en-US" b="1" dirty="0"/>
              <a:t>Overview</a:t>
            </a:r>
          </a:p>
          <a:p>
            <a:pPr marL="514350" indent="-457200"/>
            <a:r>
              <a:rPr lang="en-US" b="1" dirty="0"/>
              <a:t>Ballot question </a:t>
            </a:r>
            <a:r>
              <a:rPr lang="en-US" dirty="0"/>
              <a:t>- Your vote means (</a:t>
            </a:r>
            <a:r>
              <a:rPr lang="en-US" dirty="0" err="1"/>
              <a:t>yes|no</a:t>
            </a:r>
            <a:r>
              <a:rPr lang="en-US" dirty="0"/>
              <a:t>) - For and Against </a:t>
            </a:r>
          </a:p>
          <a:p>
            <a:pPr marL="514350" indent="-457200"/>
            <a:r>
              <a:rPr lang="en-US" dirty="0"/>
              <a:t>Impartial analysis | Fiscal impact </a:t>
            </a:r>
            <a:r>
              <a:rPr lang="en-US" dirty="0" smtClean="0"/>
              <a:t>statement</a:t>
            </a:r>
          </a:p>
          <a:p>
            <a:pPr marL="514350" indent="-457200"/>
            <a:r>
              <a:rPr lang="en-US" dirty="0" smtClean="0"/>
              <a:t>Arguments </a:t>
            </a:r>
            <a:r>
              <a:rPr lang="en-US" dirty="0"/>
              <a:t>for Measure | </a:t>
            </a:r>
            <a:r>
              <a:rPr lang="en-US" dirty="0" smtClean="0"/>
              <a:t>Arguments </a:t>
            </a:r>
            <a:r>
              <a:rPr lang="en-US" dirty="0"/>
              <a:t>against Measure  </a:t>
            </a:r>
          </a:p>
          <a:p>
            <a:pPr marL="514350" indent="-457200"/>
            <a:r>
              <a:rPr lang="en-US" dirty="0"/>
              <a:t>Full text</a:t>
            </a:r>
          </a:p>
          <a:p>
            <a:pPr marL="0" indent="0">
              <a:buNone/>
            </a:pPr>
            <a:endParaRPr lang="en-US" dirty="0"/>
          </a:p>
        </p:txBody>
      </p:sp>
    </p:spTree>
    <p:extLst>
      <p:ext uri="{BB962C8B-B14F-4D97-AF65-F5344CB8AC3E}">
        <p14:creationId xmlns:p14="http://schemas.microsoft.com/office/powerpoint/2010/main" val="451307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Overview is new</a:t>
            </a:r>
            <a:endParaRPr lang="en-US" dirty="0"/>
          </a:p>
        </p:txBody>
      </p:sp>
      <p:pic>
        <p:nvPicPr>
          <p:cNvPr id="7" name="Content Placeholder 6" descr="Image of Local ballot measure with Page header, large title of ballot measure in English and Spanish (1), the ballot quesiton in English and Spanish ( a). What a Yes vote means and what a No vote means (b). Names of supporters and opponents (with identifiers by district represented or role) (c)."/>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05449" y="1600201"/>
            <a:ext cx="3537901" cy="4495800"/>
          </a:xfrm>
          <a:ln>
            <a:solidFill>
              <a:schemeClr val="bg2">
                <a:lumMod val="90000"/>
              </a:schemeClr>
            </a:solidFill>
          </a:ln>
        </p:spPr>
      </p:pic>
      <p:grpSp>
        <p:nvGrpSpPr>
          <p:cNvPr id="17" name="Group 16" descr="Vertically arranged labels for Local ballot measure image components."/>
          <p:cNvGrpSpPr/>
          <p:nvPr/>
        </p:nvGrpSpPr>
        <p:grpSpPr>
          <a:xfrm>
            <a:off x="3796050" y="1872734"/>
            <a:ext cx="389850" cy="2995817"/>
            <a:chOff x="3796050" y="1710809"/>
            <a:chExt cx="389850" cy="2995817"/>
          </a:xfrm>
        </p:grpSpPr>
        <p:sp>
          <p:nvSpPr>
            <p:cNvPr id="10" name="TextBox 9"/>
            <p:cNvSpPr txBox="1"/>
            <p:nvPr/>
          </p:nvSpPr>
          <p:spPr>
            <a:xfrm>
              <a:off x="3796050" y="2124075"/>
              <a:ext cx="252075" cy="307777"/>
            </a:xfrm>
            <a:prstGeom prst="rect">
              <a:avLst/>
            </a:prstGeom>
            <a:noFill/>
            <a:ln>
              <a:solidFill>
                <a:schemeClr val="accent1"/>
              </a:solidFill>
            </a:ln>
          </p:spPr>
          <p:txBody>
            <a:bodyPr wrap="square" rtlCol="0">
              <a:spAutoFit/>
            </a:bodyPr>
            <a:lstStyle/>
            <a:p>
              <a:r>
                <a:rPr lang="en-US" sz="1400" dirty="0" smtClean="0"/>
                <a:t>a</a:t>
              </a:r>
              <a:endParaRPr lang="en-US" sz="1400" dirty="0"/>
            </a:p>
          </p:txBody>
        </p:sp>
        <p:sp>
          <p:nvSpPr>
            <p:cNvPr id="12" name="TextBox 11"/>
            <p:cNvSpPr txBox="1"/>
            <p:nvPr/>
          </p:nvSpPr>
          <p:spPr>
            <a:xfrm>
              <a:off x="3796050" y="3829050"/>
              <a:ext cx="252075" cy="307777"/>
            </a:xfrm>
            <a:prstGeom prst="rect">
              <a:avLst/>
            </a:prstGeom>
            <a:noFill/>
            <a:ln>
              <a:solidFill>
                <a:schemeClr val="accent1"/>
              </a:solidFill>
            </a:ln>
          </p:spPr>
          <p:txBody>
            <a:bodyPr wrap="square" rtlCol="0">
              <a:spAutoFit/>
            </a:bodyPr>
            <a:lstStyle/>
            <a:p>
              <a:r>
                <a:rPr lang="en-US" sz="1400" dirty="0" smtClean="0"/>
                <a:t>b</a:t>
              </a:r>
              <a:endParaRPr lang="en-US" sz="1400" dirty="0"/>
            </a:p>
          </p:txBody>
        </p:sp>
        <p:sp>
          <p:nvSpPr>
            <p:cNvPr id="13" name="TextBox 12"/>
            <p:cNvSpPr txBox="1"/>
            <p:nvPr/>
          </p:nvSpPr>
          <p:spPr>
            <a:xfrm>
              <a:off x="3796050" y="4398849"/>
              <a:ext cx="252075" cy="307777"/>
            </a:xfrm>
            <a:prstGeom prst="rect">
              <a:avLst/>
            </a:prstGeom>
            <a:noFill/>
            <a:ln>
              <a:solidFill>
                <a:schemeClr val="accent1"/>
              </a:solidFill>
            </a:ln>
          </p:spPr>
          <p:txBody>
            <a:bodyPr wrap="square" rtlCol="0">
              <a:spAutoFit/>
            </a:bodyPr>
            <a:lstStyle/>
            <a:p>
              <a:r>
                <a:rPr lang="en-US" sz="1400" dirty="0"/>
                <a:t>c</a:t>
              </a:r>
            </a:p>
          </p:txBody>
        </p:sp>
        <p:sp>
          <p:nvSpPr>
            <p:cNvPr id="15" name="Rectangle 14"/>
            <p:cNvSpPr/>
            <p:nvPr/>
          </p:nvSpPr>
          <p:spPr>
            <a:xfrm>
              <a:off x="3796050" y="1710809"/>
              <a:ext cx="389850" cy="369332"/>
            </a:xfrm>
            <a:prstGeom prst="rect">
              <a:avLst/>
            </a:prstGeom>
          </p:spPr>
          <p:txBody>
            <a:bodyPr wrap="none">
              <a:spAutoFit/>
            </a:bodyPr>
            <a:lstStyle/>
            <a:p>
              <a:pPr algn="r"/>
              <a:r>
                <a:rPr lang="en-US" dirty="0">
                  <a:latin typeface="Wingdings 2" charset="2"/>
                  <a:ea typeface="Wingdings 2" charset="2"/>
                  <a:cs typeface="Wingdings 2" charset="2"/>
                </a:rPr>
                <a:t>j</a:t>
              </a:r>
            </a:p>
          </p:txBody>
        </p:sp>
      </p:grpSp>
      <p:sp>
        <p:nvSpPr>
          <p:cNvPr id="16" name="TextBox 15"/>
          <p:cNvSpPr txBox="1"/>
          <p:nvPr/>
        </p:nvSpPr>
        <p:spPr>
          <a:xfrm>
            <a:off x="314325" y="6088738"/>
            <a:ext cx="3629023" cy="369332"/>
          </a:xfrm>
          <a:prstGeom prst="rect">
            <a:avLst/>
          </a:prstGeom>
          <a:noFill/>
        </p:spPr>
        <p:txBody>
          <a:bodyPr wrap="square" rtlCol="0">
            <a:spAutoFit/>
          </a:bodyPr>
          <a:lstStyle/>
          <a:p>
            <a:r>
              <a:rPr lang="en-US" dirty="0" smtClean="0"/>
              <a:t>Layout of </a:t>
            </a:r>
            <a:r>
              <a:rPr lang="en-US" smtClean="0"/>
              <a:t>a bilingual Overview </a:t>
            </a:r>
            <a:r>
              <a:rPr lang="en-US" dirty="0" smtClean="0"/>
              <a:t>page</a:t>
            </a:r>
            <a:endParaRPr lang="en-US" dirty="0"/>
          </a:p>
        </p:txBody>
      </p:sp>
      <p:sp>
        <p:nvSpPr>
          <p:cNvPr id="5" name="Content Placeholder 4"/>
          <p:cNvSpPr>
            <a:spLocks noGrp="1"/>
          </p:cNvSpPr>
          <p:nvPr>
            <p:ph sz="half" idx="2"/>
          </p:nvPr>
        </p:nvSpPr>
        <p:spPr/>
        <p:txBody>
          <a:bodyPr>
            <a:normAutofit/>
          </a:bodyPr>
          <a:lstStyle/>
          <a:p>
            <a:pPr marL="0" indent="0" fontAlgn="base">
              <a:buNone/>
            </a:pPr>
            <a:r>
              <a:rPr lang="en-US" sz="1800" dirty="0" smtClean="0"/>
              <a:t>Will a Measure Overview page fit within your page count and budget?</a:t>
            </a:r>
          </a:p>
          <a:p>
            <a:pPr marL="0" indent="0" fontAlgn="base">
              <a:buNone/>
            </a:pPr>
            <a:endParaRPr lang="en-US" sz="1800" dirty="0" smtClean="0"/>
          </a:p>
          <a:p>
            <a:pPr marL="0" indent="0" fontAlgn="base">
              <a:buNone/>
            </a:pPr>
            <a:endParaRPr lang="en-US" sz="1800" dirty="0"/>
          </a:p>
          <a:p>
            <a:pPr marL="0" indent="0" fontAlgn="base">
              <a:buNone/>
            </a:pPr>
            <a:endParaRPr lang="en-US" sz="1800" dirty="0" smtClean="0"/>
          </a:p>
          <a:p>
            <a:pPr marL="0" indent="0" fontAlgn="base">
              <a:buNone/>
            </a:pPr>
            <a:endParaRPr lang="en-US" sz="1800" dirty="0" smtClean="0"/>
          </a:p>
          <a:p>
            <a:pPr marL="0" indent="0" fontAlgn="base">
              <a:buNone/>
            </a:pPr>
            <a:endParaRPr lang="en-US" sz="1800" dirty="0" smtClean="0"/>
          </a:p>
        </p:txBody>
      </p:sp>
      <p:graphicFrame>
        <p:nvGraphicFramePr>
          <p:cNvPr id="8" name="Table 7"/>
          <p:cNvGraphicFramePr>
            <a:graphicFrameLocks noGrp="1"/>
          </p:cNvGraphicFramePr>
          <p:nvPr>
            <p:extLst>
              <p:ext uri="{D42A27DB-BD31-4B8C-83A1-F6EECF244321}">
                <p14:modId xmlns:p14="http://schemas.microsoft.com/office/powerpoint/2010/main" val="275816787"/>
              </p:ext>
            </p:extLst>
          </p:nvPr>
        </p:nvGraphicFramePr>
        <p:xfrm>
          <a:off x="5153024" y="2735938"/>
          <a:ext cx="2905125" cy="3352799"/>
        </p:xfrm>
        <a:graphic>
          <a:graphicData uri="http://schemas.openxmlformats.org/drawingml/2006/table">
            <a:tbl>
              <a:tblPr firstRow="1" bandRow="1">
                <a:tableStyleId>{5C22544A-7EE6-4342-B048-85BDC9FD1C3A}</a:tableStyleId>
              </a:tblPr>
              <a:tblGrid>
                <a:gridCol w="2905125"/>
              </a:tblGrid>
              <a:tr h="580918">
                <a:tc>
                  <a:txBody>
                    <a:bodyPr/>
                    <a:lstStyle/>
                    <a:p>
                      <a:r>
                        <a:rPr lang="en-US" dirty="0" smtClean="0"/>
                        <a:t>Recommended layout of elements on Overview, plus order</a:t>
                      </a:r>
                      <a:r>
                        <a:rPr lang="en-US" baseline="0" dirty="0" smtClean="0"/>
                        <a:t> of </a:t>
                      </a:r>
                      <a:r>
                        <a:rPr lang="en-US" dirty="0" smtClean="0"/>
                        <a:t>remaining pages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6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2060"/>
                          </a:solidFill>
                          <a:latin typeface="ClearviewADA" charset="0"/>
                          <a:ea typeface="ClearviewADA" charset="0"/>
                          <a:cs typeface="ClearviewADA" charset="0"/>
                        </a:rPr>
                        <a:t>1. Overview</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1400" b="1" dirty="0" smtClean="0">
                          <a:solidFill>
                            <a:srgbClr val="002060"/>
                          </a:solidFill>
                          <a:latin typeface="ClearviewADA" charset="0"/>
                          <a:ea typeface="ClearviewADA" charset="0"/>
                          <a:cs typeface="ClearviewADA" charset="0"/>
                        </a:rPr>
                        <a:t>Ballot title and question</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startAt="2"/>
                        <a:tabLst/>
                        <a:defRPr/>
                      </a:pPr>
                      <a:r>
                        <a:rPr lang="en-US" sz="1400" b="1" dirty="0" smtClean="0">
                          <a:solidFill>
                            <a:srgbClr val="002060"/>
                          </a:solidFill>
                          <a:latin typeface="ClearviewADA" charset="0"/>
                          <a:ea typeface="ClearviewADA" charset="0"/>
                          <a:cs typeface="ClearviewADA" charset="0"/>
                        </a:rPr>
                        <a:t>What your vote means</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startAt="3"/>
                        <a:tabLst/>
                        <a:defRPr/>
                      </a:pPr>
                      <a:r>
                        <a:rPr lang="en-US" sz="1400" b="1" dirty="0" smtClean="0">
                          <a:solidFill>
                            <a:srgbClr val="002060"/>
                          </a:solidFill>
                          <a:latin typeface="ClearviewADA" charset="0"/>
                          <a:ea typeface="ClearviewADA" charset="0"/>
                          <a:cs typeface="ClearviewADA" charset="0"/>
                        </a:rPr>
                        <a:t>For and against</a:t>
                      </a:r>
                      <a:r>
                        <a:rPr lang="en-US" sz="1400" b="1" baseline="0" dirty="0" smtClean="0">
                          <a:solidFill>
                            <a:srgbClr val="002060"/>
                          </a:solidFill>
                          <a:latin typeface="ClearviewADA" charset="0"/>
                          <a:ea typeface="ClearviewADA" charset="0"/>
                          <a:cs typeface="ClearviewADA" charset="0"/>
                        </a:rPr>
                        <a:t> Measure K</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a:solidFill>
                            <a:srgbClr val="002060"/>
                          </a:solidFill>
                          <a:latin typeface="ClearviewADA" charset="0"/>
                          <a:ea typeface="ClearviewADA" charset="0"/>
                          <a:cs typeface="ClearviewADA" charset="0"/>
                        </a:rPr>
                        <a:t>2.</a:t>
                      </a:r>
                      <a:r>
                        <a:rPr lang="en-US" sz="1400" baseline="0" dirty="0">
                          <a:solidFill>
                            <a:srgbClr val="002060"/>
                          </a:solidFill>
                          <a:latin typeface="ClearviewADA" charset="0"/>
                          <a:ea typeface="ClearviewADA" charset="0"/>
                          <a:cs typeface="ClearviewADA" charset="0"/>
                        </a:rPr>
                        <a:t> Analysis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a:solidFill>
                            <a:srgbClr val="002060"/>
                          </a:solidFill>
                          <a:latin typeface="ClearviewADA" charset="0"/>
                          <a:ea typeface="ClearviewADA" charset="0"/>
                          <a:cs typeface="ClearviewADA" charset="0"/>
                        </a:rPr>
                        <a:t>3. Financial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smtClean="0">
                          <a:solidFill>
                            <a:srgbClr val="002060"/>
                          </a:solidFill>
                          <a:latin typeface="ClearviewADA" charset="0"/>
                          <a:ea typeface="ClearviewADA" charset="0"/>
                          <a:cs typeface="ClearviewADA" charset="0"/>
                        </a:rPr>
                        <a:t>4. Arguments</a:t>
                      </a:r>
                      <a:r>
                        <a:rPr lang="en-US" sz="1400" baseline="0" dirty="0" smtClean="0">
                          <a:solidFill>
                            <a:srgbClr val="002060"/>
                          </a:solidFill>
                          <a:latin typeface="ClearviewADA" charset="0"/>
                          <a:ea typeface="ClearviewADA" charset="0"/>
                          <a:cs typeface="ClearviewADA" charset="0"/>
                        </a:rPr>
                        <a:t> / Replies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5. Full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0244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Measures: </a:t>
            </a:r>
            <a:r>
              <a:rPr lang="en-US" dirty="0" smtClean="0"/>
              <a:t/>
            </a:r>
            <a:br>
              <a:rPr lang="en-US" dirty="0" smtClean="0"/>
            </a:br>
            <a:r>
              <a:rPr lang="en-US" dirty="0" smtClean="0"/>
              <a:t>Order of elements in packet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5579518"/>
              </p:ext>
            </p:extLst>
          </p:nvPr>
        </p:nvGraphicFramePr>
        <p:xfrm>
          <a:off x="3044462" y="2276278"/>
          <a:ext cx="2737770" cy="3017519"/>
        </p:xfrm>
        <a:graphic>
          <a:graphicData uri="http://schemas.openxmlformats.org/drawingml/2006/table">
            <a:tbl>
              <a:tblPr firstRow="1" bandRow="1">
                <a:tableStyleId>{5C22544A-7EE6-4342-B048-85BDC9FD1C3A}</a:tableStyleId>
              </a:tblPr>
              <a:tblGrid>
                <a:gridCol w="2737770"/>
              </a:tblGrid>
              <a:tr h="279667">
                <a:tc>
                  <a:txBody>
                    <a:bodyPr/>
                    <a:lstStyle/>
                    <a:p>
                      <a:r>
                        <a:rPr lang="en-US" dirty="0" smtClean="0"/>
                        <a:t>Recommended element order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3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1. Overview: </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Ballot title and question</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What your vote means</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For/Against</a:t>
                      </a:r>
                      <a:r>
                        <a:rPr lang="en-US" sz="1400" baseline="0" dirty="0" smtClean="0">
                          <a:solidFill>
                            <a:srgbClr val="002060"/>
                          </a:solidFill>
                          <a:latin typeface="ClearviewADA" charset="0"/>
                          <a:ea typeface="ClearviewADA" charset="0"/>
                          <a:cs typeface="ClearviewADA" charset="0"/>
                        </a:rPr>
                        <a:t> (endorsers)</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a:solidFill>
                            <a:srgbClr val="002060"/>
                          </a:solidFill>
                          <a:latin typeface="ClearviewADA" charset="0"/>
                          <a:ea typeface="ClearviewADA" charset="0"/>
                          <a:cs typeface="ClearviewADA" charset="0"/>
                        </a:rPr>
                        <a:t>2</a:t>
                      </a:r>
                      <a:r>
                        <a:rPr lang="en-US" sz="1400" dirty="0" smtClean="0">
                          <a:solidFill>
                            <a:srgbClr val="002060"/>
                          </a:solidFill>
                          <a:latin typeface="ClearviewADA" charset="0"/>
                          <a:ea typeface="ClearviewADA" charset="0"/>
                          <a:cs typeface="ClearviewADA" charset="0"/>
                        </a:rPr>
                        <a:t>. Impartial</a:t>
                      </a:r>
                      <a:r>
                        <a:rPr lang="en-US" sz="1400" baseline="0" dirty="0" smtClean="0">
                          <a:solidFill>
                            <a:srgbClr val="002060"/>
                          </a:solidFill>
                          <a:latin typeface="ClearviewADA" charset="0"/>
                          <a:ea typeface="ClearviewADA" charset="0"/>
                          <a:cs typeface="ClearviewADA" charset="0"/>
                        </a:rPr>
                        <a:t> </a:t>
                      </a:r>
                      <a:r>
                        <a:rPr lang="en-US" sz="1400" baseline="0" dirty="0">
                          <a:solidFill>
                            <a:srgbClr val="002060"/>
                          </a:solidFill>
                          <a:latin typeface="ClearviewADA" charset="0"/>
                          <a:ea typeface="ClearviewADA" charset="0"/>
                          <a:cs typeface="ClearviewADA" charset="0"/>
                        </a:rPr>
                        <a:t>Analysis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a:solidFill>
                            <a:srgbClr val="002060"/>
                          </a:solidFill>
                          <a:latin typeface="ClearviewADA" charset="0"/>
                          <a:ea typeface="ClearviewADA" charset="0"/>
                          <a:cs typeface="ClearviewADA" charset="0"/>
                        </a:rPr>
                        <a:t>3. Financial </a:t>
                      </a:r>
                      <a:r>
                        <a:rPr lang="en-US" sz="1400" dirty="0" smtClean="0">
                          <a:solidFill>
                            <a:srgbClr val="002060"/>
                          </a:solidFill>
                          <a:latin typeface="ClearviewADA" charset="0"/>
                          <a:ea typeface="ClearviewADA" charset="0"/>
                          <a:cs typeface="ClearviewADA" charset="0"/>
                        </a:rPr>
                        <a:t>impact (where appropriate)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smtClean="0">
                          <a:solidFill>
                            <a:srgbClr val="002060"/>
                          </a:solidFill>
                          <a:latin typeface="ClearviewADA" charset="0"/>
                          <a:ea typeface="ClearviewADA" charset="0"/>
                          <a:cs typeface="ClearviewADA" charset="0"/>
                        </a:rPr>
                        <a:t>4. Arguments</a:t>
                      </a:r>
                      <a:r>
                        <a:rPr lang="en-US" sz="1400" baseline="0" dirty="0" smtClean="0">
                          <a:solidFill>
                            <a:srgbClr val="002060"/>
                          </a:solidFill>
                          <a:latin typeface="ClearviewADA" charset="0"/>
                          <a:ea typeface="ClearviewADA" charset="0"/>
                          <a:cs typeface="ClearviewADA" charset="0"/>
                        </a:rPr>
                        <a:t> / Replies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5. Full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Rectangular Callout 1" descr="Callout for 1. Ballot title and question"/>
          <p:cNvSpPr/>
          <p:nvPr/>
        </p:nvSpPr>
        <p:spPr>
          <a:xfrm>
            <a:off x="616141" y="1666875"/>
            <a:ext cx="2361645" cy="923925"/>
          </a:xfrm>
          <a:prstGeom prst="wedgeRectCallout">
            <a:avLst>
              <a:gd name="adj1" fmla="val 52856"/>
              <a:gd name="adj2" fmla="val 139612"/>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1. The </a:t>
            </a:r>
            <a:r>
              <a:rPr lang="en-US" dirty="0">
                <a:solidFill>
                  <a:schemeClr val="tx2"/>
                </a:solidFill>
              </a:rPr>
              <a:t>ballot title and question orient </a:t>
            </a:r>
            <a:r>
              <a:rPr lang="en-US" dirty="0" smtClean="0">
                <a:solidFill>
                  <a:schemeClr val="tx2"/>
                </a:solidFill>
              </a:rPr>
              <a:t>voters:  “What am I deciding?”</a:t>
            </a:r>
            <a:endParaRPr lang="en-US" dirty="0">
              <a:solidFill>
                <a:schemeClr val="tx2"/>
              </a:solidFill>
            </a:endParaRPr>
          </a:p>
        </p:txBody>
      </p:sp>
      <p:sp>
        <p:nvSpPr>
          <p:cNvPr id="3" name="Rectangular Callout 2" descr="Callout for 2. &amp; 3. Analysis and Financial Impact"/>
          <p:cNvSpPr/>
          <p:nvPr/>
        </p:nvSpPr>
        <p:spPr>
          <a:xfrm>
            <a:off x="255682" y="3924299"/>
            <a:ext cx="2543177" cy="1781175"/>
          </a:xfrm>
          <a:prstGeom prst="wedgeRectCallout">
            <a:avLst>
              <a:gd name="adj1" fmla="val 59235"/>
              <a:gd name="adj2" fmla="val -37079"/>
            </a:avLst>
          </a:prstGeom>
          <a:solidFill>
            <a:schemeClr val="tx1">
              <a:lumMod val="20000"/>
              <a:lumOff val="80000"/>
            </a:schemeClr>
          </a:solidFill>
          <a:ln>
            <a:solidFill>
              <a:schemeClr val="tx1"/>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2. &amp; 3. The </a:t>
            </a:r>
            <a:r>
              <a:rPr lang="en-US" dirty="0">
                <a:solidFill>
                  <a:schemeClr val="tx2"/>
                </a:solidFill>
              </a:rPr>
              <a:t>analysis and financial impact </a:t>
            </a:r>
            <a:r>
              <a:rPr lang="en-US" dirty="0" smtClean="0">
                <a:solidFill>
                  <a:schemeClr val="tx2"/>
                </a:solidFill>
              </a:rPr>
              <a:t>each give a </a:t>
            </a:r>
            <a:r>
              <a:rPr lang="en-US" dirty="0">
                <a:solidFill>
                  <a:schemeClr val="tx2"/>
                </a:solidFill>
              </a:rPr>
              <a:t>short summary </a:t>
            </a:r>
            <a:r>
              <a:rPr lang="en-US" dirty="0" smtClean="0">
                <a:solidFill>
                  <a:schemeClr val="tx2"/>
                </a:solidFill>
              </a:rPr>
              <a:t> of the issue, and </a:t>
            </a:r>
            <a:r>
              <a:rPr lang="en-US" dirty="0">
                <a:solidFill>
                  <a:schemeClr val="tx2"/>
                </a:solidFill>
              </a:rPr>
              <a:t>answer </a:t>
            </a:r>
            <a:r>
              <a:rPr lang="en-US" dirty="0" smtClean="0">
                <a:solidFill>
                  <a:schemeClr val="tx2"/>
                </a:solidFill>
              </a:rPr>
              <a:t>questions, such as “Why are we deciding this?”</a:t>
            </a:r>
            <a:endParaRPr lang="en-US" dirty="0">
              <a:solidFill>
                <a:schemeClr val="tx2"/>
              </a:solidFill>
            </a:endParaRPr>
          </a:p>
        </p:txBody>
      </p:sp>
      <p:sp>
        <p:nvSpPr>
          <p:cNvPr id="7" name="Rectangular Callout 6" descr="Callout for 4. Arguments and Replies"/>
          <p:cNvSpPr/>
          <p:nvPr/>
        </p:nvSpPr>
        <p:spPr>
          <a:xfrm>
            <a:off x="6105522" y="3609975"/>
            <a:ext cx="2581278" cy="1438275"/>
          </a:xfrm>
          <a:prstGeom prst="wedgeRectCallout">
            <a:avLst>
              <a:gd name="adj1" fmla="val -66291"/>
              <a:gd name="adj2" fmla="val 34511"/>
            </a:avLst>
          </a:prstGeom>
          <a:solidFill>
            <a:schemeClr val="tx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4. Arguments </a:t>
            </a:r>
            <a:r>
              <a:rPr lang="en-US" dirty="0">
                <a:solidFill>
                  <a:schemeClr val="tx2"/>
                </a:solidFill>
              </a:rPr>
              <a:t>for and against </a:t>
            </a:r>
            <a:r>
              <a:rPr lang="en-US" dirty="0" smtClean="0">
                <a:solidFill>
                  <a:schemeClr val="tx2"/>
                </a:solidFill>
              </a:rPr>
              <a:t>on one page</a:t>
            </a:r>
            <a:br>
              <a:rPr lang="en-US" dirty="0" smtClean="0">
                <a:solidFill>
                  <a:schemeClr val="tx2"/>
                </a:solidFill>
              </a:rPr>
            </a:br>
            <a:endParaRPr lang="en-US" dirty="0">
              <a:solidFill>
                <a:schemeClr val="tx2"/>
              </a:solidFill>
            </a:endParaRPr>
          </a:p>
          <a:p>
            <a:r>
              <a:rPr lang="en-US" dirty="0">
                <a:solidFill>
                  <a:schemeClr val="tx2"/>
                </a:solidFill>
              </a:rPr>
              <a:t>Replies to the arguments on the </a:t>
            </a:r>
            <a:r>
              <a:rPr lang="en-US" dirty="0" smtClean="0">
                <a:solidFill>
                  <a:schemeClr val="tx2"/>
                </a:solidFill>
              </a:rPr>
              <a:t>next page</a:t>
            </a:r>
            <a:endParaRPr lang="en-US" dirty="0">
              <a:solidFill>
                <a:schemeClr val="tx2"/>
              </a:solidFill>
            </a:endParaRPr>
          </a:p>
        </p:txBody>
      </p:sp>
      <p:sp>
        <p:nvSpPr>
          <p:cNvPr id="8" name="Rectangular Callout 7" descr="Callout for 5. Full text"/>
          <p:cNvSpPr/>
          <p:nvPr/>
        </p:nvSpPr>
        <p:spPr>
          <a:xfrm>
            <a:off x="4937412" y="5561887"/>
            <a:ext cx="2482563" cy="590551"/>
          </a:xfrm>
          <a:prstGeom prst="wedgeRectCallout">
            <a:avLst>
              <a:gd name="adj1" fmla="val -29724"/>
              <a:gd name="adj2" fmla="val -93744"/>
            </a:avLst>
          </a:prstGeom>
          <a:solidFill>
            <a:schemeClr val="tx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5. Full </a:t>
            </a:r>
            <a:r>
              <a:rPr lang="en-US" dirty="0">
                <a:solidFill>
                  <a:schemeClr val="tx2"/>
                </a:solidFill>
              </a:rPr>
              <a:t>text last, because it can be very long</a:t>
            </a:r>
          </a:p>
        </p:txBody>
      </p:sp>
    </p:spTree>
    <p:extLst>
      <p:ext uri="{BB962C8B-B14F-4D97-AF65-F5344CB8AC3E}">
        <p14:creationId xmlns:p14="http://schemas.microsoft.com/office/powerpoint/2010/main" val="12077000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Impartial analysis</a:t>
            </a:r>
            <a:endParaRPr lang="en-US" dirty="0"/>
          </a:p>
        </p:txBody>
      </p:sp>
      <p:sp>
        <p:nvSpPr>
          <p:cNvPr id="6" name="Rectangle 5"/>
          <p:cNvSpPr/>
          <p:nvPr/>
        </p:nvSpPr>
        <p:spPr>
          <a:xfrm>
            <a:off x="4905374" y="2258194"/>
            <a:ext cx="3546253" cy="3693319"/>
          </a:xfrm>
          <a:prstGeom prst="rect">
            <a:avLst/>
          </a:prstGeom>
        </p:spPr>
        <p:txBody>
          <a:bodyPr wrap="square">
            <a:spAutoFit/>
          </a:bodyPr>
          <a:lstStyle/>
          <a:p>
            <a:pPr fontAlgn="base"/>
            <a:r>
              <a:rPr lang="en-US" dirty="0" smtClean="0">
                <a:latin typeface="ClearviewADA" charset="0"/>
                <a:ea typeface="ClearviewADA" charset="0"/>
                <a:cs typeface="ClearviewADA" charset="0"/>
              </a:rPr>
              <a:t>We recommend </a:t>
            </a:r>
          </a:p>
          <a:p>
            <a:pPr fontAlgn="base"/>
            <a:r>
              <a:rPr lang="en-US" b="1" dirty="0" smtClean="0">
                <a:solidFill>
                  <a:schemeClr val="tx2"/>
                </a:solidFill>
                <a:latin typeface="ClearviewADA" charset="0"/>
                <a:ea typeface="ClearviewADA" charset="0"/>
                <a:cs typeface="ClearviewADA" charset="0"/>
              </a:rPr>
              <a:t>Copy</a:t>
            </a:r>
            <a:r>
              <a:rPr lang="en-US" dirty="0" smtClean="0">
                <a:solidFill>
                  <a:schemeClr val="tx2"/>
                </a:solidFill>
                <a:latin typeface="ClearviewADA" charset="0"/>
                <a:ea typeface="ClearviewADA" charset="0"/>
                <a:cs typeface="ClearviewADA" charset="0"/>
              </a:rPr>
              <a:t> </a:t>
            </a:r>
            <a:r>
              <a:rPr lang="en-US" dirty="0">
                <a:solidFill>
                  <a:schemeClr val="tx2"/>
                </a:solidFill>
                <a:latin typeface="ClearviewADA" charset="0"/>
                <a:ea typeface="ClearviewADA" charset="0"/>
                <a:cs typeface="ClearviewADA" charset="0"/>
              </a:rPr>
              <a:t>the statements from the Impartial analysis spelling out what Yes and No votes </a:t>
            </a:r>
            <a:r>
              <a:rPr lang="en-US" dirty="0" smtClean="0">
                <a:solidFill>
                  <a:schemeClr val="tx2"/>
                </a:solidFill>
                <a:latin typeface="ClearviewADA" charset="0"/>
                <a:ea typeface="ClearviewADA" charset="0"/>
                <a:cs typeface="ClearviewADA" charset="0"/>
              </a:rPr>
              <a:t>mean, </a:t>
            </a:r>
            <a:r>
              <a:rPr lang="en-US" b="1" dirty="0">
                <a:solidFill>
                  <a:schemeClr val="tx2"/>
                </a:solidFill>
                <a:latin typeface="ClearviewADA" charset="0"/>
                <a:ea typeface="ClearviewADA" charset="0"/>
                <a:cs typeface="ClearviewADA" charset="0"/>
              </a:rPr>
              <a:t>and </a:t>
            </a:r>
            <a:r>
              <a:rPr lang="en-US" b="1" dirty="0" smtClean="0">
                <a:solidFill>
                  <a:schemeClr val="tx2"/>
                </a:solidFill>
                <a:latin typeface="ClearviewADA" charset="0"/>
                <a:ea typeface="ClearviewADA" charset="0"/>
                <a:cs typeface="ClearviewADA" charset="0"/>
              </a:rPr>
              <a:t>repeat </a:t>
            </a:r>
            <a:r>
              <a:rPr lang="en-US" dirty="0">
                <a:solidFill>
                  <a:schemeClr val="tx2"/>
                </a:solidFill>
                <a:latin typeface="ClearviewADA" charset="0"/>
                <a:ea typeface="ClearviewADA" charset="0"/>
                <a:cs typeface="ClearviewADA" charset="0"/>
              </a:rPr>
              <a:t>these statements on each measure’s first </a:t>
            </a:r>
            <a:r>
              <a:rPr lang="en-US" dirty="0" smtClean="0">
                <a:solidFill>
                  <a:schemeClr val="tx2"/>
                </a:solidFill>
                <a:latin typeface="ClearviewADA" charset="0"/>
                <a:ea typeface="ClearviewADA" charset="0"/>
                <a:cs typeface="ClearviewADA" charset="0"/>
              </a:rPr>
              <a:t>(or Overview) page</a:t>
            </a:r>
            <a:r>
              <a:rPr lang="en-US" dirty="0" smtClean="0">
                <a:latin typeface="ClearviewADA" charset="0"/>
                <a:ea typeface="ClearviewADA" charset="0"/>
                <a:cs typeface="ClearviewADA" charset="0"/>
              </a:rPr>
              <a:t>.</a:t>
            </a:r>
          </a:p>
          <a:p>
            <a:pPr fontAlgn="base"/>
            <a:endParaRPr lang="en-US" dirty="0">
              <a:latin typeface="ClearviewADA" charset="0"/>
              <a:ea typeface="ClearviewADA" charset="0"/>
              <a:cs typeface="ClearviewADA" charset="0"/>
            </a:endParaRPr>
          </a:p>
          <a:p>
            <a:pPr fontAlgn="base"/>
            <a:r>
              <a:rPr lang="en-US" dirty="0" smtClean="0">
                <a:solidFill>
                  <a:schemeClr val="tx2"/>
                </a:solidFill>
                <a:latin typeface="ClearviewADA" charset="0"/>
                <a:ea typeface="ClearviewADA" charset="0"/>
                <a:cs typeface="ClearviewADA" charset="0"/>
              </a:rPr>
              <a:t>We offer 2 choices for how to format What your vote means. Ask about other ways to preview the meaning of the voter’s Yes or No.</a:t>
            </a:r>
            <a:endParaRPr lang="en-US" dirty="0">
              <a:solidFill>
                <a:schemeClr val="tx2"/>
              </a:solidFill>
              <a:latin typeface="ClearviewADA" charset="0"/>
              <a:ea typeface="ClearviewADA" charset="0"/>
              <a:cs typeface="ClearviewADA" charset="0"/>
            </a:endParaRPr>
          </a:p>
        </p:txBody>
      </p:sp>
      <p:grpSp>
        <p:nvGrpSpPr>
          <p:cNvPr id="9" name="Group 8"/>
          <p:cNvGrpSpPr/>
          <p:nvPr/>
        </p:nvGrpSpPr>
        <p:grpSpPr>
          <a:xfrm>
            <a:off x="236481" y="2579850"/>
            <a:ext cx="4279711" cy="1233030"/>
            <a:chOff x="236481" y="1584749"/>
            <a:chExt cx="4279711" cy="1356333"/>
          </a:xfrm>
        </p:grpSpPr>
        <p:pic>
          <p:nvPicPr>
            <p:cNvPr id="4" name="Picture 3" descr="Same page design as previous page:  Header (&quot;Local ballot measure E&quot;), followed by ballot title, ballot language for this measure, impartial analysis, what your vote means. Page number &quot;E1&quot; is circled in red on upper righ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6481" y="1584749"/>
              <a:ext cx="4279711" cy="922281"/>
            </a:xfrm>
            <a:prstGeom prst="rect">
              <a:avLst/>
            </a:prstGeom>
            <a:ln w="12700" cmpd="dbl">
              <a:solidFill>
                <a:schemeClr val="tx1"/>
              </a:solidFill>
              <a:prstDash val="dash"/>
            </a:ln>
          </p:spPr>
        </p:pic>
        <p:sp>
          <p:nvSpPr>
            <p:cNvPr id="7" name="TextBox 6"/>
            <p:cNvSpPr txBox="1"/>
            <p:nvPr/>
          </p:nvSpPr>
          <p:spPr>
            <a:xfrm>
              <a:off x="236481" y="2571750"/>
              <a:ext cx="4030719" cy="369332"/>
            </a:xfrm>
            <a:prstGeom prst="rect">
              <a:avLst/>
            </a:prstGeom>
            <a:noFill/>
          </p:spPr>
          <p:txBody>
            <a:bodyPr wrap="square" rtlCol="0">
              <a:spAutoFit/>
            </a:bodyPr>
            <a:lstStyle/>
            <a:p>
              <a:r>
                <a:rPr lang="en-US" dirty="0" smtClean="0"/>
                <a:t>Example formatted as text paragraphs</a:t>
              </a:r>
              <a:endParaRPr lang="en-US" dirty="0"/>
            </a:p>
          </p:txBody>
        </p:sp>
      </p:grpSp>
      <p:grpSp>
        <p:nvGrpSpPr>
          <p:cNvPr id="10" name="Group 9"/>
          <p:cNvGrpSpPr/>
          <p:nvPr/>
        </p:nvGrpSpPr>
        <p:grpSpPr>
          <a:xfrm>
            <a:off x="180975" y="4819120"/>
            <a:ext cx="4365274" cy="1132393"/>
            <a:chOff x="180975" y="3829050"/>
            <a:chExt cx="4365274" cy="1245632"/>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975" y="3829050"/>
              <a:ext cx="4365274" cy="835024"/>
            </a:xfrm>
            <a:prstGeom prst="rect">
              <a:avLst/>
            </a:prstGeom>
            <a:ln>
              <a:solidFill>
                <a:srgbClr val="3281B0"/>
              </a:solidFill>
              <a:prstDash val="dash"/>
            </a:ln>
          </p:spPr>
        </p:pic>
        <p:sp>
          <p:nvSpPr>
            <p:cNvPr id="8" name="TextBox 7"/>
            <p:cNvSpPr txBox="1"/>
            <p:nvPr/>
          </p:nvSpPr>
          <p:spPr>
            <a:xfrm>
              <a:off x="246006" y="4705350"/>
              <a:ext cx="3249669" cy="369332"/>
            </a:xfrm>
            <a:prstGeom prst="rect">
              <a:avLst/>
            </a:prstGeom>
            <a:noFill/>
          </p:spPr>
          <p:txBody>
            <a:bodyPr wrap="square" rtlCol="0">
              <a:spAutoFit/>
            </a:bodyPr>
            <a:lstStyle/>
            <a:p>
              <a:r>
                <a:rPr lang="en-US" dirty="0" smtClean="0"/>
                <a:t>Example formatted as table</a:t>
              </a:r>
              <a:endParaRPr lang="en-US" dirty="0"/>
            </a:p>
          </p:txBody>
        </p:sp>
      </p:grpSp>
    </p:spTree>
    <p:extLst>
      <p:ext uri="{BB962C8B-B14F-4D97-AF65-F5344CB8AC3E}">
        <p14:creationId xmlns:p14="http://schemas.microsoft.com/office/powerpoint/2010/main" val="1893283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Page numbers for easier production</a:t>
            </a:r>
            <a:endParaRPr lang="en-US" dirty="0"/>
          </a:p>
        </p:txBody>
      </p:sp>
      <p:sp>
        <p:nvSpPr>
          <p:cNvPr id="3" name="Content Placeholder 2"/>
          <p:cNvSpPr>
            <a:spLocks noGrp="1"/>
          </p:cNvSpPr>
          <p:nvPr>
            <p:ph idx="1"/>
          </p:nvPr>
        </p:nvSpPr>
        <p:spPr>
          <a:xfrm>
            <a:off x="4732039" y="2221089"/>
            <a:ext cx="3954760" cy="4125308"/>
          </a:xfrm>
        </p:spPr>
        <p:txBody>
          <a:bodyPr/>
          <a:lstStyle/>
          <a:p>
            <a:pPr marL="0" indent="0" fontAlgn="base">
              <a:buNone/>
            </a:pPr>
            <a:r>
              <a:rPr lang="en-US" dirty="0" smtClean="0">
                <a:solidFill>
                  <a:schemeClr val="tx1"/>
                </a:solidFill>
              </a:rPr>
              <a:t>We recommend </a:t>
            </a:r>
            <a:r>
              <a:rPr lang="en-US" dirty="0">
                <a:solidFill>
                  <a:schemeClr val="tx1"/>
                </a:solidFill>
              </a:rPr>
              <a:t>“chapter numbering” for the </a:t>
            </a:r>
            <a:r>
              <a:rPr lang="en-US" dirty="0" smtClean="0">
                <a:solidFill>
                  <a:schemeClr val="tx1"/>
                </a:solidFill>
              </a:rPr>
              <a:t>measures</a:t>
            </a:r>
          </a:p>
          <a:p>
            <a:pPr fontAlgn="base"/>
            <a:r>
              <a:rPr lang="en-US" sz="1800" dirty="0"/>
              <a:t>Solves the production </a:t>
            </a:r>
            <a:r>
              <a:rPr lang="en-US" sz="1800" dirty="0" smtClean="0"/>
              <a:t>problem.</a:t>
            </a:r>
            <a:endParaRPr lang="en-US" sz="1800" dirty="0"/>
          </a:p>
          <a:p>
            <a:pPr fontAlgn="base"/>
            <a:r>
              <a:rPr lang="en-US" sz="1800" dirty="0" smtClean="0"/>
              <a:t>Makes it easier for the voter to find </a:t>
            </a:r>
            <a:r>
              <a:rPr lang="en-US" sz="1800" dirty="0"/>
              <a:t>the measure when flipping through the guide.</a:t>
            </a:r>
          </a:p>
          <a:p>
            <a:pPr marL="0" indent="0" fontAlgn="base">
              <a:buNone/>
            </a:pPr>
            <a:r>
              <a:rPr lang="en-US" sz="1800" dirty="0" smtClean="0"/>
              <a:t>Eliminate page number references for individual measures in the TOC</a:t>
            </a:r>
          </a:p>
          <a:p>
            <a:pPr fontAlgn="base"/>
            <a:r>
              <a:rPr lang="en-US" sz="1800" dirty="0" smtClean="0"/>
              <a:t>For the </a:t>
            </a:r>
            <a:r>
              <a:rPr lang="en-US" sz="1800" dirty="0"/>
              <a:t>Table of Contents, omit the list of measures, and just show the opening page </a:t>
            </a:r>
            <a:r>
              <a:rPr lang="en-US" sz="1800" dirty="0" smtClean="0"/>
              <a:t>number.</a:t>
            </a:r>
            <a:endParaRPr lang="en-US" sz="1800" dirty="0"/>
          </a:p>
          <a:p>
            <a:pPr fontAlgn="base"/>
            <a:r>
              <a:rPr lang="en-US" sz="1800" dirty="0"/>
              <a:t>In What’s on this Ballot, omit the the “see </a:t>
            </a:r>
            <a:r>
              <a:rPr lang="en-US" sz="1800" dirty="0" smtClean="0"/>
              <a:t>pages…” references.</a:t>
            </a:r>
            <a:endParaRPr lang="en-US" sz="1800" dirty="0"/>
          </a:p>
          <a:p>
            <a:endParaRPr lang="en-US" dirty="0"/>
          </a:p>
        </p:txBody>
      </p:sp>
      <p:sp>
        <p:nvSpPr>
          <p:cNvPr id="7" name="TextBox 6"/>
          <p:cNvSpPr txBox="1"/>
          <p:nvPr/>
        </p:nvSpPr>
        <p:spPr>
          <a:xfrm>
            <a:off x="457199" y="2700000"/>
            <a:ext cx="3743326" cy="1754326"/>
          </a:xfrm>
          <a:prstGeom prst="rect">
            <a:avLst/>
          </a:prstGeom>
          <a:noFill/>
        </p:spPr>
        <p:txBody>
          <a:bodyPr wrap="square" rtlCol="0">
            <a:spAutoFit/>
          </a:bodyPr>
          <a:lstStyle/>
          <a:p>
            <a:r>
              <a:rPr lang="en-US" b="1" dirty="0" smtClean="0"/>
              <a:t>The problem:</a:t>
            </a:r>
          </a:p>
          <a:p>
            <a:r>
              <a:rPr lang="en-US" dirty="0" smtClean="0"/>
              <a:t>Some large counties create ballot style books by assembling all of the contests and measures on that ballot. </a:t>
            </a:r>
            <a:r>
              <a:rPr lang="en-US" dirty="0"/>
              <a:t>This </a:t>
            </a:r>
            <a:r>
              <a:rPr lang="en-US" dirty="0" smtClean="0"/>
              <a:t>assembly process makes </a:t>
            </a:r>
            <a:r>
              <a:rPr lang="en-US" dirty="0"/>
              <a:t>consecutive page numbering difficult.</a:t>
            </a:r>
          </a:p>
        </p:txBody>
      </p:sp>
      <p:grpSp>
        <p:nvGrpSpPr>
          <p:cNvPr id="5" name="Group 4" descr="Heading banner for local ballot measure: E showing the page number E1 circled in red."/>
          <p:cNvGrpSpPr/>
          <p:nvPr/>
        </p:nvGrpSpPr>
        <p:grpSpPr>
          <a:xfrm>
            <a:off x="188311" y="1039086"/>
            <a:ext cx="7027081" cy="1182003"/>
            <a:chOff x="188311" y="962886"/>
            <a:chExt cx="7027081" cy="1182003"/>
          </a:xfrm>
        </p:grpSpPr>
        <p:pic>
          <p:nvPicPr>
            <p:cNvPr id="4" name="Picture 3" descr="Same page design as previous page, with top of page enlarged, lower part omitted:  Header (&quot;Local ballot measure E&quot;), followed by ballot title. Page number &quot;E1&quot; is circled in red on upper righ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311" y="962886"/>
              <a:ext cx="7027081" cy="1182003"/>
            </a:xfrm>
            <a:prstGeom prst="rect">
              <a:avLst/>
            </a:prstGeom>
          </p:spPr>
        </p:pic>
        <p:sp>
          <p:nvSpPr>
            <p:cNvPr id="8" name="Oval 7"/>
            <p:cNvSpPr/>
            <p:nvPr/>
          </p:nvSpPr>
          <p:spPr>
            <a:xfrm>
              <a:off x="6613537" y="1199445"/>
              <a:ext cx="531299" cy="43316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00532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Covers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635624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templates</a:t>
            </a:r>
            <a:endParaRPr lang="en-US" dirty="0"/>
          </a:p>
        </p:txBody>
      </p:sp>
      <p:sp>
        <p:nvSpPr>
          <p:cNvPr id="4" name="Content Placeholder 3"/>
          <p:cNvSpPr>
            <a:spLocks noGrp="1"/>
          </p:cNvSpPr>
          <p:nvPr>
            <p:ph sz="half" idx="2"/>
          </p:nvPr>
        </p:nvSpPr>
        <p:spPr>
          <a:xfrm>
            <a:off x="568267" y="1600200"/>
            <a:ext cx="8118533" cy="4525963"/>
          </a:xfrm>
        </p:spPr>
        <p:txBody>
          <a:bodyPr/>
          <a:lstStyle/>
          <a:p>
            <a:r>
              <a:rPr lang="en-US" dirty="0"/>
              <a:t>We show treatments for 1, 2, or 3 languages</a:t>
            </a:r>
          </a:p>
          <a:p>
            <a:r>
              <a:rPr lang="en-US" dirty="0" smtClean="0"/>
              <a:t>The design aims for a consistent look across all 58 counties</a:t>
            </a:r>
          </a:p>
          <a:p>
            <a:endParaRPr lang="en-US" dirty="0"/>
          </a:p>
        </p:txBody>
      </p:sp>
      <p:sp>
        <p:nvSpPr>
          <p:cNvPr id="6" name="TextBox 5"/>
          <p:cNvSpPr txBox="1"/>
          <p:nvPr/>
        </p:nvSpPr>
        <p:spPr>
          <a:xfrm>
            <a:off x="6636914" y="3848100"/>
            <a:ext cx="1562100" cy="1754326"/>
          </a:xfrm>
          <a:prstGeom prst="rect">
            <a:avLst/>
          </a:prstGeom>
          <a:noFill/>
          <a:ln>
            <a:solidFill>
              <a:srgbClr val="3281B0"/>
            </a:solidFill>
          </a:ln>
        </p:spPr>
        <p:txBody>
          <a:bodyPr wrap="square" rtlCol="0">
            <a:spAutoFit/>
          </a:bodyPr>
          <a:lstStyle/>
          <a:p>
            <a:r>
              <a:rPr lang="en-US" dirty="0" smtClean="0"/>
              <a:t>Back cover</a:t>
            </a:r>
          </a:p>
          <a:p>
            <a:endParaRPr lang="en-US" dirty="0"/>
          </a:p>
          <a:p>
            <a:r>
              <a:rPr lang="en-US" dirty="0" smtClean="0"/>
              <a:t>Voter name and address,</a:t>
            </a:r>
            <a:endParaRPr lang="en-US" dirty="0"/>
          </a:p>
          <a:p>
            <a:r>
              <a:rPr lang="en-US" dirty="0" smtClean="0"/>
              <a:t>Address for polling place</a:t>
            </a:r>
          </a:p>
        </p:txBody>
      </p:sp>
      <p:sp>
        <p:nvSpPr>
          <p:cNvPr id="7" name="TextBox 6"/>
          <p:cNvSpPr txBox="1"/>
          <p:nvPr/>
        </p:nvSpPr>
        <p:spPr>
          <a:xfrm>
            <a:off x="568267" y="3821069"/>
            <a:ext cx="1562100" cy="1754326"/>
          </a:xfrm>
          <a:prstGeom prst="rect">
            <a:avLst/>
          </a:prstGeom>
          <a:noFill/>
          <a:ln>
            <a:solidFill>
              <a:srgbClr val="3281B0"/>
            </a:solidFill>
          </a:ln>
        </p:spPr>
        <p:txBody>
          <a:bodyPr wrap="square" rtlCol="0">
            <a:spAutoFit/>
          </a:bodyPr>
          <a:lstStyle/>
          <a:p>
            <a:r>
              <a:rPr lang="en-US" dirty="0" smtClean="0"/>
              <a:t>Front cover</a:t>
            </a:r>
          </a:p>
          <a:p>
            <a:endParaRPr lang="en-US" dirty="0"/>
          </a:p>
          <a:p>
            <a:r>
              <a:rPr lang="en-US" dirty="0" smtClean="0"/>
              <a:t>County seal</a:t>
            </a:r>
          </a:p>
          <a:p>
            <a:r>
              <a:rPr lang="en-US" dirty="0" smtClean="0"/>
              <a:t>Date/Time of election</a:t>
            </a:r>
            <a:endParaRPr lang="en-US" dirty="0"/>
          </a:p>
          <a:p>
            <a:endParaRPr lang="en-US" dirty="0"/>
          </a:p>
        </p:txBody>
      </p:sp>
      <p:sp>
        <p:nvSpPr>
          <p:cNvPr id="8" name="TextBox 7"/>
          <p:cNvSpPr txBox="1"/>
          <p:nvPr/>
        </p:nvSpPr>
        <p:spPr>
          <a:xfrm>
            <a:off x="2295526" y="3821069"/>
            <a:ext cx="1562100" cy="1754326"/>
          </a:xfrm>
          <a:prstGeom prst="rect">
            <a:avLst/>
          </a:prstGeom>
          <a:noFill/>
          <a:ln>
            <a:solidFill>
              <a:srgbClr val="3281B0"/>
            </a:solidFill>
          </a:ln>
        </p:spPr>
        <p:txBody>
          <a:bodyPr wrap="square" rtlCol="0">
            <a:spAutoFit/>
          </a:bodyPr>
          <a:lstStyle/>
          <a:p>
            <a:r>
              <a:rPr lang="en-US" dirty="0" smtClean="0"/>
              <a:t>Inside front</a:t>
            </a:r>
          </a:p>
          <a:p>
            <a:endParaRPr lang="en-US" dirty="0"/>
          </a:p>
          <a:p>
            <a:r>
              <a:rPr lang="en-US" dirty="0" smtClean="0"/>
              <a:t>ROV Letter	</a:t>
            </a:r>
          </a:p>
          <a:p>
            <a:endParaRPr lang="en-US" dirty="0" smtClean="0"/>
          </a:p>
          <a:p>
            <a:endParaRPr lang="en-US" dirty="0"/>
          </a:p>
          <a:p>
            <a:endParaRPr lang="en-US" dirty="0"/>
          </a:p>
        </p:txBody>
      </p:sp>
      <p:sp>
        <p:nvSpPr>
          <p:cNvPr id="9" name="TextBox 8"/>
          <p:cNvSpPr txBox="1"/>
          <p:nvPr/>
        </p:nvSpPr>
        <p:spPr>
          <a:xfrm>
            <a:off x="4862747" y="3873589"/>
            <a:ext cx="1562100" cy="1754326"/>
          </a:xfrm>
          <a:prstGeom prst="rect">
            <a:avLst/>
          </a:prstGeom>
          <a:noFill/>
          <a:ln>
            <a:solidFill>
              <a:srgbClr val="3281B0"/>
            </a:solidFill>
          </a:ln>
        </p:spPr>
        <p:txBody>
          <a:bodyPr wrap="square" rtlCol="0">
            <a:spAutoFit/>
          </a:bodyPr>
          <a:lstStyle/>
          <a:p>
            <a:r>
              <a:rPr lang="en-US" dirty="0" smtClean="0"/>
              <a:t>Inside back</a:t>
            </a:r>
          </a:p>
          <a:p>
            <a:endParaRPr lang="en-US" dirty="0"/>
          </a:p>
          <a:p>
            <a:r>
              <a:rPr lang="en-US" dirty="0" smtClean="0"/>
              <a:t>Update registration</a:t>
            </a:r>
            <a:endParaRPr lang="en-US" dirty="0"/>
          </a:p>
          <a:p>
            <a:endParaRPr lang="en-US" dirty="0" smtClean="0"/>
          </a:p>
          <a:p>
            <a:endParaRPr lang="en-US" dirty="0"/>
          </a:p>
        </p:txBody>
      </p:sp>
    </p:spTree>
    <p:extLst>
      <p:ext uri="{BB962C8B-B14F-4D97-AF65-F5344CB8AC3E}">
        <p14:creationId xmlns:p14="http://schemas.microsoft.com/office/powerpoint/2010/main" val="44123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Front Cover</a:t>
            </a:r>
            <a:endParaRPr lang="en-US" dirty="0"/>
          </a:p>
        </p:txBody>
      </p:sp>
      <p:pic>
        <p:nvPicPr>
          <p:cNvPr id="5" name="Content Placeholder 4" descr="Image of the June 2016 cover for Santa Cruz County Presidential Primary."/>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834353" y="1527968"/>
            <a:ext cx="3475293" cy="4525963"/>
          </a:xfrm>
          <a:ln>
            <a:solidFill>
              <a:schemeClr val="bg2">
                <a:lumMod val="90000"/>
              </a:schemeClr>
            </a:solidFill>
          </a:ln>
        </p:spPr>
      </p:pic>
      <p:sp>
        <p:nvSpPr>
          <p:cNvPr id="7" name="Rectangular Callout 6" descr="Callout for 1. Ballot title and question"/>
          <p:cNvSpPr/>
          <p:nvPr/>
        </p:nvSpPr>
        <p:spPr>
          <a:xfrm>
            <a:off x="303970" y="1865312"/>
            <a:ext cx="2452955" cy="925513"/>
          </a:xfrm>
          <a:prstGeom prst="wedgeRectCallout">
            <a:avLst>
              <a:gd name="adj1" fmla="val 63322"/>
              <a:gd name="adj2" fmla="val -25488"/>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County seal identifies this document as official, at a glance.</a:t>
            </a:r>
            <a:endParaRPr lang="en-US" dirty="0">
              <a:solidFill>
                <a:schemeClr val="tx2"/>
              </a:solidFill>
            </a:endParaRPr>
          </a:p>
        </p:txBody>
      </p:sp>
      <p:sp>
        <p:nvSpPr>
          <p:cNvPr id="8" name="Rectangular Callout 7" descr="Callout for 1. Ballot title and question"/>
          <p:cNvSpPr/>
          <p:nvPr/>
        </p:nvSpPr>
        <p:spPr>
          <a:xfrm>
            <a:off x="6464502" y="2222897"/>
            <a:ext cx="1717484" cy="381794"/>
          </a:xfrm>
          <a:prstGeom prst="wedgeRectCallout">
            <a:avLst>
              <a:gd name="adj1" fmla="val -79584"/>
              <a:gd name="adj2" fmla="val 24851"/>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Title of the book</a:t>
            </a:r>
            <a:endParaRPr lang="en-US" dirty="0">
              <a:solidFill>
                <a:schemeClr val="tx2"/>
              </a:solidFill>
            </a:endParaRPr>
          </a:p>
        </p:txBody>
      </p:sp>
      <p:sp>
        <p:nvSpPr>
          <p:cNvPr id="9" name="Rectangular Callout 8" descr="Callout for 1. Ballot title and question"/>
          <p:cNvSpPr/>
          <p:nvPr/>
        </p:nvSpPr>
        <p:spPr>
          <a:xfrm>
            <a:off x="405634" y="3238500"/>
            <a:ext cx="2361645" cy="847725"/>
          </a:xfrm>
          <a:prstGeom prst="wedgeRectCallout">
            <a:avLst>
              <a:gd name="adj1" fmla="val 66569"/>
              <a:gd name="adj2" fmla="val -23942"/>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Name and key information about this election</a:t>
            </a:r>
            <a:endParaRPr lang="en-US" dirty="0">
              <a:solidFill>
                <a:schemeClr val="tx2"/>
              </a:solidFill>
            </a:endParaRPr>
          </a:p>
        </p:txBody>
      </p:sp>
      <p:sp>
        <p:nvSpPr>
          <p:cNvPr id="10" name="Rectangular Callout 9" descr="Callout for 1. Ballot title and question"/>
          <p:cNvSpPr/>
          <p:nvPr/>
        </p:nvSpPr>
        <p:spPr>
          <a:xfrm>
            <a:off x="6464502" y="4086225"/>
            <a:ext cx="1645768" cy="647701"/>
          </a:xfrm>
          <a:prstGeom prst="wedgeRectCallout">
            <a:avLst>
              <a:gd name="adj1" fmla="val -74418"/>
              <a:gd name="adj2" fmla="val -15780"/>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Where’s my polling place?</a:t>
            </a:r>
            <a:endParaRPr lang="en-US" dirty="0">
              <a:solidFill>
                <a:schemeClr val="tx2"/>
              </a:solidFill>
            </a:endParaRPr>
          </a:p>
        </p:txBody>
      </p:sp>
      <p:sp>
        <p:nvSpPr>
          <p:cNvPr id="12" name="Rectangular Callout 11" descr="Callout for 1. Ballot title and question"/>
          <p:cNvSpPr/>
          <p:nvPr/>
        </p:nvSpPr>
        <p:spPr>
          <a:xfrm>
            <a:off x="6471591" y="5192714"/>
            <a:ext cx="2361645" cy="861217"/>
          </a:xfrm>
          <a:prstGeom prst="wedgeRectCallout">
            <a:avLst>
              <a:gd name="adj1" fmla="val -71367"/>
              <a:gd name="adj2" fmla="val -31148"/>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Contact information for the </a:t>
            </a:r>
            <a:r>
              <a:rPr lang="en-US" smtClean="0">
                <a:solidFill>
                  <a:schemeClr val="tx2"/>
                </a:solidFill>
              </a:rPr>
              <a:t>Elections Office</a:t>
            </a:r>
            <a:r>
              <a:rPr lang="en-US">
                <a:solidFill>
                  <a:schemeClr val="tx2"/>
                </a:solidFill>
              </a:rPr>
              <a:t> </a:t>
            </a:r>
            <a:r>
              <a:rPr lang="en-US" smtClean="0">
                <a:solidFill>
                  <a:schemeClr val="tx2"/>
                </a:solidFill>
              </a:rPr>
              <a:t>in relevant languages</a:t>
            </a:r>
            <a:endParaRPr lang="en-US" dirty="0" smtClean="0">
              <a:solidFill>
                <a:schemeClr val="tx2"/>
              </a:solidFill>
            </a:endParaRPr>
          </a:p>
        </p:txBody>
      </p:sp>
    </p:spTree>
    <p:extLst>
      <p:ext uri="{BB962C8B-B14F-4D97-AF65-F5344CB8AC3E}">
        <p14:creationId xmlns:p14="http://schemas.microsoft.com/office/powerpoint/2010/main" val="1669673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Ads &amp; Filler</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098484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filler?</a:t>
            </a:r>
            <a:endParaRPr lang="en-US" dirty="0"/>
          </a:p>
        </p:txBody>
      </p:sp>
      <p:sp>
        <p:nvSpPr>
          <p:cNvPr id="3" name="Content Placeholder 2"/>
          <p:cNvSpPr>
            <a:spLocks noGrp="1"/>
          </p:cNvSpPr>
          <p:nvPr>
            <p:ph idx="1"/>
          </p:nvPr>
        </p:nvSpPr>
        <p:spPr/>
        <p:txBody>
          <a:bodyPr/>
          <a:lstStyle/>
          <a:p>
            <a:r>
              <a:rPr lang="en-US" dirty="0" smtClean="0"/>
              <a:t>Need content to fill 4 pages in a signature, no blanks</a:t>
            </a:r>
          </a:p>
          <a:p>
            <a:r>
              <a:rPr lang="en-US" dirty="0" smtClean="0"/>
              <a:t>Possible content</a:t>
            </a:r>
          </a:p>
          <a:p>
            <a:pPr lvl="1"/>
            <a:r>
              <a:rPr lang="en-US" dirty="0" smtClean="0"/>
              <a:t>Attract </a:t>
            </a:r>
            <a:r>
              <a:rPr lang="en-US" dirty="0" err="1" smtClean="0"/>
              <a:t>pollworkers</a:t>
            </a:r>
            <a:endParaRPr lang="en-US" dirty="0" smtClean="0"/>
          </a:p>
          <a:p>
            <a:pPr lvl="1"/>
            <a:r>
              <a:rPr lang="en-US" dirty="0" smtClean="0"/>
              <a:t>Remind voters of deadlines to request vote by mail ballots or return vote by mail ballots</a:t>
            </a:r>
          </a:p>
          <a:p>
            <a:pPr lvl="1"/>
            <a:r>
              <a:rPr lang="en-US" dirty="0" smtClean="0"/>
              <a:t>Give more information on accessibility</a:t>
            </a:r>
          </a:p>
          <a:p>
            <a:pPr lvl="1"/>
            <a:r>
              <a:rPr lang="en-US" dirty="0" smtClean="0"/>
              <a:t>Advertise other county agencies and services</a:t>
            </a:r>
          </a:p>
          <a:p>
            <a:r>
              <a:rPr lang="en-US" dirty="0" smtClean="0"/>
              <a:t>What suggestions do we have?</a:t>
            </a:r>
          </a:p>
          <a:p>
            <a:pPr lvl="1"/>
            <a:r>
              <a:rPr lang="en-US" dirty="0" smtClean="0"/>
              <a:t>Match the style to this new look</a:t>
            </a:r>
            <a:endParaRPr lang="en-US" dirty="0"/>
          </a:p>
        </p:txBody>
      </p:sp>
    </p:spTree>
    <p:extLst>
      <p:ext uri="{BB962C8B-B14F-4D97-AF65-F5344CB8AC3E}">
        <p14:creationId xmlns:p14="http://schemas.microsoft.com/office/powerpoint/2010/main" val="140838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and navigation give readers a roadmap and guidance on the way</a:t>
            </a:r>
            <a:endParaRPr lang="en-US" dirty="0"/>
          </a:p>
        </p:txBody>
      </p:sp>
      <p:sp>
        <p:nvSpPr>
          <p:cNvPr id="3" name="Content Placeholder 2"/>
          <p:cNvSpPr>
            <a:spLocks noGrp="1"/>
          </p:cNvSpPr>
          <p:nvPr>
            <p:ph idx="1"/>
          </p:nvPr>
        </p:nvSpPr>
        <p:spPr/>
        <p:txBody>
          <a:bodyPr>
            <a:noAutofit/>
          </a:bodyPr>
          <a:lstStyle/>
          <a:p>
            <a:r>
              <a:rPr lang="en-US" sz="1800" dirty="0" smtClean="0"/>
              <a:t>Use layout to convey content</a:t>
            </a:r>
          </a:p>
          <a:p>
            <a:r>
              <a:rPr lang="en-US" sz="1800" dirty="0" smtClean="0"/>
              <a:t>Help readers find their way</a:t>
            </a:r>
          </a:p>
          <a:p>
            <a:r>
              <a:rPr lang="en-US" sz="1800" dirty="0" smtClean="0"/>
              <a:t>Show readers where they are</a:t>
            </a:r>
          </a:p>
          <a:p>
            <a:r>
              <a:rPr lang="en-US" sz="1800" dirty="0" smtClean="0"/>
              <a:t>Use design to guide the voter</a:t>
            </a:r>
          </a:p>
          <a:p>
            <a:r>
              <a:rPr lang="en-US" sz="1800" dirty="0" smtClean="0"/>
              <a:t>Include a practice ballot</a:t>
            </a:r>
          </a:p>
          <a:p>
            <a:r>
              <a:rPr lang="en-US" sz="1800" dirty="0" smtClean="0"/>
              <a:t>Make information visual</a:t>
            </a:r>
          </a:p>
          <a:p>
            <a:r>
              <a:rPr lang="en-US" sz="1800" dirty="0" smtClean="0"/>
              <a:t>Use accurate instructional illustrations</a:t>
            </a:r>
          </a:p>
          <a:p>
            <a:r>
              <a:rPr lang="en-US" sz="1800" dirty="0" smtClean="0"/>
              <a:t>Make text big enough</a:t>
            </a:r>
          </a:p>
          <a:p>
            <a:r>
              <a:rPr lang="en-US" sz="1800" dirty="0" smtClean="0"/>
              <a:t>Use upper- and lowercase (not all caps)</a:t>
            </a:r>
          </a:p>
          <a:p>
            <a:r>
              <a:rPr lang="en-US" sz="1800" dirty="0" smtClean="0"/>
              <a:t>Avoid centered type</a:t>
            </a:r>
          </a:p>
          <a:p>
            <a:r>
              <a:rPr lang="en-US" sz="1800" dirty="0" smtClean="0"/>
              <a:t>Use one sans-serif font</a:t>
            </a:r>
          </a:p>
          <a:p>
            <a:endParaRPr lang="en-US" sz="1800" dirty="0"/>
          </a:p>
        </p:txBody>
      </p:sp>
    </p:spTree>
    <p:extLst>
      <p:ext uri="{BB962C8B-B14F-4D97-AF65-F5344CB8AC3E}">
        <p14:creationId xmlns:p14="http://schemas.microsoft.com/office/powerpoint/2010/main" val="506269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187230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sz="half" idx="1"/>
          </p:nvPr>
        </p:nvSpPr>
        <p:spPr/>
        <p:txBody>
          <a:bodyPr>
            <a:noAutofit/>
          </a:bodyPr>
          <a:lstStyle/>
          <a:p>
            <a:pPr marL="0" indent="0">
              <a:buNone/>
            </a:pPr>
            <a:r>
              <a:rPr lang="en-US" sz="1800" b="1" dirty="0" smtClean="0"/>
              <a:t>Today</a:t>
            </a:r>
          </a:p>
          <a:p>
            <a:r>
              <a:rPr lang="en-US" sz="1800" dirty="0" smtClean="0"/>
              <a:t>Work in pairs on one or two pieces each</a:t>
            </a:r>
            <a:endParaRPr lang="en-US" sz="1800" dirty="0"/>
          </a:p>
          <a:p>
            <a:r>
              <a:rPr lang="en-US" sz="1800" dirty="0" smtClean="0"/>
              <a:t>Consider relevance, brevity and structure in revising and creating pages</a:t>
            </a:r>
          </a:p>
          <a:p>
            <a:r>
              <a:rPr lang="en-US" sz="1800" dirty="0" smtClean="0"/>
              <a:t>Check in with </a:t>
            </a:r>
          </a:p>
          <a:p>
            <a:pPr lvl="1"/>
            <a:r>
              <a:rPr lang="en-US" sz="1800" dirty="0" smtClean="0"/>
              <a:t>Center </a:t>
            </a:r>
            <a:r>
              <a:rPr lang="en-US" sz="1800" dirty="0"/>
              <a:t>for Civic Design </a:t>
            </a:r>
          </a:p>
          <a:p>
            <a:pPr lvl="1"/>
            <a:r>
              <a:rPr lang="en-US" sz="1800" dirty="0"/>
              <a:t>Your colleagues who have been through the </a:t>
            </a:r>
            <a:r>
              <a:rPr lang="en-US" sz="1800" dirty="0" smtClean="0"/>
              <a:t>training</a:t>
            </a:r>
            <a:endParaRPr lang="en-US" sz="1800" dirty="0"/>
          </a:p>
        </p:txBody>
      </p:sp>
      <p:sp>
        <p:nvSpPr>
          <p:cNvPr id="5" name="Content Placeholder 4"/>
          <p:cNvSpPr>
            <a:spLocks noGrp="1"/>
          </p:cNvSpPr>
          <p:nvPr>
            <p:ph sz="half" idx="2"/>
          </p:nvPr>
        </p:nvSpPr>
        <p:spPr/>
        <p:txBody>
          <a:bodyPr>
            <a:normAutofit/>
          </a:bodyPr>
          <a:lstStyle/>
          <a:p>
            <a:pPr marL="0" indent="0">
              <a:buNone/>
            </a:pPr>
            <a:r>
              <a:rPr lang="en-US" sz="1800" b="1" dirty="0" smtClean="0"/>
              <a:t>Next few weeks</a:t>
            </a:r>
          </a:p>
          <a:p>
            <a:r>
              <a:rPr lang="en-US" sz="1800" dirty="0" smtClean="0"/>
              <a:t>Continue revising as you can</a:t>
            </a:r>
          </a:p>
          <a:p>
            <a:r>
              <a:rPr lang="en-US" sz="1800" dirty="0" smtClean="0"/>
              <a:t>Work with neighbors and with Center for Civic Design team:  We are eager to learn about your county’s special issues and help solve them.</a:t>
            </a:r>
          </a:p>
          <a:p>
            <a:pPr marL="342900" lvl="1" indent="-342900"/>
            <a:r>
              <a:rPr lang="en-US" sz="1800" dirty="0"/>
              <a:t>Allison can help with code issues and moral support!</a:t>
            </a:r>
          </a:p>
          <a:p>
            <a:pPr marL="0" indent="0">
              <a:buNone/>
            </a:pPr>
            <a:r>
              <a:rPr lang="en-US" sz="1800" b="1" dirty="0" smtClean="0"/>
              <a:t>Eventually</a:t>
            </a:r>
          </a:p>
          <a:p>
            <a:r>
              <a:rPr lang="en-US" sz="1800" dirty="0" smtClean="0"/>
              <a:t>We want to see your finished work, to add to our collection of all materials used in California’s 2016 primary and general elections (as we did in 2014).</a:t>
            </a:r>
            <a:endParaRPr lang="en-US" sz="1800" dirty="0"/>
          </a:p>
        </p:txBody>
      </p:sp>
    </p:spTree>
    <p:extLst>
      <p:ext uri="{BB962C8B-B14F-4D97-AF65-F5344CB8AC3E}">
        <p14:creationId xmlns:p14="http://schemas.microsoft.com/office/powerpoint/2010/main" val="1514429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 are due!</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34331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a:t>
            </a:r>
            <a:endParaRPr lang="en-US" dirty="0"/>
          </a:p>
        </p:txBody>
      </p:sp>
      <p:sp>
        <p:nvSpPr>
          <p:cNvPr id="3" name="Content Placeholder 2"/>
          <p:cNvSpPr>
            <a:spLocks noGrp="1"/>
          </p:cNvSpPr>
          <p:nvPr>
            <p:ph sz="half" idx="1"/>
          </p:nvPr>
        </p:nvSpPr>
        <p:spPr>
          <a:xfrm>
            <a:off x="457199" y="1434534"/>
            <a:ext cx="4815265" cy="4525963"/>
          </a:xfrm>
        </p:spPr>
        <p:txBody>
          <a:bodyPr>
            <a:noAutofit/>
          </a:bodyPr>
          <a:lstStyle/>
          <a:p>
            <a:pPr marL="0" indent="0">
              <a:buNone/>
            </a:pPr>
            <a:r>
              <a:rPr lang="en-US" sz="2000" dirty="0" smtClean="0">
                <a:solidFill>
                  <a:schemeClr val="tx1"/>
                </a:solidFill>
              </a:rPr>
              <a:t>Our funders and partners</a:t>
            </a:r>
          </a:p>
          <a:p>
            <a:r>
              <a:rPr lang="en-US" sz="2000" dirty="0" smtClean="0"/>
              <a:t>Irvine </a:t>
            </a:r>
            <a:r>
              <a:rPr lang="en-US" sz="2000" dirty="0"/>
              <a:t>Foundation and the Future of California </a:t>
            </a:r>
            <a:r>
              <a:rPr lang="en-US" sz="2000" dirty="0" smtClean="0"/>
              <a:t>Elections </a:t>
            </a:r>
          </a:p>
          <a:p>
            <a:r>
              <a:rPr lang="en-US" sz="2000" dirty="0" smtClean="0"/>
              <a:t>League </a:t>
            </a:r>
            <a:r>
              <a:rPr lang="en-US" sz="2000" dirty="0"/>
              <a:t>of Women Voters of California Education </a:t>
            </a:r>
            <a:r>
              <a:rPr lang="en-US" sz="2000" dirty="0" smtClean="0"/>
              <a:t>Fund</a:t>
            </a:r>
          </a:p>
          <a:p>
            <a:r>
              <a:rPr lang="en-US" sz="2000" dirty="0" smtClean="0"/>
              <a:t>Shasta</a:t>
            </a:r>
            <a:r>
              <a:rPr lang="en-US" sz="2000" dirty="0"/>
              <a:t>, Santa Cruz and Orange </a:t>
            </a:r>
            <a:r>
              <a:rPr lang="en-US" sz="2000" dirty="0" smtClean="0"/>
              <a:t>Counties</a:t>
            </a:r>
          </a:p>
          <a:p>
            <a:r>
              <a:rPr lang="en-US" sz="2000" dirty="0" smtClean="0"/>
              <a:t>Our colleagues at Oxide Design</a:t>
            </a:r>
            <a:endParaRPr lang="en-US" sz="2000" dirty="0"/>
          </a:p>
          <a:p>
            <a:pPr marL="0" indent="0">
              <a:buNone/>
            </a:pPr>
            <a:r>
              <a:rPr lang="en-US" sz="2000" dirty="0" smtClean="0">
                <a:solidFill>
                  <a:schemeClr val="tx1"/>
                </a:solidFill>
              </a:rPr>
              <a:t>Our hosts</a:t>
            </a:r>
          </a:p>
          <a:p>
            <a:r>
              <a:rPr lang="en-US" sz="2000" dirty="0" smtClean="0"/>
              <a:t>Glenn </a:t>
            </a:r>
            <a:r>
              <a:rPr lang="en-US" sz="2000" dirty="0"/>
              <a:t>County</a:t>
            </a:r>
          </a:p>
          <a:p>
            <a:pPr marL="0" indent="0">
              <a:buNone/>
            </a:pPr>
            <a:r>
              <a:rPr lang="en-US" sz="2000" dirty="0" smtClean="0">
                <a:solidFill>
                  <a:schemeClr val="tx1"/>
                </a:solidFill>
              </a:rPr>
              <a:t>And you!</a:t>
            </a:r>
          </a:p>
          <a:p>
            <a:r>
              <a:rPr lang="en-US" sz="2000" dirty="0" smtClean="0"/>
              <a:t>For spending time learning about how to improve your Voter Guide.</a:t>
            </a:r>
          </a:p>
          <a:p>
            <a:pPr marL="0" indent="0">
              <a:buNone/>
            </a:pPr>
            <a:endParaRPr lang="en-US" sz="2000" dirty="0" smtClean="0"/>
          </a:p>
        </p:txBody>
      </p:sp>
      <p:sp>
        <p:nvSpPr>
          <p:cNvPr id="4" name="Content Placeholder 3"/>
          <p:cNvSpPr>
            <a:spLocks noGrp="1"/>
          </p:cNvSpPr>
          <p:nvPr>
            <p:ph sz="half" idx="2"/>
          </p:nvPr>
        </p:nvSpPr>
        <p:spPr/>
        <p:txBody>
          <a:bodyPr>
            <a:normAutofit/>
          </a:bodyPr>
          <a:lstStyle/>
          <a:p>
            <a:endParaRPr lang="en-US" sz="1800" dirty="0" smtClean="0"/>
          </a:p>
          <a:p>
            <a:endParaRPr lang="en-US" sz="1800" dirty="0"/>
          </a:p>
        </p:txBody>
      </p:sp>
      <p:pic>
        <p:nvPicPr>
          <p:cNvPr id="5" name="Picture 4" descr="Photo of Orange County Registration forms table top display and dispenser n 3 language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275" y="4682333"/>
            <a:ext cx="3103999" cy="1609725"/>
          </a:xfrm>
          <a:prstGeom prst="rect">
            <a:avLst/>
          </a:prstGeom>
          <a:scene3d>
            <a:camera prst="orthographicFront">
              <a:rot lat="0" lon="0" rev="0"/>
            </a:camera>
            <a:lightRig rig="threePt" dir="t"/>
          </a:scene3d>
        </p:spPr>
      </p:pic>
      <p:pic>
        <p:nvPicPr>
          <p:cNvPr id="6" name="Picture 5" descr="Photo of Shasta election officials standing by drop box, having their picture taken"/>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57374" y="842963"/>
            <a:ext cx="2247900" cy="1628774"/>
          </a:xfrm>
          <a:prstGeom prst="rect">
            <a:avLst/>
          </a:prstGeom>
        </p:spPr>
      </p:pic>
      <p:pic>
        <p:nvPicPr>
          <p:cNvPr id="7" name="Picture 6" descr="Photo of Santa Cruz County Clerk and League of Women Voters California Education Fund staff."/>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57374" y="2563367"/>
            <a:ext cx="2247900" cy="2008436"/>
          </a:xfrm>
          <a:prstGeom prst="rect">
            <a:avLst/>
          </a:prstGeom>
        </p:spPr>
      </p:pic>
    </p:spTree>
    <p:extLst>
      <p:ext uri="{BB962C8B-B14F-4D97-AF65-F5344CB8AC3E}">
        <p14:creationId xmlns:p14="http://schemas.microsoft.com/office/powerpoint/2010/main" val="2633841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65400" y="1371600"/>
            <a:ext cx="6578600" cy="4419600"/>
          </a:xfrm>
        </p:spPr>
        <p:txBody>
          <a:bodyPr/>
          <a:lstStyle/>
          <a:p>
            <a:pPr>
              <a:lnSpc>
                <a:spcPct val="110000"/>
              </a:lnSpc>
            </a:pPr>
            <a:r>
              <a:rPr lang="en-US" sz="2800" dirty="0">
                <a:solidFill>
                  <a:srgbClr val="595959"/>
                </a:solidFill>
              </a:rPr>
              <a:t>Get in touch!</a:t>
            </a:r>
            <a:br>
              <a:rPr lang="en-US" sz="2800" dirty="0">
                <a:solidFill>
                  <a:srgbClr val="595959"/>
                </a:solidFill>
              </a:rPr>
            </a:br>
            <a:r>
              <a:rPr lang="en-US" sz="2800" dirty="0">
                <a:solidFill>
                  <a:srgbClr val="595959"/>
                </a:solidFill>
              </a:rPr>
              <a:t/>
            </a:r>
            <a:br>
              <a:rPr lang="en-US" sz="2800" dirty="0">
                <a:solidFill>
                  <a:srgbClr val="595959"/>
                </a:solidFill>
              </a:rPr>
            </a:br>
            <a:r>
              <a:rPr lang="en-US" sz="2400" dirty="0">
                <a:solidFill>
                  <a:srgbClr val="595959"/>
                </a:solidFill>
              </a:rPr>
              <a:t>Nancy Frishberg</a:t>
            </a:r>
            <a:r>
              <a:rPr lang="en-US" sz="2800" dirty="0">
                <a:solidFill>
                  <a:srgbClr val="595959"/>
                </a:solidFill>
              </a:rPr>
              <a:t/>
            </a:r>
            <a:br>
              <a:rPr lang="en-US" sz="2800" dirty="0">
                <a:solidFill>
                  <a:srgbClr val="595959"/>
                </a:solidFill>
              </a:rPr>
            </a:br>
            <a:r>
              <a:rPr lang="en-US" sz="2400" b="0" dirty="0">
                <a:solidFill>
                  <a:srgbClr val="595959"/>
                </a:solidFill>
              </a:rPr>
              <a:t>nancyf@civicdesign.org</a:t>
            </a:r>
            <a:br>
              <a:rPr lang="en-US" sz="2400" b="0" dirty="0">
                <a:solidFill>
                  <a:srgbClr val="595959"/>
                </a:solidFill>
              </a:rPr>
            </a:br>
            <a:r>
              <a:rPr lang="en-US" sz="2400" b="0" dirty="0">
                <a:solidFill>
                  <a:srgbClr val="595959"/>
                </a:solidFill>
              </a:rPr>
              <a:t/>
            </a:r>
            <a:br>
              <a:rPr lang="en-US" sz="2400" b="0" dirty="0">
                <a:solidFill>
                  <a:srgbClr val="595959"/>
                </a:solidFill>
              </a:rPr>
            </a:br>
            <a:r>
              <a:rPr lang="en-US" sz="2400" dirty="0">
                <a:solidFill>
                  <a:srgbClr val="595959"/>
                </a:solidFill>
              </a:rPr>
              <a:t>Whitney Quesenbery</a:t>
            </a:r>
            <a:r>
              <a:rPr lang="en-US" sz="2400" b="0" dirty="0">
                <a:solidFill>
                  <a:srgbClr val="595959"/>
                </a:solidFill>
              </a:rPr>
              <a:t/>
            </a:r>
            <a:br>
              <a:rPr lang="en-US" sz="2400" b="0" dirty="0">
                <a:solidFill>
                  <a:srgbClr val="595959"/>
                </a:solidFill>
              </a:rPr>
            </a:br>
            <a:r>
              <a:rPr lang="en-US" sz="2400" b="0" dirty="0">
                <a:solidFill>
                  <a:srgbClr val="595959"/>
                </a:solidFill>
              </a:rPr>
              <a:t>whitneyq@civicdesign.org</a:t>
            </a:r>
            <a:br>
              <a:rPr lang="en-US" sz="2400" b="0" dirty="0">
                <a:solidFill>
                  <a:srgbClr val="595959"/>
                </a:solidFill>
              </a:rPr>
            </a:br>
            <a:r>
              <a:rPr lang="en-US" sz="2400" b="0" dirty="0"/>
              <a:t/>
            </a:r>
            <a:br>
              <a:rPr lang="en-US" sz="2400" b="0" dirty="0"/>
            </a:br>
            <a:r>
              <a:rPr lang="en-US" sz="2400" b="0" dirty="0">
                <a:solidFill>
                  <a:srgbClr val="595959"/>
                </a:solidFill>
              </a:rPr>
              <a:t>civicdesign.org</a:t>
            </a:r>
            <a:br>
              <a:rPr lang="en-US" sz="2400" b="0" dirty="0">
                <a:solidFill>
                  <a:srgbClr val="595959"/>
                </a:solidFill>
              </a:rPr>
            </a:br>
            <a:r>
              <a:rPr lang="en-US" sz="2400" b="0" dirty="0">
                <a:solidFill>
                  <a:srgbClr val="595959"/>
                </a:solidFill>
              </a:rPr>
              <a:t>@civicdesign</a:t>
            </a:r>
            <a:br>
              <a:rPr lang="en-US" sz="2400" b="0" dirty="0">
                <a:solidFill>
                  <a:srgbClr val="595959"/>
                </a:solidFill>
              </a:rPr>
            </a:br>
            <a:endParaRPr lang="en-US" sz="2400" b="0" dirty="0">
              <a:solidFill>
                <a:srgbClr val="595959"/>
              </a:solidFill>
            </a:endParaRPr>
          </a:p>
        </p:txBody>
      </p:sp>
      <p:pic>
        <p:nvPicPr>
          <p:cNvPr id="2" name="Picture 1" descr="CCD-2-color-320-132.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3486" y="5773427"/>
            <a:ext cx="2600513" cy="1072712"/>
          </a:xfrm>
          <a:prstGeom prst="rect">
            <a:avLst/>
          </a:prstGeom>
        </p:spPr>
      </p:pic>
    </p:spTree>
    <p:extLst>
      <p:ext uri="{BB962C8B-B14F-4D97-AF65-F5344CB8AC3E}">
        <p14:creationId xmlns:p14="http://schemas.microsoft.com/office/powerpoint/2010/main" val="34656647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Organizing information helps all</a:t>
            </a:r>
            <a:endParaRPr lang="en-US" sz="2800" dirty="0"/>
          </a:p>
        </p:txBody>
      </p:sp>
      <p:sp>
        <p:nvSpPr>
          <p:cNvPr id="4" name="Content Placeholder 3"/>
          <p:cNvSpPr>
            <a:spLocks noGrp="1"/>
          </p:cNvSpPr>
          <p:nvPr>
            <p:ph sz="half" idx="1"/>
          </p:nvPr>
        </p:nvSpPr>
        <p:spPr/>
        <p:txBody>
          <a:bodyPr>
            <a:noAutofit/>
          </a:bodyPr>
          <a:lstStyle/>
          <a:p>
            <a:r>
              <a:rPr lang="en-US" sz="1800" dirty="0" smtClean="0"/>
              <a:t>Provide a table of contents with page numbers</a:t>
            </a:r>
          </a:p>
          <a:p>
            <a:r>
              <a:rPr lang="en-US" sz="1800" dirty="0" smtClean="0"/>
              <a:t>Give information about the logistics of voting</a:t>
            </a:r>
          </a:p>
          <a:p>
            <a:r>
              <a:rPr lang="en-US" sz="1800" dirty="0" smtClean="0"/>
              <a:t>Connect the County guide and State guide</a:t>
            </a:r>
          </a:p>
          <a:p>
            <a:r>
              <a:rPr lang="en-US" sz="1800" dirty="0" smtClean="0"/>
              <a:t>Organize information by task, one topic per page</a:t>
            </a:r>
          </a:p>
          <a:p>
            <a:r>
              <a:rPr lang="en-US" sz="1800" dirty="0" smtClean="0"/>
              <a:t>Use page layout to make differences stand out</a:t>
            </a:r>
          </a:p>
          <a:p>
            <a:pPr lvl="1"/>
            <a:endParaRPr lang="en-US" sz="1800" dirty="0"/>
          </a:p>
        </p:txBody>
      </p:sp>
      <p:sp>
        <p:nvSpPr>
          <p:cNvPr id="3" name="Content Placeholder 2"/>
          <p:cNvSpPr>
            <a:spLocks noGrp="1"/>
          </p:cNvSpPr>
          <p:nvPr>
            <p:ph sz="half" idx="2"/>
          </p:nvPr>
        </p:nvSpPr>
        <p:spPr/>
        <p:txBody>
          <a:bodyPr>
            <a:normAutofit/>
          </a:bodyPr>
          <a:lstStyle/>
          <a:p>
            <a:r>
              <a:rPr lang="en-US" sz="1900" dirty="0"/>
              <a:t>Help voters find their way, with headings and illustrations</a:t>
            </a:r>
          </a:p>
          <a:p>
            <a:r>
              <a:rPr lang="en-US" sz="1900" dirty="0"/>
              <a:t>Maximize the value of the front cover (10 sec glance)</a:t>
            </a:r>
          </a:p>
          <a:p>
            <a:r>
              <a:rPr lang="en-US" sz="1900" dirty="0"/>
              <a:t>Organize information into bite-snack-meal chunks</a:t>
            </a:r>
          </a:p>
          <a:p>
            <a:r>
              <a:rPr lang="en-US" sz="1900" dirty="0"/>
              <a:t>Include overview and details</a:t>
            </a:r>
          </a:p>
          <a:p>
            <a:r>
              <a:rPr lang="en-US" sz="1900" dirty="0"/>
              <a:t>Make it easy to compare candidates</a:t>
            </a:r>
          </a:p>
          <a:p>
            <a:r>
              <a:rPr lang="en-US" sz="1900" dirty="0"/>
              <a:t>Voters prefer structured information</a:t>
            </a:r>
          </a:p>
          <a:p>
            <a:r>
              <a:rPr lang="en-US" sz="1900" dirty="0"/>
              <a:t>….and some wanted as much information as possible</a:t>
            </a:r>
          </a:p>
          <a:p>
            <a:endParaRPr lang="en-US" dirty="0"/>
          </a:p>
        </p:txBody>
      </p:sp>
    </p:spTree>
    <p:extLst>
      <p:ext uri="{BB962C8B-B14F-4D97-AF65-F5344CB8AC3E}">
        <p14:creationId xmlns:p14="http://schemas.microsoft.com/office/powerpoint/2010/main" val="157166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Plain language improves understanding for all</a:t>
            </a:r>
            <a:endParaRPr lang="en-US" sz="2800" dirty="0"/>
          </a:p>
        </p:txBody>
      </p:sp>
      <p:sp>
        <p:nvSpPr>
          <p:cNvPr id="4" name="Content Placeholder 3"/>
          <p:cNvSpPr>
            <a:spLocks noGrp="1"/>
          </p:cNvSpPr>
          <p:nvPr>
            <p:ph idx="1"/>
          </p:nvPr>
        </p:nvSpPr>
        <p:spPr/>
        <p:txBody>
          <a:bodyPr>
            <a:noAutofit/>
          </a:bodyPr>
          <a:lstStyle/>
          <a:p>
            <a:pPr lvl="1"/>
            <a:r>
              <a:rPr lang="en-US" sz="1800" dirty="0" smtClean="0"/>
              <a:t>Write in short sentences, short paragraphs</a:t>
            </a:r>
          </a:p>
          <a:p>
            <a:pPr lvl="1"/>
            <a:r>
              <a:rPr lang="en-US" dirty="0" smtClean="0"/>
              <a:t>Use everyday words, not election terminology</a:t>
            </a:r>
          </a:p>
          <a:p>
            <a:pPr lvl="1"/>
            <a:r>
              <a:rPr lang="en-US" sz="1800" dirty="0" smtClean="0"/>
              <a:t>Write in active voice, directly to readers</a:t>
            </a:r>
          </a:p>
          <a:p>
            <a:pPr lvl="1"/>
            <a:r>
              <a:rPr lang="en-US" dirty="0" smtClean="0"/>
              <a:t>Keep message positive</a:t>
            </a:r>
          </a:p>
          <a:p>
            <a:pPr lvl="1"/>
            <a:r>
              <a:rPr lang="en-US" sz="1800" dirty="0" smtClean="0"/>
              <a:t>Separate paragraphs with space</a:t>
            </a:r>
          </a:p>
          <a:p>
            <a:pPr lvl="1"/>
            <a:r>
              <a:rPr lang="en-US" dirty="0" smtClean="0"/>
              <a:t>Use large enough type (12 </a:t>
            </a:r>
            <a:r>
              <a:rPr lang="en-US" dirty="0" err="1" smtClean="0"/>
              <a:t>pt</a:t>
            </a:r>
            <a:r>
              <a:rPr lang="en-US" dirty="0" smtClean="0"/>
              <a:t> or above)</a:t>
            </a:r>
          </a:p>
          <a:p>
            <a:pPr lvl="1"/>
            <a:r>
              <a:rPr lang="en-US" sz="1800" dirty="0" smtClean="0"/>
              <a:t>Use a recommended san-serif font</a:t>
            </a:r>
          </a:p>
          <a:p>
            <a:pPr lvl="1"/>
            <a:r>
              <a:rPr lang="en-US" sz="1800" dirty="0" smtClean="0"/>
              <a:t>Write headings as questions or active instructions</a:t>
            </a:r>
          </a:p>
          <a:p>
            <a:pPr lvl="1"/>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manual for official voter guides in California</a:t>
            </a:r>
            <a:endParaRPr lang="en-US" dirty="0"/>
          </a:p>
        </p:txBody>
      </p:sp>
      <p:pic>
        <p:nvPicPr>
          <p:cNvPr id="4" name="Picture 3"/>
          <p:cNvPicPr>
            <a:picLocks noChangeAspect="1"/>
          </p:cNvPicPr>
          <p:nvPr/>
        </p:nvPicPr>
        <p:blipFill>
          <a:blip r:embed="rId3"/>
          <a:stretch>
            <a:fillRect/>
          </a:stretch>
        </p:blipFill>
        <p:spPr>
          <a:xfrm>
            <a:off x="1827913" y="1671549"/>
            <a:ext cx="4762500" cy="3762375"/>
          </a:xfrm>
          <a:prstGeom prst="rect">
            <a:avLst/>
          </a:prstGeom>
        </p:spPr>
      </p:pic>
      <p:sp>
        <p:nvSpPr>
          <p:cNvPr id="3" name="Rectangle 2"/>
          <p:cNvSpPr/>
          <p:nvPr/>
        </p:nvSpPr>
        <p:spPr>
          <a:xfrm>
            <a:off x="0" y="5695949"/>
            <a:ext cx="9144000" cy="646331"/>
          </a:xfrm>
          <a:prstGeom prst="rect">
            <a:avLst/>
          </a:prstGeom>
        </p:spPr>
        <p:txBody>
          <a:bodyPr wrap="square">
            <a:spAutoFit/>
          </a:bodyPr>
          <a:lstStyle/>
          <a:p>
            <a:r>
              <a:rPr lang="en-US"/>
              <a:t>https://cavotes.org/announcement/2015/feb/best-practices-manual-official-voter-information-guides-released</a:t>
            </a:r>
          </a:p>
        </p:txBody>
      </p:sp>
    </p:spTree>
    <p:extLst>
      <p:ext uri="{BB962C8B-B14F-4D97-AF65-F5344CB8AC3E}">
        <p14:creationId xmlns:p14="http://schemas.microsoft.com/office/powerpoint/2010/main" val="66333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&amp; metaphors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118793018"/>
      </p:ext>
    </p:extLst>
  </p:cSld>
  <p:clrMapOvr>
    <a:masterClrMapping/>
  </p:clrMapOvr>
</p:sld>
</file>

<file path=ppt/theme/theme1.xml><?xml version="1.0" encoding="utf-8"?>
<a:theme xmlns:a="http://schemas.openxmlformats.org/drawingml/2006/main" name="CCD-preso-14-0912">
  <a:themeElements>
    <a:clrScheme name="Custom 3">
      <a:dk1>
        <a:srgbClr val="3281B0"/>
      </a:dk1>
      <a:lt1>
        <a:sysClr val="window" lastClr="FFFFFF"/>
      </a:lt1>
      <a:dk2>
        <a:srgbClr val="4D565E"/>
      </a:dk2>
      <a:lt2>
        <a:srgbClr val="EEECE1"/>
      </a:lt2>
      <a:accent1>
        <a:srgbClr val="3281B0"/>
      </a:accent1>
      <a:accent2>
        <a:srgbClr val="B33D23"/>
      </a:accent2>
      <a:accent3>
        <a:srgbClr val="9BBB59"/>
      </a:accent3>
      <a:accent4>
        <a:srgbClr val="8064A2"/>
      </a:accent4>
      <a:accent5>
        <a:srgbClr val="4BACC6"/>
      </a:accent5>
      <a:accent6>
        <a:srgbClr val="F79646"/>
      </a:accent6>
      <a:hlink>
        <a:srgbClr val="3281FF"/>
      </a:hlink>
      <a:folHlink>
        <a:srgbClr val="853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CCD-preso-14-0912.potx</Template>
  <TotalTime>12351</TotalTime>
  <Words>3318</Words>
  <Application>Microsoft Macintosh PowerPoint</Application>
  <PresentationFormat>On-screen Show (4:3)</PresentationFormat>
  <Paragraphs>473</Paragraphs>
  <Slides>54</Slides>
  <Notes>31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CCD-preso-14-0912</vt:lpstr>
      <vt:lpstr>Implementing the Best Practices for California Voter Guides Updating your Voter Information Packet for 2016</vt:lpstr>
      <vt:lpstr>About this project</vt:lpstr>
      <vt:lpstr>Reviewing the Best Practices Webinars</vt:lpstr>
      <vt:lpstr>Research-based recommendations</vt:lpstr>
      <vt:lpstr>Layout and navigation give readers a roadmap and guidance on the way</vt:lpstr>
      <vt:lpstr>Organizing information helps all</vt:lpstr>
      <vt:lpstr>Plain language improves understanding for all</vt:lpstr>
      <vt:lpstr>Best practices manual for official voter guides in California</vt:lpstr>
      <vt:lpstr>Materials &amp; metaphors</vt:lpstr>
      <vt:lpstr>What materials are we discussing today?</vt:lpstr>
      <vt:lpstr>Design constraints</vt:lpstr>
      <vt:lpstr>A metaphor we like</vt:lpstr>
      <vt:lpstr>Example of information organized as a bite, snack, and meal</vt:lpstr>
      <vt:lpstr>Plain language on the menu</vt:lpstr>
      <vt:lpstr>Ten Lessons</vt:lpstr>
      <vt:lpstr>Ten Lessons</vt:lpstr>
      <vt:lpstr>1. Table of Contents</vt:lpstr>
      <vt:lpstr>The Table of Contents helps voters find their way</vt:lpstr>
      <vt:lpstr>2. Registrar of Voters letter</vt:lpstr>
      <vt:lpstr>Letter from the ROV</vt:lpstr>
      <vt:lpstr>3. Ways to vote</vt:lpstr>
      <vt:lpstr>Ways to vote </vt:lpstr>
      <vt:lpstr>How clear is the Voter Bill of Rights?</vt:lpstr>
      <vt:lpstr>3 ways to vote</vt:lpstr>
      <vt:lpstr>How to vote by mail</vt:lpstr>
      <vt:lpstr>"Ways to vote" pages can be an "anytime" pamphlet</vt:lpstr>
      <vt:lpstr>4. Accessibility and languages</vt:lpstr>
      <vt:lpstr>Accessibility</vt:lpstr>
      <vt:lpstr>Presenting materials in more than 2 languages </vt:lpstr>
      <vt:lpstr>Icons and illustrations</vt:lpstr>
      <vt:lpstr>5. Primaries in California</vt:lpstr>
      <vt:lpstr>Primaries in California</vt:lpstr>
      <vt:lpstr>6. What’s on the ballot </vt:lpstr>
      <vt:lpstr>What’s on the ballot </vt:lpstr>
      <vt:lpstr>7. About the candidates</vt:lpstr>
      <vt:lpstr>About the candidates</vt:lpstr>
      <vt:lpstr>8. Paid candidate statements </vt:lpstr>
      <vt:lpstr>Paid candidate statements</vt:lpstr>
      <vt:lpstr>9. Measures</vt:lpstr>
      <vt:lpstr>Measure has up to 5 content elements</vt:lpstr>
      <vt:lpstr>Measures:  Overview is new</vt:lpstr>
      <vt:lpstr>Measures:  Order of elements in packet</vt:lpstr>
      <vt:lpstr>Measures:  Impartial analysis</vt:lpstr>
      <vt:lpstr>Measures:  Page numbers for easier production</vt:lpstr>
      <vt:lpstr>10. Covers</vt:lpstr>
      <vt:lpstr>Cover templates</vt:lpstr>
      <vt:lpstr>Anatomy of the Front Cover</vt:lpstr>
      <vt:lpstr>Bonus!  Ads &amp; Filler</vt:lpstr>
      <vt:lpstr>Why filler?</vt:lpstr>
      <vt:lpstr>Next steps</vt:lpstr>
      <vt:lpstr>Next steps</vt:lpstr>
      <vt:lpstr>Thanks are due!</vt:lpstr>
      <vt:lpstr>Thanks to </vt:lpstr>
      <vt:lpstr>Get in touch!  Nancy Frishberg nancyf@civicdesign.org  Whitney Quesenbery whitneyq@civicdesign.org  civicdesign.org @civicdesign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Roger That</dc:creator>
  <cp:keywords/>
  <dc:description/>
  <cp:lastModifiedBy>Whitney Quesenbery</cp:lastModifiedBy>
  <cp:revision>289</cp:revision>
  <cp:lastPrinted>2014-09-09T20:31:29Z</cp:lastPrinted>
  <dcterms:created xsi:type="dcterms:W3CDTF">2016-01-07T20:01:04Z</dcterms:created>
  <dcterms:modified xsi:type="dcterms:W3CDTF">2016-02-06T17:21:53Z</dcterms:modified>
  <cp:category/>
</cp:coreProperties>
</file>